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0"/>
  </p:notesMasterIdLst>
  <p:handoutMasterIdLst>
    <p:handoutMasterId r:id="rId61"/>
  </p:handoutMasterIdLst>
  <p:sldIdLst>
    <p:sldId id="327" r:id="rId2"/>
    <p:sldId id="309" r:id="rId3"/>
    <p:sldId id="329" r:id="rId4"/>
    <p:sldId id="330" r:id="rId5"/>
    <p:sldId id="386" r:id="rId6"/>
    <p:sldId id="331" r:id="rId7"/>
    <p:sldId id="332" r:id="rId8"/>
    <p:sldId id="333"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84" r:id="rId57"/>
    <p:sldId id="385" r:id="rId58"/>
    <p:sldId id="326"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2/4/2026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2/4/2026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2/4/2026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2/4/2026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2/4/2026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2/4/2026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2/4/2026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2/4/2026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a:t>
            </a:r>
            <a:br>
              <a:rPr lang="en-US" sz="3200" u="sng" dirty="0" smtClean="0"/>
            </a:br>
            <a:r>
              <a:rPr lang="en-US" sz="2000" dirty="0" smtClean="0"/>
              <a:t>Session Four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2"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Operations Management in Service Businesses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There is a significant customer-contact component to most services</a:t>
            </a:r>
            <a:r>
              <a:rPr lang="en-US" dirty="0" smtClean="0"/>
              <a:t>.</a:t>
            </a:r>
          </a:p>
          <a:p>
            <a:endParaRPr lang="en-US" sz="800" dirty="0" smtClean="0"/>
          </a:p>
          <a:p>
            <a:pPr lvl="1"/>
            <a:r>
              <a:rPr lang="en-US" dirty="0" smtClean="0"/>
              <a:t>Regardless of the level of contact, service businesses strive to provide a standardized process, and technology offers an interface that creates an automatic and structured response.</a:t>
            </a:r>
          </a:p>
          <a:p>
            <a:pPr lvl="1"/>
            <a:r>
              <a:rPr lang="en-US" dirty="0" smtClean="0"/>
              <a:t>The ideal service provider will be high tech and high touch.</a:t>
            </a:r>
          </a:p>
          <a:p>
            <a:pPr lvl="1"/>
            <a:endParaRPr lang="en-US" sz="800" dirty="0" smtClean="0"/>
          </a:p>
          <a:p>
            <a:pPr lvl="2"/>
            <a:r>
              <a:rPr lang="en-US" dirty="0" smtClean="0">
                <a:solidFill>
                  <a:srgbClr val="FF0000"/>
                </a:solidFill>
              </a:rPr>
              <a:t>Service organizations must build their operations around good execution, which comes from hiring and training excellent EEs, developing flexible systems, customizing services, and maintaining adjustable capacity to deal with fluctuating demand.</a:t>
            </a:r>
            <a:endParaRPr lang="en-US" dirty="0">
              <a:solidFill>
                <a:srgbClr val="FF0000"/>
              </a:solidFill>
            </a:endParaRPr>
          </a:p>
        </p:txBody>
      </p:sp>
      <p:pic>
        <p:nvPicPr>
          <p:cNvPr id="6" name="Picture 5" descr="Customer Experience in Service Businesses - ServiceBridge"/>
          <p:cNvPicPr/>
          <p:nvPr/>
        </p:nvPicPr>
        <p:blipFill>
          <a:blip r:embed="rId2" cstate="print"/>
          <a:srcRect/>
          <a:stretch>
            <a:fillRect/>
          </a:stretch>
        </p:blipFill>
        <p:spPr bwMode="auto">
          <a:xfrm>
            <a:off x="4267200" y="5562600"/>
            <a:ext cx="4807712" cy="1263073"/>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Operations Management in Service Businesses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400" u="sng" dirty="0" smtClean="0"/>
              <a:t>Businesses that manufacture tangible goods and those that provide services or ideas are similar yet different</a:t>
            </a:r>
            <a:r>
              <a:rPr lang="en-US" dirty="0" smtClean="0"/>
              <a:t>.</a:t>
            </a:r>
          </a:p>
          <a:p>
            <a:endParaRPr lang="en-US" sz="800" dirty="0" smtClean="0"/>
          </a:p>
          <a:p>
            <a:pPr lvl="1"/>
            <a:r>
              <a:rPr lang="en-US" dirty="0" smtClean="0"/>
              <a:t>They differ in several respects:  </a:t>
            </a:r>
          </a:p>
          <a:p>
            <a:endParaRPr lang="en-US" sz="800" dirty="0" smtClean="0"/>
          </a:p>
          <a:p>
            <a:pPr marL="1005840" lvl="2" indent="-457200">
              <a:buFont typeface="+mj-lt"/>
              <a:buAutoNum type="arabicPeriod"/>
            </a:pPr>
            <a:r>
              <a:rPr lang="en-US" dirty="0" smtClean="0">
                <a:solidFill>
                  <a:srgbClr val="FF0000"/>
                </a:solidFill>
              </a:rPr>
              <a:t>Intangibility</a:t>
            </a:r>
          </a:p>
          <a:p>
            <a:pPr marL="1005840" lvl="2" indent="-457200">
              <a:buFont typeface="+mj-lt"/>
              <a:buAutoNum type="arabicPeriod"/>
            </a:pPr>
            <a:r>
              <a:rPr lang="en-US" dirty="0" smtClean="0">
                <a:solidFill>
                  <a:srgbClr val="FF0000"/>
                </a:solidFill>
              </a:rPr>
              <a:t>Inseparability of Production and Consumption</a:t>
            </a:r>
          </a:p>
          <a:p>
            <a:pPr marL="1005840" lvl="2" indent="-457200">
              <a:buFont typeface="+mj-lt"/>
              <a:buAutoNum type="arabicPeriod"/>
            </a:pPr>
            <a:r>
              <a:rPr lang="en-US" dirty="0" smtClean="0">
                <a:solidFill>
                  <a:srgbClr val="FF0000"/>
                </a:solidFill>
              </a:rPr>
              <a:t>Perishability</a:t>
            </a:r>
          </a:p>
          <a:p>
            <a:pPr marL="1005840" lvl="2" indent="-457200">
              <a:buFont typeface="+mj-lt"/>
              <a:buAutoNum type="arabicPeriod"/>
            </a:pPr>
            <a:r>
              <a:rPr lang="en-US" dirty="0" smtClean="0">
                <a:solidFill>
                  <a:srgbClr val="FF0000"/>
                </a:solidFill>
              </a:rPr>
              <a:t>Customization</a:t>
            </a:r>
          </a:p>
          <a:p>
            <a:pPr marL="1005840" lvl="2" indent="-457200">
              <a:buFont typeface="+mj-lt"/>
              <a:buAutoNum type="arabicPeriod"/>
            </a:pPr>
            <a:r>
              <a:rPr lang="en-US" dirty="0" smtClean="0">
                <a:solidFill>
                  <a:srgbClr val="FF0000"/>
                </a:solidFill>
              </a:rPr>
              <a:t>Customer contact</a:t>
            </a:r>
          </a:p>
          <a:p>
            <a:endParaRPr lang="en-US" dirty="0"/>
          </a:p>
        </p:txBody>
      </p:sp>
      <p:pic>
        <p:nvPicPr>
          <p:cNvPr id="6" name="Picture 5" descr="Tangible vs Intangible | Top 7 Differences (with Infographics)"/>
          <p:cNvPicPr/>
          <p:nvPr/>
        </p:nvPicPr>
        <p:blipFill>
          <a:blip r:embed="rId2" cstate="print"/>
          <a:srcRect/>
          <a:stretch>
            <a:fillRect/>
          </a:stretch>
        </p:blipFill>
        <p:spPr bwMode="auto">
          <a:xfrm>
            <a:off x="4114800" y="4114800"/>
            <a:ext cx="4686300" cy="215265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Characteristics of Services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pPr marL="457200" indent="-457200">
              <a:buFont typeface="+mj-lt"/>
              <a:buAutoNum type="arabicPeriod"/>
            </a:pPr>
            <a:r>
              <a:rPr lang="en-US" sz="2400" u="sng" dirty="0" smtClean="0"/>
              <a:t>Intangibility</a:t>
            </a:r>
          </a:p>
          <a:p>
            <a:pPr lvl="1"/>
            <a:r>
              <a:rPr lang="en-US" dirty="0" smtClean="0">
                <a:solidFill>
                  <a:srgbClr val="FF0000"/>
                </a:solidFill>
              </a:rPr>
              <a:t>Going to a concert or sports event such as a baseball game</a:t>
            </a:r>
          </a:p>
          <a:p>
            <a:pPr marL="457200" indent="-457200">
              <a:buFont typeface="+mj-lt"/>
              <a:buAutoNum type="arabicPeriod"/>
            </a:pPr>
            <a:r>
              <a:rPr lang="en-US" sz="2400" u="sng" dirty="0" smtClean="0"/>
              <a:t>Inseparability of Production and Consumption</a:t>
            </a:r>
          </a:p>
          <a:p>
            <a:pPr lvl="1"/>
            <a:r>
              <a:rPr lang="en-US" dirty="0" smtClean="0">
                <a:solidFill>
                  <a:srgbClr val="FF0000"/>
                </a:solidFill>
              </a:rPr>
              <a:t>Going to a chiropractor; air travel; veterinary services</a:t>
            </a:r>
          </a:p>
          <a:p>
            <a:pPr marL="457200" indent="-457200">
              <a:buFont typeface="+mj-lt"/>
              <a:buAutoNum type="arabicPeriod"/>
            </a:pPr>
            <a:r>
              <a:rPr lang="en-US" sz="2400" u="sng" dirty="0" smtClean="0"/>
              <a:t>Perishability</a:t>
            </a:r>
          </a:p>
          <a:p>
            <a:pPr lvl="1"/>
            <a:r>
              <a:rPr lang="en-US" dirty="0" smtClean="0">
                <a:solidFill>
                  <a:srgbClr val="FF0000"/>
                </a:solidFill>
              </a:rPr>
              <a:t>Seats at a speaker’s presentation</a:t>
            </a:r>
          </a:p>
          <a:p>
            <a:pPr marL="457200" indent="-457200">
              <a:buFont typeface="+mj-lt"/>
              <a:buAutoNum type="arabicPeriod"/>
            </a:pPr>
            <a:r>
              <a:rPr lang="en-US" sz="2400" u="sng" dirty="0" smtClean="0"/>
              <a:t>Customization</a:t>
            </a:r>
          </a:p>
          <a:p>
            <a:pPr lvl="1"/>
            <a:r>
              <a:rPr lang="en-US" dirty="0" smtClean="0">
                <a:solidFill>
                  <a:srgbClr val="FF0000"/>
                </a:solidFill>
              </a:rPr>
              <a:t>Haircut; legal services</a:t>
            </a:r>
          </a:p>
          <a:p>
            <a:pPr marL="457200" indent="-457200">
              <a:buFont typeface="+mj-lt"/>
              <a:buAutoNum type="arabicPeriod"/>
            </a:pPr>
            <a:r>
              <a:rPr lang="en-US" sz="2400" u="sng" dirty="0" smtClean="0"/>
              <a:t>Customer Contact</a:t>
            </a:r>
          </a:p>
          <a:p>
            <a:pPr lvl="1"/>
            <a:r>
              <a:rPr lang="en-US" dirty="0" smtClean="0">
                <a:solidFill>
                  <a:srgbClr val="FF0000"/>
                </a:solidFill>
              </a:rPr>
              <a:t>Restaurants; direct selling such as Tupperware parties.</a:t>
            </a:r>
            <a:endParaRPr lang="en-US" dirty="0">
              <a:solidFill>
                <a:srgbClr val="FF0000"/>
              </a:solidFill>
            </a:endParaRPr>
          </a:p>
        </p:txBody>
      </p:sp>
      <p:pic>
        <p:nvPicPr>
          <p:cNvPr id="2050" name="Picture 2" descr="C:\Users\Michaelm\AppData\Local\Microsoft\Windows\Temporary Internet Files\Content.IE5\3X0ZDPIB\Services[1].png"/>
          <p:cNvPicPr>
            <a:picLocks noChangeAspect="1" noChangeArrowheads="1"/>
          </p:cNvPicPr>
          <p:nvPr/>
        </p:nvPicPr>
        <p:blipFill>
          <a:blip r:embed="rId2" cstate="print"/>
          <a:srcRect/>
          <a:stretch>
            <a:fillRect/>
          </a:stretch>
        </p:blipFill>
        <p:spPr bwMode="auto">
          <a:xfrm>
            <a:off x="5029200" y="3505200"/>
            <a:ext cx="3839279" cy="16002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Nature and Consumption of Output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Manufacturers and service providers differ in the nature and consumption of their output</a:t>
            </a:r>
            <a:r>
              <a:rPr lang="en-US" dirty="0" smtClean="0"/>
              <a:t>.</a:t>
            </a:r>
          </a:p>
          <a:p>
            <a:endParaRPr lang="en-US" sz="800" dirty="0" smtClean="0"/>
          </a:p>
          <a:p>
            <a:pPr lvl="1"/>
            <a:r>
              <a:rPr lang="en-US" dirty="0" smtClean="0">
                <a:solidFill>
                  <a:srgbClr val="FF0000"/>
                </a:solidFill>
              </a:rPr>
              <a:t>The very nature of a service provider’s product requires a higher degree of customer consumption.  The quality of the service experience is often controlled by a service-contact EE. </a:t>
            </a:r>
            <a:endParaRPr lang="en-US" dirty="0">
              <a:solidFill>
                <a:srgbClr val="FF0000"/>
              </a:solidFill>
            </a:endParaRPr>
          </a:p>
          <a:p>
            <a:pPr lvl="1"/>
            <a:r>
              <a:rPr lang="en-US" dirty="0" smtClean="0">
                <a:solidFill>
                  <a:srgbClr val="FF0000"/>
                </a:solidFill>
              </a:rPr>
              <a:t>Manufacturing occurs in an isolated area, away from customer.</a:t>
            </a:r>
            <a:endParaRPr lang="en-US" dirty="0">
              <a:solidFill>
                <a:srgbClr val="FF0000"/>
              </a:solidFill>
            </a:endParaRPr>
          </a:p>
        </p:txBody>
      </p:sp>
      <p:pic>
        <p:nvPicPr>
          <p:cNvPr id="5" name="Picture 4" descr="Platform Business Model - Definition | What is it? | Explanation"/>
          <p:cNvPicPr/>
          <p:nvPr/>
        </p:nvPicPr>
        <p:blipFill>
          <a:blip r:embed="rId2" cstate="print"/>
          <a:srcRect/>
          <a:stretch>
            <a:fillRect/>
          </a:stretch>
        </p:blipFill>
        <p:spPr bwMode="auto">
          <a:xfrm>
            <a:off x="5029200" y="4114800"/>
            <a:ext cx="3930073" cy="2200564"/>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Uniformity of Inputs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Manufacturers have more control over the variability of the resources they use than do service providers</a:t>
            </a:r>
            <a:r>
              <a:rPr lang="en-US" dirty="0" smtClean="0"/>
              <a:t>.</a:t>
            </a:r>
          </a:p>
          <a:p>
            <a:endParaRPr lang="en-US" sz="800" dirty="0" smtClean="0"/>
          </a:p>
          <a:p>
            <a:pPr lvl="1"/>
            <a:r>
              <a:rPr lang="en-US" dirty="0" smtClean="0">
                <a:solidFill>
                  <a:srgbClr val="0070C0"/>
                </a:solidFill>
              </a:rPr>
              <a:t>For example a customer calling Fidelity Investments is likely to require different services due to differing needs, whereas many of the tasks required to manufacture a Ford </a:t>
            </a:r>
            <a:r>
              <a:rPr lang="en-US" dirty="0" smtClean="0">
                <a:solidFill>
                  <a:srgbClr val="0070C0"/>
                </a:solidFill>
              </a:rPr>
              <a:t>Escape</a:t>
            </a:r>
            <a:r>
              <a:rPr lang="en-US" dirty="0" smtClean="0">
                <a:solidFill>
                  <a:srgbClr val="0070C0"/>
                </a:solidFill>
              </a:rPr>
              <a:t> </a:t>
            </a:r>
            <a:r>
              <a:rPr lang="en-US" dirty="0" smtClean="0">
                <a:solidFill>
                  <a:srgbClr val="0070C0"/>
                </a:solidFill>
              </a:rPr>
              <a:t>are the same across each unit of output.</a:t>
            </a:r>
          </a:p>
          <a:p>
            <a:pPr lvl="1"/>
            <a:endParaRPr lang="en-US" sz="800" dirty="0" smtClean="0"/>
          </a:p>
          <a:p>
            <a:pPr lvl="2"/>
            <a:r>
              <a:rPr lang="en-US" dirty="0" smtClean="0">
                <a:solidFill>
                  <a:srgbClr val="FF0000"/>
                </a:solidFill>
              </a:rPr>
              <a:t>Consequently, the products of service organizations tend to be more “customized.”  A haircut is much more likely to incorporate your specific desires (customization) than is a bottle of shampoo.</a:t>
            </a:r>
            <a:endParaRPr lang="en-US" dirty="0">
              <a:solidFill>
                <a:srgbClr val="FF0000"/>
              </a:solidFill>
            </a:endParaRPr>
          </a:p>
        </p:txBody>
      </p:sp>
      <p:pic>
        <p:nvPicPr>
          <p:cNvPr id="5" name="Picture 4" descr="Inputs.Ag – Empowering Independent Consultants"/>
          <p:cNvPicPr/>
          <p:nvPr/>
        </p:nvPicPr>
        <p:blipFill>
          <a:blip r:embed="rId2" cstate="print"/>
          <a:srcRect/>
          <a:stretch>
            <a:fillRect/>
          </a:stretch>
        </p:blipFill>
        <p:spPr bwMode="auto">
          <a:xfrm>
            <a:off x="5257800" y="5257800"/>
            <a:ext cx="3657600" cy="1066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Uniformity of Output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Because of the human element inherent in providing services, each service tends to be performed differently</a:t>
            </a:r>
            <a:r>
              <a:rPr lang="en-US" dirty="0" smtClean="0"/>
              <a:t>.</a:t>
            </a:r>
          </a:p>
          <a:p>
            <a:endParaRPr lang="en-US" sz="800" dirty="0" smtClean="0"/>
          </a:p>
          <a:p>
            <a:pPr lvl="1"/>
            <a:r>
              <a:rPr lang="en-US" dirty="0" smtClean="0"/>
              <a:t>Consequently, human and technological elements associated with a service can result in a different day-to-day performance of that service.  Moreover, no two customers are exactly alike in their perception of the service experience.</a:t>
            </a:r>
          </a:p>
          <a:p>
            <a:pPr lvl="1"/>
            <a:endParaRPr lang="en-US" sz="800" dirty="0" smtClean="0"/>
          </a:p>
          <a:p>
            <a:pPr lvl="2"/>
            <a:r>
              <a:rPr lang="en-US" dirty="0" smtClean="0">
                <a:solidFill>
                  <a:srgbClr val="FF0000"/>
                </a:solidFill>
              </a:rPr>
              <a:t>In manufacturing, the high degree of automation available allows manufacturers to generate uniform outputs and, thus, the operations are more effective and efficient.</a:t>
            </a:r>
            <a:endParaRPr lang="en-US" dirty="0">
              <a:solidFill>
                <a:srgbClr val="FF0000"/>
              </a:solidFill>
            </a:endParaRPr>
          </a:p>
        </p:txBody>
      </p:sp>
      <p:pic>
        <p:nvPicPr>
          <p:cNvPr id="5" name="Picture 4" descr="http://plus.usgbc.org/wp-content/uploads/2016/12/thehumanelement_heading.png"/>
          <p:cNvPicPr/>
          <p:nvPr/>
        </p:nvPicPr>
        <p:blipFill>
          <a:blip r:embed="rId2" cstate="print"/>
          <a:srcRect/>
          <a:stretch>
            <a:fillRect/>
          </a:stretch>
        </p:blipFill>
        <p:spPr bwMode="auto">
          <a:xfrm>
            <a:off x="4818888" y="5257800"/>
            <a:ext cx="4096512" cy="1013968"/>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Labor Required</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Service providers are generally more labor-intensive (require more labor) because of their customer contact, perishability of output (must be consumed immediately), and high degree of variation of inputs and outputs (customization</a:t>
            </a:r>
            <a:r>
              <a:rPr lang="en-US" dirty="0" smtClean="0"/>
              <a:t>).</a:t>
            </a:r>
            <a:endParaRPr lang="en-US" dirty="0"/>
          </a:p>
        </p:txBody>
      </p:sp>
      <p:pic>
        <p:nvPicPr>
          <p:cNvPr id="5" name="Picture 4" descr="Labor-intensive Meaning - YouTube"/>
          <p:cNvPicPr/>
          <p:nvPr/>
        </p:nvPicPr>
        <p:blipFill>
          <a:blip r:embed="rId2" cstate="print"/>
          <a:srcRect/>
          <a:stretch>
            <a:fillRect/>
          </a:stretch>
        </p:blipFill>
        <p:spPr bwMode="auto">
          <a:xfrm>
            <a:off x="3505200" y="3505201"/>
            <a:ext cx="5300472" cy="2704396"/>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Measurement of Productivity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Measuring productivity of manufacturers is straightforward because of tangibility of output and degree of uniformity.</a:t>
            </a:r>
          </a:p>
          <a:p>
            <a:endParaRPr lang="en-US" sz="800" u="sng" dirty="0" smtClean="0"/>
          </a:p>
          <a:p>
            <a:pPr lvl="1"/>
            <a:r>
              <a:rPr lang="en-US" dirty="0" smtClean="0"/>
              <a:t>Measuring productivity of service providers is more difficult because of variations in demand, variations in service needs, and the intangibility of the product.</a:t>
            </a:r>
          </a:p>
          <a:p>
            <a:pPr lvl="1"/>
            <a:endParaRPr lang="en-US" sz="800" dirty="0" smtClean="0"/>
          </a:p>
          <a:p>
            <a:pPr lvl="2"/>
            <a:r>
              <a:rPr lang="en-US" dirty="0" smtClean="0">
                <a:solidFill>
                  <a:srgbClr val="FF0000"/>
                </a:solidFill>
              </a:rPr>
              <a:t>Most organizations are a combination of both manufacturing and service provision, with both tangible and intangible qualities embodied in what they produce.</a:t>
            </a:r>
            <a:endParaRPr lang="en-US" dirty="0">
              <a:solidFill>
                <a:srgbClr val="FF0000"/>
              </a:solidFill>
            </a:endParaRPr>
          </a:p>
        </p:txBody>
      </p:sp>
      <p:pic>
        <p:nvPicPr>
          <p:cNvPr id="5" name="Picture 4" descr="Math Problem Solving: Measurement--Length - Kindergarten Kindergarten"/>
          <p:cNvPicPr/>
          <p:nvPr/>
        </p:nvPicPr>
        <p:blipFill>
          <a:blip r:embed="rId2" cstate="print"/>
          <a:srcRect/>
          <a:stretch>
            <a:fillRect/>
          </a:stretch>
        </p:blipFill>
        <p:spPr bwMode="auto">
          <a:xfrm>
            <a:off x="4724400" y="4800600"/>
            <a:ext cx="4211043" cy="1482436"/>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Measurement of Productivity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We consider “products” to include both tangible physical goods and intangible service offerings</a:t>
            </a:r>
            <a:r>
              <a:rPr lang="en-US" dirty="0" smtClean="0"/>
              <a:t>.  </a:t>
            </a:r>
          </a:p>
          <a:p>
            <a:endParaRPr lang="en-US" sz="800" dirty="0" smtClean="0"/>
          </a:p>
          <a:p>
            <a:pPr lvl="1"/>
            <a:r>
              <a:rPr lang="en-US" dirty="0" smtClean="0"/>
              <a:t>It is the level of tangibility of its principal product that tends to classify a company as either manufacturer or service provider.</a:t>
            </a:r>
          </a:p>
          <a:p>
            <a:pPr lvl="1"/>
            <a:endParaRPr lang="en-US" sz="800" dirty="0" smtClean="0"/>
          </a:p>
          <a:p>
            <a:pPr lvl="2"/>
            <a:r>
              <a:rPr lang="en-US" dirty="0" smtClean="0">
                <a:solidFill>
                  <a:srgbClr val="FF0000"/>
                </a:solidFill>
              </a:rPr>
              <a:t>From an OM standpoint, this level of tangibility greatly influences the nature of the company’s operational processes and procedures.</a:t>
            </a:r>
            <a:endParaRPr lang="en-US" dirty="0">
              <a:solidFill>
                <a:srgbClr val="FF0000"/>
              </a:solidFill>
            </a:endParaRPr>
          </a:p>
        </p:txBody>
      </p:sp>
      <p:pic>
        <p:nvPicPr>
          <p:cNvPr id="5" name="Picture 4" descr="https://scontent-lax3-1.xx.fbcdn.net/v/t31.0-8/15585433_1566234793403576_8802116841866511633_o.png?_nc_cat=100&amp;_nc_sid=6e5ad9&amp;_nc_ohc=NtnnrYAx1KkAX8VwsxL&amp;_nc_ht=scontent-lax3-1.xx&amp;oh=63b2f0d21baea0a37bcb522663daa7ad&amp;oe=5F68C3F6"/>
          <p:cNvPicPr/>
          <p:nvPr/>
        </p:nvPicPr>
        <p:blipFill>
          <a:blip r:embed="rId2" cstate="print"/>
          <a:srcRect/>
          <a:stretch>
            <a:fillRect/>
          </a:stretch>
        </p:blipFill>
        <p:spPr bwMode="auto">
          <a:xfrm>
            <a:off x="4343400" y="4267200"/>
            <a:ext cx="4495800" cy="1973786"/>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and Designing Operations Systems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Before a company can produce any product, it must decide what it will produce and for what group of customers</a:t>
            </a:r>
            <a:r>
              <a:rPr lang="en-US" dirty="0" smtClean="0"/>
              <a:t>.</a:t>
            </a:r>
          </a:p>
          <a:p>
            <a:endParaRPr lang="en-US" sz="800" dirty="0" smtClean="0"/>
          </a:p>
          <a:p>
            <a:pPr lvl="1"/>
            <a:r>
              <a:rPr lang="en-US" dirty="0" smtClean="0"/>
              <a:t>It must then determine the processes it will use to make these products as well as the facilities it needs to produce them.</a:t>
            </a:r>
          </a:p>
          <a:p>
            <a:pPr lvl="1"/>
            <a:endParaRPr lang="en-US" sz="800" dirty="0" smtClean="0"/>
          </a:p>
          <a:p>
            <a:pPr lvl="2"/>
            <a:r>
              <a:rPr lang="en-US" dirty="0" smtClean="0">
                <a:solidFill>
                  <a:srgbClr val="FF0000"/>
                </a:solidFill>
              </a:rPr>
              <a:t>These decisions comprise operations planning.</a:t>
            </a:r>
            <a:endParaRPr lang="en-US" dirty="0">
              <a:solidFill>
                <a:srgbClr val="FF0000"/>
              </a:solidFill>
            </a:endParaRPr>
          </a:p>
        </p:txBody>
      </p:sp>
      <p:pic>
        <p:nvPicPr>
          <p:cNvPr id="5" name="Picture 4" descr="How I chose my path: Operations Management | Devon Priess"/>
          <p:cNvPicPr/>
          <p:nvPr/>
        </p:nvPicPr>
        <p:blipFill>
          <a:blip r:embed="rId2" cstate="print"/>
          <a:srcRect/>
          <a:stretch>
            <a:fillRect/>
          </a:stretch>
        </p:blipFill>
        <p:spPr bwMode="auto">
          <a:xfrm>
            <a:off x="5562600" y="3810000"/>
            <a:ext cx="3333750" cy="253365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Three: Managing for Quality and Competitiveness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Eight: Managing Service and Manufacturing Operations</a:t>
            </a:r>
            <a:endParaRPr lang="en-US" sz="1800" dirty="0" smtClean="0"/>
          </a:p>
        </p:txBody>
      </p:sp>
      <p:pic>
        <p:nvPicPr>
          <p:cNvPr id="8" name="Picture 7" descr="Difference between Manufacturing and Service Operations | Operations  Manage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8488" y="2822790"/>
            <a:ext cx="5943600" cy="3343275"/>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the Product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Before making any product, a company must 1</a:t>
            </a:r>
            <a:r>
              <a:rPr lang="en-US" sz="2400" u="sng" baseline="30000" dirty="0" smtClean="0"/>
              <a:t>st</a:t>
            </a:r>
            <a:r>
              <a:rPr lang="en-US" sz="2400" u="sng" dirty="0" smtClean="0"/>
              <a:t> determine what consumers want and then design a product to satisfy that want</a:t>
            </a:r>
            <a:r>
              <a:rPr lang="en-US" dirty="0" smtClean="0"/>
              <a:t>.</a:t>
            </a:r>
          </a:p>
          <a:p>
            <a:endParaRPr lang="en-US" sz="800" dirty="0" smtClean="0"/>
          </a:p>
          <a:p>
            <a:pPr lvl="1"/>
            <a:r>
              <a:rPr lang="en-US" dirty="0" smtClean="0"/>
              <a:t>Most companies use social media and marketing research to determine the kinds of goods and services to provide and the features they must possess.</a:t>
            </a:r>
          </a:p>
          <a:p>
            <a:pPr lvl="1"/>
            <a:endParaRPr lang="en-US" sz="800" dirty="0" smtClean="0"/>
          </a:p>
          <a:p>
            <a:pPr lvl="2"/>
            <a:r>
              <a:rPr lang="en-US" dirty="0" smtClean="0">
                <a:solidFill>
                  <a:srgbClr val="FF0000"/>
                </a:solidFill>
              </a:rPr>
              <a:t>Marketing research can also help gauge the demand for a product and how much consumers are willing to pay for it.</a:t>
            </a:r>
            <a:endParaRPr lang="en-US" dirty="0">
              <a:solidFill>
                <a:srgbClr val="FF0000"/>
              </a:solidFill>
            </a:endParaRPr>
          </a:p>
        </p:txBody>
      </p:sp>
      <p:pic>
        <p:nvPicPr>
          <p:cNvPr id="5" name="Picture 4" descr="Idea to Business/Product Planning"/>
          <p:cNvPicPr/>
          <p:nvPr/>
        </p:nvPicPr>
        <p:blipFill>
          <a:blip r:embed="rId2" cstate="print"/>
          <a:srcRect/>
          <a:stretch>
            <a:fillRect/>
          </a:stretch>
        </p:blipFill>
        <p:spPr bwMode="auto">
          <a:xfrm>
            <a:off x="5105400" y="4876800"/>
            <a:ext cx="4038600" cy="1981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the Product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400" u="sng" dirty="0" smtClean="0"/>
              <a:t>Once management has researched and developed an idea for a product that customers will buy, it must then plan how to efficiently produce the product</a:t>
            </a:r>
            <a:r>
              <a:rPr lang="en-US" dirty="0" smtClean="0"/>
              <a:t>.</a:t>
            </a:r>
          </a:p>
          <a:p>
            <a:endParaRPr lang="en-US" sz="800" dirty="0" smtClean="0"/>
          </a:p>
          <a:p>
            <a:pPr lvl="1"/>
            <a:r>
              <a:rPr lang="en-US" sz="2000" dirty="0" smtClean="0"/>
              <a:t>Planning does not stop with a blueprint for a product or a description of a service; it must also work out efficient production of the product to ensure that enough is available to satisfy customer demand.</a:t>
            </a:r>
          </a:p>
          <a:p>
            <a:pPr lvl="1"/>
            <a:endParaRPr lang="en-US" sz="800" dirty="0" smtClean="0"/>
          </a:p>
          <a:p>
            <a:pPr lvl="2"/>
            <a:r>
              <a:rPr lang="en-US" sz="1800" dirty="0" smtClean="0">
                <a:solidFill>
                  <a:srgbClr val="FF0000"/>
                </a:solidFill>
              </a:rPr>
              <a:t>Operations managers must plan for the types and quantities of materials needed to produce the product, the skills and quantity of people needed to make the product, and the actual processes through which the inputs must pass through in their transformation to outputs.</a:t>
            </a:r>
          </a:p>
          <a:p>
            <a:pPr lvl="1"/>
            <a:endParaRPr lang="en-US" dirty="0"/>
          </a:p>
        </p:txBody>
      </p:sp>
      <p:pic>
        <p:nvPicPr>
          <p:cNvPr id="5" name="Picture 4" descr="How to Turn your Idea into a Product - MADE Products"/>
          <p:cNvPicPr/>
          <p:nvPr/>
        </p:nvPicPr>
        <p:blipFill>
          <a:blip r:embed="rId2" cstate="print"/>
          <a:srcRect/>
          <a:stretch>
            <a:fillRect/>
          </a:stretch>
        </p:blipFill>
        <p:spPr bwMode="auto">
          <a:xfrm>
            <a:off x="5105400" y="5257800"/>
            <a:ext cx="4038600" cy="1600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Designing the Operations Processes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Before a firm can begin production, it must first determine the appropriate method of transforming resources into the desired product</a:t>
            </a:r>
            <a:r>
              <a:rPr lang="en-US" dirty="0" smtClean="0"/>
              <a:t>.</a:t>
            </a:r>
          </a:p>
          <a:p>
            <a:endParaRPr lang="en-US" sz="800" dirty="0" smtClean="0"/>
          </a:p>
          <a:p>
            <a:pPr lvl="1"/>
            <a:r>
              <a:rPr lang="en-US" dirty="0" smtClean="0"/>
              <a:t>Often, consumers’ specific needs and desires dictate a process.</a:t>
            </a:r>
          </a:p>
          <a:p>
            <a:pPr lvl="1"/>
            <a:endParaRPr lang="en-US" sz="800" dirty="0" smtClean="0"/>
          </a:p>
          <a:p>
            <a:pPr lvl="2"/>
            <a:r>
              <a:rPr lang="en-US" dirty="0" smtClean="0">
                <a:solidFill>
                  <a:srgbClr val="FF0000"/>
                </a:solidFill>
              </a:rPr>
              <a:t>Products are designed to be manufactured by 1 of 3 processes:     (1) standardization, (2) modular design, or (3) customization.</a:t>
            </a:r>
            <a:endParaRPr lang="en-US" dirty="0">
              <a:solidFill>
                <a:srgbClr val="FF0000"/>
              </a:solidFill>
            </a:endParaRPr>
          </a:p>
        </p:txBody>
      </p:sp>
      <p:pic>
        <p:nvPicPr>
          <p:cNvPr id="5" name="Picture 4" descr="Managing for Quality and Competitiveness - ppt download"/>
          <p:cNvPicPr/>
          <p:nvPr/>
        </p:nvPicPr>
        <p:blipFill>
          <a:blip r:embed="rId2" cstate="print"/>
          <a:srcRect/>
          <a:stretch>
            <a:fillRect/>
          </a:stretch>
        </p:blipFill>
        <p:spPr bwMode="auto">
          <a:xfrm>
            <a:off x="5181600" y="4267200"/>
            <a:ext cx="3962400" cy="2590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Standardization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400" u="sng" dirty="0" smtClean="0"/>
              <a:t>Standardization is making identical, interchangeable components or even complete products</a:t>
            </a:r>
            <a:r>
              <a:rPr lang="en-US" dirty="0" smtClean="0"/>
              <a:t>.</a:t>
            </a:r>
          </a:p>
          <a:p>
            <a:endParaRPr lang="en-US" sz="800" dirty="0" smtClean="0"/>
          </a:p>
          <a:p>
            <a:pPr lvl="1"/>
            <a:r>
              <a:rPr lang="en-US" dirty="0" smtClean="0"/>
              <a:t>Standardization speeds up production and quality control and reduces production costs.  </a:t>
            </a:r>
          </a:p>
          <a:p>
            <a:pPr lvl="1"/>
            <a:endParaRPr lang="en-US" sz="800" dirty="0"/>
          </a:p>
          <a:p>
            <a:pPr lvl="2"/>
            <a:r>
              <a:rPr lang="en-US" dirty="0" smtClean="0">
                <a:solidFill>
                  <a:srgbClr val="FF0000"/>
                </a:solidFill>
              </a:rPr>
              <a:t>It provides consistency so that customers who need certain products to function uniformly all the time will get a product that meets their expectations.</a:t>
            </a:r>
          </a:p>
        </p:txBody>
      </p:sp>
      <p:pic>
        <p:nvPicPr>
          <p:cNvPr id="6" name="Picture 5" descr="5 Ways Small Businesses Can Benefit From Using Surveys - Survey ..."/>
          <p:cNvPicPr/>
          <p:nvPr/>
        </p:nvPicPr>
        <p:blipFill>
          <a:blip r:embed="rId2" cstate="print"/>
          <a:srcRect/>
          <a:stretch>
            <a:fillRect/>
          </a:stretch>
        </p:blipFill>
        <p:spPr bwMode="auto">
          <a:xfrm>
            <a:off x="0" y="0"/>
            <a:ext cx="838200" cy="495300"/>
          </a:xfrm>
          <a:prstGeom prst="rect">
            <a:avLst/>
          </a:prstGeom>
          <a:noFill/>
          <a:ln w="9525">
            <a:noFill/>
            <a:miter lim="800000"/>
            <a:headEnd/>
            <a:tailEnd/>
          </a:ln>
        </p:spPr>
      </p:pic>
      <p:pic>
        <p:nvPicPr>
          <p:cNvPr id="7" name="Picture 6" descr="ISO/IEC JTC1 Procedures : Standard C++"/>
          <p:cNvPicPr/>
          <p:nvPr/>
        </p:nvPicPr>
        <p:blipFill>
          <a:blip r:embed="rId3" cstate="print"/>
          <a:srcRect/>
          <a:stretch>
            <a:fillRect/>
          </a:stretch>
        </p:blipFill>
        <p:spPr bwMode="auto">
          <a:xfrm>
            <a:off x="4495800" y="4419600"/>
            <a:ext cx="4349588" cy="1905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Modular Design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Modular Design involves building an item in self-contained units, or modules, that can be combined or interchanged to create different products</a:t>
            </a:r>
            <a:r>
              <a:rPr lang="en-US" dirty="0" smtClean="0"/>
              <a:t>.</a:t>
            </a:r>
          </a:p>
          <a:p>
            <a:endParaRPr lang="en-US" sz="800" dirty="0" smtClean="0"/>
          </a:p>
          <a:p>
            <a:pPr lvl="1"/>
            <a:r>
              <a:rPr lang="en-US" dirty="0" smtClean="0"/>
              <a:t>Because many modular components are produced as integrated units, the failure of any portion of a modular component usually means replacing the entire component.</a:t>
            </a:r>
          </a:p>
          <a:p>
            <a:pPr lvl="1"/>
            <a:endParaRPr lang="en-US" sz="800" dirty="0" smtClean="0"/>
          </a:p>
          <a:p>
            <a:pPr lvl="2"/>
            <a:r>
              <a:rPr lang="en-US" dirty="0" smtClean="0">
                <a:solidFill>
                  <a:srgbClr val="FF0000"/>
                </a:solidFill>
              </a:rPr>
              <a:t>Modular design allows products to be repaired quickly, thus reducing the cost of labor, but the component itself is expensive, raising the cost of repair materials.  </a:t>
            </a:r>
            <a:endParaRPr lang="en-US" dirty="0">
              <a:solidFill>
                <a:srgbClr val="FF0000"/>
              </a:solidFill>
            </a:endParaRPr>
          </a:p>
        </p:txBody>
      </p:sp>
      <p:pic>
        <p:nvPicPr>
          <p:cNvPr id="6" name="Picture 5" descr="Modular Web Design"/>
          <p:cNvPicPr/>
          <p:nvPr/>
        </p:nvPicPr>
        <p:blipFill>
          <a:blip r:embed="rId2" cstate="print"/>
          <a:srcRect/>
          <a:stretch>
            <a:fillRect/>
          </a:stretch>
        </p:blipFill>
        <p:spPr bwMode="auto">
          <a:xfrm>
            <a:off x="5486400" y="5105400"/>
            <a:ext cx="3657600" cy="17526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Customization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Customization is making products to meet a particular customer’s needs or wants</a:t>
            </a:r>
            <a:r>
              <a:rPr lang="en-US" dirty="0" smtClean="0"/>
              <a:t>.</a:t>
            </a:r>
          </a:p>
          <a:p>
            <a:endParaRPr lang="en-US" sz="800" dirty="0" smtClean="0"/>
          </a:p>
          <a:p>
            <a:pPr lvl="1"/>
            <a:r>
              <a:rPr lang="en-US" dirty="0" smtClean="0"/>
              <a:t>Products produced in this way are generally unique.</a:t>
            </a:r>
          </a:p>
          <a:p>
            <a:pPr lvl="1"/>
            <a:endParaRPr lang="en-US" sz="800" dirty="0" smtClean="0"/>
          </a:p>
          <a:p>
            <a:pPr lvl="2"/>
            <a:r>
              <a:rPr lang="en-US" dirty="0" smtClean="0">
                <a:solidFill>
                  <a:srgbClr val="FF0000"/>
                </a:solidFill>
              </a:rPr>
              <a:t>For both goods and services, customers get to make choices and have options to determine the final product.</a:t>
            </a:r>
          </a:p>
        </p:txBody>
      </p:sp>
      <p:pic>
        <p:nvPicPr>
          <p:cNvPr id="5" name="Picture 4" descr="Top 7 Product Customization Examples - Productimize"/>
          <p:cNvPicPr/>
          <p:nvPr/>
        </p:nvPicPr>
        <p:blipFill>
          <a:blip r:embed="rId2" cstate="print"/>
          <a:srcRect/>
          <a:stretch>
            <a:fillRect/>
          </a:stretch>
        </p:blipFill>
        <p:spPr bwMode="auto">
          <a:xfrm>
            <a:off x="4572000" y="3962400"/>
            <a:ext cx="4264152"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Capacity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Planning the operational processes for the organization involves two important areas: (1) capacity planning and   (2) facilities planning</a:t>
            </a:r>
            <a:r>
              <a:rPr lang="en-US" dirty="0" smtClean="0"/>
              <a:t>.</a:t>
            </a:r>
          </a:p>
          <a:p>
            <a:endParaRPr lang="en-US" sz="800" dirty="0" smtClean="0"/>
          </a:p>
          <a:p>
            <a:pPr lvl="1"/>
            <a:r>
              <a:rPr lang="en-US" dirty="0" smtClean="0"/>
              <a:t>The term Capacity basically refers to the maximum load that an organizational unit can carry or operate.  The unit of measurement may be a worker or a machine, a department, a branch, or even an entire plant.</a:t>
            </a:r>
          </a:p>
          <a:p>
            <a:pPr lvl="1"/>
            <a:endParaRPr lang="en-US" sz="800" dirty="0" smtClean="0"/>
          </a:p>
          <a:p>
            <a:pPr lvl="2"/>
            <a:r>
              <a:rPr lang="en-US" dirty="0" smtClean="0">
                <a:solidFill>
                  <a:srgbClr val="FF0000"/>
                </a:solidFill>
              </a:rPr>
              <a:t>Maximum capacity can be stated in terms of the inputs or outputs provided.  For example, a restaurant might state capacity in terms of the maximum number of customers it can serve with quality.</a:t>
            </a:r>
          </a:p>
        </p:txBody>
      </p:sp>
      <p:pic>
        <p:nvPicPr>
          <p:cNvPr id="6" name="Picture 5" descr="Capacity Stress in Property Management - Real Estate Dynamics"/>
          <p:cNvPicPr/>
          <p:nvPr/>
        </p:nvPicPr>
        <p:blipFill>
          <a:blip r:embed="rId2" cstate="print"/>
          <a:srcRect/>
          <a:stretch>
            <a:fillRect/>
          </a:stretch>
        </p:blipFill>
        <p:spPr bwMode="auto">
          <a:xfrm>
            <a:off x="6248400" y="5486400"/>
            <a:ext cx="2895600" cy="13716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Capacity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Efficiently planning the organization’s capacity needs is an important process for the operations manager</a:t>
            </a:r>
            <a:r>
              <a:rPr lang="en-US" dirty="0" smtClean="0"/>
              <a:t>.</a:t>
            </a:r>
          </a:p>
          <a:p>
            <a:endParaRPr lang="en-US" sz="800" dirty="0" smtClean="0"/>
          </a:p>
          <a:p>
            <a:pPr lvl="1"/>
            <a:r>
              <a:rPr lang="en-US" sz="2100" dirty="0" smtClean="0"/>
              <a:t>Capacity levels that fall short can result in unmet demand, and consequently, lost customers.  On the other hand, when there is more capacity available than needed, operating costs are driven up needlessly due to unused and often expensive resources.</a:t>
            </a:r>
          </a:p>
          <a:p>
            <a:pPr lvl="1"/>
            <a:endParaRPr lang="en-US" sz="800" dirty="0" smtClean="0"/>
          </a:p>
          <a:p>
            <a:pPr lvl="2"/>
            <a:r>
              <a:rPr lang="en-US" dirty="0" smtClean="0">
                <a:solidFill>
                  <a:srgbClr val="FF0000"/>
                </a:solidFill>
              </a:rPr>
              <a:t>To avoid such situations, organizations must accurately forecast demand and then plan capacity based on these forecasts.</a:t>
            </a:r>
            <a:endParaRPr lang="en-US" dirty="0">
              <a:solidFill>
                <a:srgbClr val="FF0000"/>
              </a:solidFill>
            </a:endParaRPr>
          </a:p>
        </p:txBody>
      </p:sp>
      <p:pic>
        <p:nvPicPr>
          <p:cNvPr id="5" name="Picture 4" descr="Quick Beginner's Guide to Agile Capacity Planning | Official Blog ..."/>
          <p:cNvPicPr/>
          <p:nvPr/>
        </p:nvPicPr>
        <p:blipFill>
          <a:blip r:embed="rId2" cstate="print"/>
          <a:srcRect/>
          <a:stretch>
            <a:fillRect/>
          </a:stretch>
        </p:blipFill>
        <p:spPr bwMode="auto">
          <a:xfrm>
            <a:off x="5410200" y="4724400"/>
            <a:ext cx="3733800" cy="2133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Facilities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Once a company knows what process it will use to create its products, it then can design and build an appropriate facility in which to make them</a:t>
            </a:r>
            <a:r>
              <a:rPr lang="en-US" dirty="0" smtClean="0"/>
              <a:t>.</a:t>
            </a:r>
          </a:p>
          <a:p>
            <a:endParaRPr lang="en-US" sz="800" dirty="0" smtClean="0"/>
          </a:p>
          <a:p>
            <a:pPr lvl="1"/>
            <a:r>
              <a:rPr lang="en-US" dirty="0" smtClean="0"/>
              <a:t>Companies must decide where to locate their operations facilities, what layout is best for producing their particular product, and even what technology to apply to the transformation process.</a:t>
            </a:r>
          </a:p>
          <a:p>
            <a:pPr lvl="1"/>
            <a:endParaRPr lang="en-US" sz="800" dirty="0" smtClean="0"/>
          </a:p>
          <a:p>
            <a:pPr lvl="2"/>
            <a:r>
              <a:rPr lang="en-US" dirty="0" smtClean="0">
                <a:solidFill>
                  <a:srgbClr val="FF0000"/>
                </a:solidFill>
              </a:rPr>
              <a:t>Many firms are developing both a traditional organization for customer contact and a virtual organization.</a:t>
            </a:r>
            <a:endParaRPr lang="en-US" dirty="0">
              <a:solidFill>
                <a:srgbClr val="FF0000"/>
              </a:solidFill>
            </a:endParaRPr>
          </a:p>
        </p:txBody>
      </p:sp>
      <p:pic>
        <p:nvPicPr>
          <p:cNvPr id="5" name="Picture 4" descr="Making Master Planning a Valuable Tool for Facilities - Facilities ..."/>
          <p:cNvPicPr/>
          <p:nvPr/>
        </p:nvPicPr>
        <p:blipFill>
          <a:blip r:embed="rId2" cstate="print"/>
          <a:srcRect/>
          <a:stretch>
            <a:fillRect/>
          </a:stretch>
        </p:blipFill>
        <p:spPr bwMode="auto">
          <a:xfrm>
            <a:off x="5105400" y="5181600"/>
            <a:ext cx="4038600" cy="1676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Facility Location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300" u="sng" dirty="0" smtClean="0"/>
              <a:t>Where to locate a firm’s facilities is a significant question because, once the decision has been made and implemented, the firm must live with it due to the high costs involved</a:t>
            </a:r>
            <a:r>
              <a:rPr lang="en-US" sz="2300" dirty="0" smtClean="0"/>
              <a:t>.</a:t>
            </a:r>
          </a:p>
          <a:p>
            <a:endParaRPr lang="en-US" sz="800" dirty="0" smtClean="0"/>
          </a:p>
          <a:p>
            <a:pPr lvl="1"/>
            <a:r>
              <a:rPr lang="en-US" sz="2000" dirty="0" smtClean="0"/>
              <a:t>When a company decides to relocate or open a facility at a new location, it must pay careful attention to factors such as proximity to market, availability of raw materials, availability of transportation, availability of power, climatic influences, availability of labor, community characteristics (quality of life), taxes and inducements.</a:t>
            </a:r>
          </a:p>
          <a:p>
            <a:pPr lvl="1"/>
            <a:endParaRPr lang="en-US" sz="800" dirty="0" smtClean="0"/>
          </a:p>
          <a:p>
            <a:pPr lvl="2"/>
            <a:r>
              <a:rPr lang="en-US" sz="1800" dirty="0" smtClean="0">
                <a:solidFill>
                  <a:srgbClr val="FF0000"/>
                </a:solidFill>
              </a:rPr>
              <a:t>The facility-location decision is complex because it involves the evaluation of many factors, some which cannot be measured with precision.</a:t>
            </a:r>
            <a:endParaRPr lang="en-US" sz="1800" dirty="0">
              <a:solidFill>
                <a:srgbClr val="FF0000"/>
              </a:solidFill>
            </a:endParaRPr>
          </a:p>
        </p:txBody>
      </p:sp>
      <p:pic>
        <p:nvPicPr>
          <p:cNvPr id="5" name="Picture 4" descr="Special Reports"/>
          <p:cNvPicPr/>
          <p:nvPr/>
        </p:nvPicPr>
        <p:blipFill>
          <a:blip r:embed="rId2" cstate="print"/>
          <a:srcRect/>
          <a:stretch>
            <a:fillRect/>
          </a:stretch>
        </p:blipFill>
        <p:spPr bwMode="auto">
          <a:xfrm>
            <a:off x="2266188" y="5334000"/>
            <a:ext cx="4648200" cy="1143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Operations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300" u="sng" dirty="0" smtClean="0"/>
              <a:t>All organizations create products: goods, services, or ideas. </a:t>
            </a:r>
          </a:p>
          <a:p>
            <a:endParaRPr lang="en-US" sz="800" u="sng" dirty="0"/>
          </a:p>
          <a:p>
            <a:pPr lvl="1"/>
            <a:r>
              <a:rPr lang="en-US" dirty="0" smtClean="0"/>
              <a:t>Organizations share a number of similarities relating to how they transform resources into the products we </a:t>
            </a:r>
            <a:r>
              <a:rPr lang="en-US" dirty="0" smtClean="0"/>
              <a:t>consume.       </a:t>
            </a:r>
            <a:r>
              <a:rPr lang="en-US" dirty="0" smtClean="0">
                <a:solidFill>
                  <a:srgbClr val="0070C0"/>
                </a:solidFill>
              </a:rPr>
              <a:t>For </a:t>
            </a:r>
            <a:r>
              <a:rPr lang="en-US" dirty="0" smtClean="0">
                <a:solidFill>
                  <a:srgbClr val="0070C0"/>
                </a:solidFill>
              </a:rPr>
              <a:t>example, the way Subway assembles a sandwich and GMC assembles a truck are similar in that they both use automation and an assembly line.</a:t>
            </a:r>
          </a:p>
          <a:p>
            <a:endParaRPr lang="en-US" sz="800" dirty="0" smtClean="0"/>
          </a:p>
          <a:p>
            <a:pPr lvl="2"/>
            <a:r>
              <a:rPr lang="en-US" dirty="0" smtClean="0">
                <a:solidFill>
                  <a:srgbClr val="FF0000"/>
                </a:solidFill>
              </a:rPr>
              <a:t>These similarities are the result of operations management.</a:t>
            </a:r>
            <a:endParaRPr lang="en-US" dirty="0">
              <a:solidFill>
                <a:srgbClr val="FF0000"/>
              </a:solidFill>
            </a:endParaRPr>
          </a:p>
        </p:txBody>
      </p:sp>
      <p:pic>
        <p:nvPicPr>
          <p:cNvPr id="5" name="Picture 4" descr="Operations Management Software - MyEasyISO"/>
          <p:cNvPicPr/>
          <p:nvPr/>
        </p:nvPicPr>
        <p:blipFill>
          <a:blip r:embed="rId2" cstate="print"/>
          <a:srcRect/>
          <a:stretch>
            <a:fillRect/>
          </a:stretch>
        </p:blipFill>
        <p:spPr bwMode="auto">
          <a:xfrm>
            <a:off x="5181600" y="4572000"/>
            <a:ext cx="3962400"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Facility Layout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500" u="sng" dirty="0" smtClean="0"/>
              <a:t>Although companies use a combination of layout designs, there are three basic layouts</a:t>
            </a:r>
            <a:r>
              <a:rPr lang="en-US" sz="2500" dirty="0" smtClean="0"/>
              <a:t>:</a:t>
            </a:r>
          </a:p>
          <a:p>
            <a:endParaRPr lang="en-US" sz="800" dirty="0" smtClean="0"/>
          </a:p>
          <a:p>
            <a:pPr marL="731520" lvl="1" indent="-457200">
              <a:buFont typeface="+mj-lt"/>
              <a:buAutoNum type="arabicPeriod"/>
            </a:pPr>
            <a:r>
              <a:rPr lang="en-US" u="sng" dirty="0" smtClean="0"/>
              <a:t>Fixed Position Layout</a:t>
            </a:r>
          </a:p>
          <a:p>
            <a:pPr lvl="2"/>
            <a:r>
              <a:rPr lang="en-US" dirty="0" smtClean="0">
                <a:solidFill>
                  <a:srgbClr val="FF0000"/>
                </a:solidFill>
              </a:rPr>
              <a:t>A company using a fixed-position layout brings all resources required to create the product to a central location.  </a:t>
            </a:r>
          </a:p>
          <a:p>
            <a:pPr marL="731520" lvl="1" indent="-457200">
              <a:buFont typeface="+mj-lt"/>
              <a:buAutoNum type="arabicPeriod"/>
            </a:pPr>
            <a:r>
              <a:rPr lang="en-US" u="sng" dirty="0" smtClean="0"/>
              <a:t>Process Layout</a:t>
            </a:r>
          </a:p>
          <a:p>
            <a:pPr lvl="2"/>
            <a:r>
              <a:rPr lang="en-US" dirty="0" smtClean="0">
                <a:solidFill>
                  <a:srgbClr val="FF0000"/>
                </a:solidFill>
              </a:rPr>
              <a:t>Firms that use a process layout organize the transformation process into departments that group related processes.</a:t>
            </a:r>
          </a:p>
          <a:p>
            <a:pPr marL="731520" lvl="1" indent="-457200">
              <a:buFont typeface="+mj-lt"/>
              <a:buAutoNum type="arabicPeriod"/>
            </a:pPr>
            <a:r>
              <a:rPr lang="en-US" u="sng" dirty="0" smtClean="0"/>
              <a:t>Product Layout</a:t>
            </a:r>
          </a:p>
          <a:p>
            <a:pPr lvl="2"/>
            <a:r>
              <a:rPr lang="en-US" dirty="0" smtClean="0">
                <a:solidFill>
                  <a:srgbClr val="FF0000"/>
                </a:solidFill>
              </a:rPr>
              <a:t>The product layout requires that production be broken down into relatively simple tasks assigned to workers, who are usually positioned along an assembly line.  </a:t>
            </a:r>
          </a:p>
        </p:txBody>
      </p:sp>
      <p:pic>
        <p:nvPicPr>
          <p:cNvPr id="5" name="Picture 4" descr="IE Notes and Links: Facility Layout and Design"/>
          <p:cNvPicPr/>
          <p:nvPr/>
        </p:nvPicPr>
        <p:blipFill>
          <a:blip r:embed="rId2" cstate="print"/>
          <a:srcRect/>
          <a:stretch>
            <a:fillRect/>
          </a:stretch>
        </p:blipFill>
        <p:spPr bwMode="auto">
          <a:xfrm>
            <a:off x="7086600" y="0"/>
            <a:ext cx="2062018" cy="1295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Every industry has a basic, underlying technology that dictates the nature of its transformation process</a:t>
            </a:r>
            <a:r>
              <a:rPr lang="en-US" dirty="0" smtClean="0"/>
              <a:t>.</a:t>
            </a:r>
          </a:p>
          <a:p>
            <a:endParaRPr lang="en-US" sz="800" dirty="0" smtClean="0"/>
          </a:p>
          <a:p>
            <a:pPr lvl="1"/>
            <a:r>
              <a:rPr lang="en-US" dirty="0" smtClean="0"/>
              <a:t>Two developments that have strongly influenced the operations of many businesses are computers and robotics.</a:t>
            </a:r>
          </a:p>
          <a:p>
            <a:pPr lvl="1"/>
            <a:endParaRPr lang="en-US" sz="800" dirty="0" smtClean="0"/>
          </a:p>
          <a:p>
            <a:pPr lvl="2"/>
            <a:r>
              <a:rPr lang="en-US" dirty="0" smtClean="0">
                <a:solidFill>
                  <a:srgbClr val="FF0000"/>
                </a:solidFill>
              </a:rPr>
              <a:t>Computer-Assisted Design (CAD), for example, helps engineers design components, products, and processes.  Computer-Assisted Manufacturing (CAM) uses specialized computer systems to actually guide and control the transformation processes.</a:t>
            </a:r>
            <a:endParaRPr lang="en-US" dirty="0">
              <a:solidFill>
                <a:srgbClr val="FF0000"/>
              </a:solidFill>
            </a:endParaRPr>
          </a:p>
        </p:txBody>
      </p:sp>
      <p:pic>
        <p:nvPicPr>
          <p:cNvPr id="5" name="Picture 4" descr="MoonProject – Importance Of Technology In Different Aspect Of ..."/>
          <p:cNvPicPr/>
          <p:nvPr/>
        </p:nvPicPr>
        <p:blipFill>
          <a:blip r:embed="rId2" cstate="print"/>
          <a:srcRect/>
          <a:stretch>
            <a:fillRect/>
          </a:stretch>
        </p:blipFill>
        <p:spPr bwMode="auto">
          <a:xfrm>
            <a:off x="5562600" y="4800600"/>
            <a:ext cx="3581400" cy="20574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pic>
        <p:nvPicPr>
          <p:cNvPr id="8" name="Picture 7" descr="Desktop PC silhouette icon. 45835363 Vector Art at Vecteez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4718158"/>
            <a:ext cx="1752600" cy="16826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Sustainability and Manufacturing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Manufacturing and operations systems are moving quickly to establish environmental sustainability and minimize negative impact on the natural environment</a:t>
            </a:r>
            <a:r>
              <a:rPr lang="en-US" dirty="0" smtClean="0"/>
              <a:t>.</a:t>
            </a:r>
          </a:p>
          <a:p>
            <a:endParaRPr lang="en-US" sz="800" dirty="0" smtClean="0"/>
          </a:p>
          <a:p>
            <a:pPr lvl="1"/>
            <a:r>
              <a:rPr lang="en-US" dirty="0" smtClean="0">
                <a:solidFill>
                  <a:srgbClr val="FF0000"/>
                </a:solidFill>
              </a:rPr>
              <a:t>Sustainability deals with conducting activities in such a way as to provide for the long-term well-being of the natural environment, including all biological entities.  </a:t>
            </a:r>
            <a:endParaRPr lang="en-US" dirty="0">
              <a:solidFill>
                <a:srgbClr val="FF0000"/>
              </a:solidFill>
            </a:endParaRPr>
          </a:p>
        </p:txBody>
      </p:sp>
      <p:pic>
        <p:nvPicPr>
          <p:cNvPr id="5" name="Picture 4" descr="Environmental Sustainability"/>
          <p:cNvPicPr/>
          <p:nvPr/>
        </p:nvPicPr>
        <p:blipFill>
          <a:blip r:embed="rId2" cstate="print"/>
          <a:srcRect/>
          <a:stretch>
            <a:fillRect/>
          </a:stretch>
        </p:blipFill>
        <p:spPr bwMode="auto">
          <a:xfrm>
            <a:off x="2113788" y="4114800"/>
            <a:ext cx="4953000" cy="2743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Sustainability and Manufacturing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Sustainability issues are becoming increasingly important to stakeholders and consumers, as they pertain to the future health of the planet</a:t>
            </a:r>
            <a:r>
              <a:rPr lang="en-US" dirty="0" smtClean="0"/>
              <a:t>.  </a:t>
            </a:r>
          </a:p>
          <a:p>
            <a:endParaRPr lang="en-US" sz="800" dirty="0" smtClean="0"/>
          </a:p>
          <a:p>
            <a:pPr lvl="1"/>
            <a:r>
              <a:rPr lang="en-US" dirty="0" smtClean="0">
                <a:solidFill>
                  <a:srgbClr val="FF0000"/>
                </a:solidFill>
              </a:rPr>
              <a:t>Sustainability issues include pollution of land, air, and water, climate change, waste management, deforestation, urban sprawl, protection of biodiversity, genetically modified foods.</a:t>
            </a:r>
            <a:endParaRPr lang="en-US" dirty="0">
              <a:solidFill>
                <a:srgbClr val="FF0000"/>
              </a:solidFill>
            </a:endParaRPr>
          </a:p>
        </p:txBody>
      </p:sp>
      <p:pic>
        <p:nvPicPr>
          <p:cNvPr id="5" name="Picture 4" descr="Good360 Sustainability Scholarship - Good360"/>
          <p:cNvPicPr/>
          <p:nvPr/>
        </p:nvPicPr>
        <p:blipFill>
          <a:blip r:embed="rId2" cstate="print"/>
          <a:srcRect/>
          <a:stretch>
            <a:fillRect/>
          </a:stretch>
        </p:blipFill>
        <p:spPr bwMode="auto">
          <a:xfrm>
            <a:off x="5943600" y="4038600"/>
            <a:ext cx="2759075"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Sustainability and Manufacturing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Green operations and manufacturing can improve a firm’s reputation along with customer and employee loyalty, leading to improved profits</a:t>
            </a:r>
            <a:r>
              <a:rPr lang="en-US" dirty="0" smtClean="0"/>
              <a:t>.</a:t>
            </a:r>
          </a:p>
          <a:p>
            <a:endParaRPr lang="en-US" sz="800" dirty="0" smtClean="0"/>
          </a:p>
          <a:p>
            <a:pPr lvl="1"/>
            <a:r>
              <a:rPr lang="en-US" dirty="0" smtClean="0"/>
              <a:t>Much of the movement to green manufacturing and operations is the belief global warming and climate change must decline.  It is estimated that eco-friendly buildings use 60 to 90 percent less energy than conventional buildings.</a:t>
            </a:r>
          </a:p>
          <a:p>
            <a:pPr lvl="1"/>
            <a:endParaRPr lang="en-US" sz="800" dirty="0" smtClean="0"/>
          </a:p>
          <a:p>
            <a:pPr lvl="2"/>
            <a:r>
              <a:rPr lang="en-US" dirty="0" smtClean="0">
                <a:solidFill>
                  <a:srgbClr val="FF0000"/>
                </a:solidFill>
              </a:rPr>
              <a:t>Green products produced through green operations and manufacturing are our future.</a:t>
            </a:r>
            <a:endParaRPr lang="en-US" dirty="0">
              <a:solidFill>
                <a:srgbClr val="FF0000"/>
              </a:solidFill>
            </a:endParaRPr>
          </a:p>
        </p:txBody>
      </p:sp>
      <p:pic>
        <p:nvPicPr>
          <p:cNvPr id="5" name="Picture 4" descr="Sustainability Report | Embracing Sustainability Challenge ..."/>
          <p:cNvPicPr/>
          <p:nvPr/>
        </p:nvPicPr>
        <p:blipFill>
          <a:blip r:embed="rId2" cstate="print"/>
          <a:srcRect/>
          <a:stretch>
            <a:fillRect/>
          </a:stretch>
        </p:blipFill>
        <p:spPr bwMode="auto">
          <a:xfrm>
            <a:off x="5257800" y="4953000"/>
            <a:ext cx="3886200" cy="1905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Managing the Supply Chain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300" u="sng" dirty="0" smtClean="0"/>
              <a:t>A focus of operations is Supply Chain Management, which refers to connecting and integrating all parties or members   of the distribution system in order to satisfy customers</a:t>
            </a:r>
            <a:r>
              <a:rPr lang="en-US" sz="2300" dirty="0" smtClean="0"/>
              <a:t>.</a:t>
            </a:r>
          </a:p>
          <a:p>
            <a:endParaRPr lang="en-US" sz="800" dirty="0" smtClean="0"/>
          </a:p>
          <a:p>
            <a:pPr lvl="1"/>
            <a:r>
              <a:rPr lang="en-US" dirty="0" smtClean="0"/>
              <a:t>Also called logistics, supply chain management includes all activities involved in obtaining and managing raw materials and component parts, managing finished products, packaging, and getting them to customers.</a:t>
            </a:r>
          </a:p>
          <a:p>
            <a:pPr lvl="1"/>
            <a:endParaRPr lang="en-US" sz="800" dirty="0" smtClean="0"/>
          </a:p>
          <a:p>
            <a:pPr lvl="2"/>
            <a:r>
              <a:rPr lang="en-US" dirty="0" smtClean="0">
                <a:solidFill>
                  <a:srgbClr val="FF0000"/>
                </a:solidFill>
              </a:rPr>
              <a:t>The supply chain integrates firms such as raw material suppliers, manufacturers, retailers, and ultimate consumers into a seamless flow of information and products.</a:t>
            </a:r>
            <a:endParaRPr lang="en-US" dirty="0">
              <a:solidFill>
                <a:srgbClr val="FF0000"/>
              </a:solidFill>
            </a:endParaRPr>
          </a:p>
        </p:txBody>
      </p:sp>
      <p:pic>
        <p:nvPicPr>
          <p:cNvPr id="5" name="Picture 4" descr="Supply chain management: Supply chain solutions, consulting and ..."/>
          <p:cNvPicPr/>
          <p:nvPr/>
        </p:nvPicPr>
        <p:blipFill>
          <a:blip r:embed="rId2" cstate="print"/>
          <a:srcRect/>
          <a:stretch>
            <a:fillRect/>
          </a:stretch>
        </p:blipFill>
        <p:spPr bwMode="auto">
          <a:xfrm>
            <a:off x="4648200" y="5410200"/>
            <a:ext cx="4495800" cy="1447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Managing the Supply Chain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Aspects of logistics (warehousing, packaging, distribution) are closely linked with marketing</a:t>
            </a:r>
            <a:r>
              <a:rPr lang="en-US" dirty="0" smtClean="0"/>
              <a:t>.</a:t>
            </a:r>
          </a:p>
          <a:p>
            <a:endParaRPr lang="en-US" sz="800" dirty="0" smtClean="0"/>
          </a:p>
          <a:p>
            <a:pPr lvl="1"/>
            <a:r>
              <a:rPr lang="en-US" dirty="0" smtClean="0"/>
              <a:t>In this section, we look at purchasing, managing inventory, outsourcing, and scheduling, which are vital tasks in the transformation of raw materials into finished goods.</a:t>
            </a:r>
          </a:p>
          <a:p>
            <a:pPr lvl="1"/>
            <a:endParaRPr lang="en-US" sz="800" dirty="0" smtClean="0"/>
          </a:p>
          <a:p>
            <a:pPr lvl="2"/>
            <a:r>
              <a:rPr lang="en-US" dirty="0" smtClean="0">
                <a:solidFill>
                  <a:srgbClr val="0070C0"/>
                </a:solidFill>
              </a:rPr>
              <a:t>To illustrate logistics, consider a hypothetical small business – called Rushing Water Canoes, Inc. – that manufactures aluminum canoes, which it sells primarily to sporting goods stores and river-rafting expeditions. </a:t>
            </a:r>
            <a:endParaRPr lang="en-US" dirty="0">
              <a:solidFill>
                <a:srgbClr val="0070C0"/>
              </a:solidFill>
            </a:endParaRPr>
          </a:p>
        </p:txBody>
      </p:sp>
      <p:pic>
        <p:nvPicPr>
          <p:cNvPr id="5" name="Picture 4" descr="The Evolution and History of Supply Chain Management"/>
          <p:cNvPicPr/>
          <p:nvPr/>
        </p:nvPicPr>
        <p:blipFill>
          <a:blip r:embed="rId2" cstate="print"/>
          <a:srcRect/>
          <a:stretch>
            <a:fillRect/>
          </a:stretch>
        </p:blipFill>
        <p:spPr bwMode="auto">
          <a:xfrm>
            <a:off x="4876800" y="4876800"/>
            <a:ext cx="4152900" cy="1981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Purchasing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Purchasing, also known as procurement, is the buying of all the materials needed by the organization</a:t>
            </a:r>
            <a:r>
              <a:rPr lang="en-US" dirty="0" smtClean="0"/>
              <a:t>.</a:t>
            </a:r>
          </a:p>
          <a:p>
            <a:endParaRPr lang="en-US" sz="800" dirty="0" smtClean="0"/>
          </a:p>
          <a:p>
            <a:pPr lvl="1"/>
            <a:r>
              <a:rPr lang="en-US" dirty="0" smtClean="0"/>
              <a:t>The purchasing department aims to obtain items of the desired quality in the right quantities at the lowest possible cost.</a:t>
            </a:r>
          </a:p>
          <a:p>
            <a:pPr lvl="1"/>
            <a:endParaRPr lang="en-US" sz="800" dirty="0" smtClean="0"/>
          </a:p>
          <a:p>
            <a:pPr lvl="2"/>
            <a:r>
              <a:rPr lang="en-US" dirty="0" smtClean="0">
                <a:solidFill>
                  <a:srgbClr val="0070C0"/>
                </a:solidFill>
              </a:rPr>
              <a:t>Rushing Water Canoes must procure not only aluminum and other raw materials, and various canoe parts and components, but also machines and equipment, manufacturing supplies (oil, electricity), and office supplies in order to make its canoes.  </a:t>
            </a:r>
          </a:p>
          <a:p>
            <a:pPr lvl="3"/>
            <a:r>
              <a:rPr lang="en-US" dirty="0" smtClean="0">
                <a:solidFill>
                  <a:srgbClr val="FF0000"/>
                </a:solidFill>
              </a:rPr>
              <a:t>People in the purchasing department locate and evaluate suppliers of these items.</a:t>
            </a:r>
            <a:endParaRPr lang="en-US" dirty="0">
              <a:solidFill>
                <a:srgbClr val="FF0000"/>
              </a:solidFill>
            </a:endParaRPr>
          </a:p>
        </p:txBody>
      </p:sp>
      <p:pic>
        <p:nvPicPr>
          <p:cNvPr id="5" name="Picture 4" descr="Purchasing Manager Interview Questions"/>
          <p:cNvPicPr/>
          <p:nvPr/>
        </p:nvPicPr>
        <p:blipFill>
          <a:blip r:embed="rId2" cstate="print"/>
          <a:srcRect/>
          <a:stretch>
            <a:fillRect/>
          </a:stretch>
        </p:blipFill>
        <p:spPr bwMode="auto">
          <a:xfrm>
            <a:off x="5257800" y="5257801"/>
            <a:ext cx="3874655" cy="1600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Purchasing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Not all companies purchase all of the materials needed to create their products. Often, they can make components more economically and efficiently than an outside supplier</a:t>
            </a:r>
            <a:r>
              <a:rPr lang="en-US" dirty="0" smtClean="0"/>
              <a:t>.     </a:t>
            </a:r>
          </a:p>
          <a:p>
            <a:endParaRPr lang="en-US" sz="800" dirty="0"/>
          </a:p>
          <a:p>
            <a:pPr lvl="1"/>
            <a:r>
              <a:rPr lang="en-US" dirty="0" smtClean="0"/>
              <a:t>On the other hand, firms may find that it is not economical to make or purchase an item, and instead arrange to lease it from another organization.  </a:t>
            </a:r>
          </a:p>
          <a:p>
            <a:pPr lvl="1"/>
            <a:endParaRPr lang="en-US" sz="800" dirty="0" smtClean="0"/>
          </a:p>
          <a:p>
            <a:pPr lvl="2"/>
            <a:r>
              <a:rPr lang="en-US" dirty="0" smtClean="0">
                <a:solidFill>
                  <a:srgbClr val="FF0000"/>
                </a:solidFill>
              </a:rPr>
              <a:t>Whether to purchase, make, or lease a needed item depends on cost, as well as, on product availability and supplier reliability.</a:t>
            </a:r>
            <a:endParaRPr lang="en-US" dirty="0">
              <a:solidFill>
                <a:srgbClr val="FF0000"/>
              </a:solidFill>
            </a:endParaRPr>
          </a:p>
        </p:txBody>
      </p:sp>
      <p:pic>
        <p:nvPicPr>
          <p:cNvPr id="6" name="Picture 5" descr="Purchasing Power Word Cloud Concept. Collage Made Of Words About ..."/>
          <p:cNvPicPr/>
          <p:nvPr/>
        </p:nvPicPr>
        <p:blipFill>
          <a:blip r:embed="rId2" cstate="print"/>
          <a:srcRect/>
          <a:stretch>
            <a:fillRect/>
          </a:stretch>
        </p:blipFill>
        <p:spPr bwMode="auto">
          <a:xfrm>
            <a:off x="5029200" y="5029200"/>
            <a:ext cx="4114800" cy="1828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Managing Inventory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Once items needed to create a product have been procured, provisions have to be made for storing them until needed</a:t>
            </a:r>
            <a:r>
              <a:rPr lang="en-US" dirty="0" smtClean="0"/>
              <a:t>.</a:t>
            </a:r>
          </a:p>
          <a:p>
            <a:endParaRPr lang="en-US" sz="800" dirty="0" smtClean="0"/>
          </a:p>
          <a:p>
            <a:pPr lvl="1"/>
            <a:r>
              <a:rPr lang="en-US" dirty="0" smtClean="0"/>
              <a:t>Every raw material, component, completed product, and piece of equipment a firm uses (inventory) must be accounted for,  or controlled.</a:t>
            </a:r>
          </a:p>
          <a:p>
            <a:pPr lvl="1"/>
            <a:endParaRPr lang="en-US" sz="800" dirty="0" smtClean="0"/>
          </a:p>
          <a:p>
            <a:pPr lvl="2"/>
            <a:r>
              <a:rPr lang="en-US" dirty="0" smtClean="0">
                <a:solidFill>
                  <a:srgbClr val="FF0000"/>
                </a:solidFill>
              </a:rPr>
              <a:t>There are three basic types of inventory: (1) finished goods, (2) works in progress, and (3) raw materials needed for product.</a:t>
            </a:r>
            <a:endParaRPr lang="en-US" dirty="0">
              <a:solidFill>
                <a:srgbClr val="FF0000"/>
              </a:solidFill>
            </a:endParaRPr>
          </a:p>
        </p:txBody>
      </p:sp>
      <p:pic>
        <p:nvPicPr>
          <p:cNvPr id="5" name="Picture 4" descr="5 Ways To Identify Slow Moving Inventory | Revel iPad POS"/>
          <p:cNvPicPr/>
          <p:nvPr/>
        </p:nvPicPr>
        <p:blipFill>
          <a:blip r:embed="rId2" cstate="print"/>
          <a:srcRect/>
          <a:stretch>
            <a:fillRect/>
          </a:stretch>
        </p:blipFill>
        <p:spPr bwMode="auto">
          <a:xfrm>
            <a:off x="4818888" y="4495800"/>
            <a:ext cx="4325112" cy="2362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Nature of Operations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Operations Management (OM), the development and administration of the activities involved in transforming resources into goods and services, is of critical importance</a:t>
            </a:r>
            <a:r>
              <a:rPr lang="en-US" dirty="0" smtClean="0"/>
              <a:t>.</a:t>
            </a:r>
          </a:p>
          <a:p>
            <a:endParaRPr lang="en-US" sz="800" dirty="0" smtClean="0"/>
          </a:p>
          <a:p>
            <a:pPr lvl="1"/>
            <a:r>
              <a:rPr lang="en-US" dirty="0" smtClean="0">
                <a:solidFill>
                  <a:srgbClr val="FF0000"/>
                </a:solidFill>
              </a:rPr>
              <a:t>Operations managers oversee the transformation process and the planning and designing of operation systems, logistics, quality, and productivity.</a:t>
            </a:r>
          </a:p>
        </p:txBody>
      </p:sp>
      <p:pic>
        <p:nvPicPr>
          <p:cNvPr id="5" name="Picture 4" descr="Career Clusters Project - Lessons - Tes Teach"/>
          <p:cNvPicPr/>
          <p:nvPr/>
        </p:nvPicPr>
        <p:blipFill>
          <a:blip r:embed="rId2" cstate="print"/>
          <a:srcRect/>
          <a:stretch>
            <a:fillRect/>
          </a:stretch>
        </p:blipFill>
        <p:spPr bwMode="auto">
          <a:xfrm>
            <a:off x="5105401" y="3810000"/>
            <a:ext cx="3763078" cy="2469158"/>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Managing Inventory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300" u="sng" dirty="0" smtClean="0"/>
              <a:t>Inventory Control is the process of determining how many supplies and goods are needed and keeping track of quantities on hand, where each item is, and who is responsible for it</a:t>
            </a:r>
            <a:r>
              <a:rPr lang="en-US" sz="2300" dirty="0" smtClean="0"/>
              <a:t>.</a:t>
            </a:r>
          </a:p>
          <a:p>
            <a:endParaRPr lang="en-US" sz="800" dirty="0" smtClean="0"/>
          </a:p>
          <a:p>
            <a:pPr lvl="1"/>
            <a:r>
              <a:rPr lang="en-US" dirty="0" smtClean="0"/>
              <a:t>Operations management must be closely coordinated with inventory control.</a:t>
            </a:r>
          </a:p>
          <a:p>
            <a:pPr lvl="1"/>
            <a:endParaRPr lang="en-US" sz="800" dirty="0" smtClean="0"/>
          </a:p>
          <a:p>
            <a:pPr lvl="2"/>
            <a:r>
              <a:rPr lang="en-US" dirty="0" smtClean="0">
                <a:solidFill>
                  <a:srgbClr val="FF0000"/>
                </a:solidFill>
              </a:rPr>
              <a:t>The production of TVs, for example, cannot be planned without some knowledge of the availability of all the necessary materials, also each item in inventory – any type of inventory – carries with it a cost (i.e.) storage space, insurance, etc.</a:t>
            </a:r>
            <a:endParaRPr lang="en-US" dirty="0">
              <a:solidFill>
                <a:srgbClr val="FF0000"/>
              </a:solidFill>
            </a:endParaRPr>
          </a:p>
        </p:txBody>
      </p:sp>
      <p:pic>
        <p:nvPicPr>
          <p:cNvPr id="6" name="Picture 5" descr="Organize Your Inventory Workflow By Managing Unlisted Items ..."/>
          <p:cNvPicPr/>
          <p:nvPr/>
        </p:nvPicPr>
        <p:blipFill>
          <a:blip r:embed="rId2" cstate="print"/>
          <a:srcRect/>
          <a:stretch>
            <a:fillRect/>
          </a:stretch>
        </p:blipFill>
        <p:spPr bwMode="auto">
          <a:xfrm>
            <a:off x="6629400" y="4648200"/>
            <a:ext cx="2514600" cy="2209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Inventory</a:t>
            </a:r>
            <a:br>
              <a:rPr lang="en-US" dirty="0" smtClean="0"/>
            </a:br>
            <a:r>
              <a:rPr lang="en-US" sz="2000" dirty="0" smtClean="0"/>
              <a:t>The Economic Order Quantity Model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To control the items maintained in inventory, managers need to determine how much of each item they must order</a:t>
            </a:r>
            <a:r>
              <a:rPr lang="en-US" dirty="0" smtClean="0"/>
              <a:t>.</a:t>
            </a:r>
          </a:p>
          <a:p>
            <a:endParaRPr lang="en-US" sz="800" dirty="0" smtClean="0"/>
          </a:p>
          <a:p>
            <a:pPr lvl="1"/>
            <a:r>
              <a:rPr lang="en-US" dirty="0" smtClean="0">
                <a:solidFill>
                  <a:srgbClr val="FF0000"/>
                </a:solidFill>
              </a:rPr>
              <a:t>One approach is the Economic Order Quantity (EOQ) Model, which identifies the optimum number of items to order to minimize the cost of managing: ordering, storing, and        using the needed items.</a:t>
            </a:r>
            <a:endParaRPr lang="en-US" dirty="0">
              <a:solidFill>
                <a:srgbClr val="FF0000"/>
              </a:solidFill>
            </a:endParaRPr>
          </a:p>
        </p:txBody>
      </p:sp>
      <p:pic>
        <p:nvPicPr>
          <p:cNvPr id="5" name="Picture 4" descr="Economic Order Quantity – EOQ Definition"/>
          <p:cNvPicPr/>
          <p:nvPr/>
        </p:nvPicPr>
        <p:blipFill>
          <a:blip r:embed="rId2" cstate="print"/>
          <a:srcRect/>
          <a:stretch>
            <a:fillRect/>
          </a:stretch>
        </p:blipFill>
        <p:spPr bwMode="auto">
          <a:xfrm>
            <a:off x="4267200" y="3810000"/>
            <a:ext cx="4572000" cy="2441237"/>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Inventory</a:t>
            </a:r>
            <a:br>
              <a:rPr lang="en-US" dirty="0" smtClean="0"/>
            </a:br>
            <a:r>
              <a:rPr lang="en-US" sz="2000" dirty="0" smtClean="0"/>
              <a:t>Just-in-Time Inventory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Another popular technique is the Just-in-Time Inventory Management, which eliminates waste by using smaller quantities of materials that arrive “just in time” for use in the transformation process and require less storage space and other inventory management expense</a:t>
            </a:r>
            <a:r>
              <a:rPr lang="en-US" sz="2400" dirty="0" smtClean="0"/>
              <a:t>.</a:t>
            </a:r>
          </a:p>
          <a:p>
            <a:endParaRPr lang="en-US" sz="800" dirty="0" smtClean="0"/>
          </a:p>
          <a:p>
            <a:pPr lvl="1"/>
            <a:r>
              <a:rPr lang="en-US" dirty="0" smtClean="0"/>
              <a:t>JIT minimizes inventory by providing an almost continuous flow of items from suppliers to the production facility.</a:t>
            </a:r>
          </a:p>
          <a:p>
            <a:pPr lvl="1"/>
            <a:endParaRPr lang="en-US" sz="900" dirty="0" smtClean="0"/>
          </a:p>
          <a:p>
            <a:pPr lvl="2"/>
            <a:r>
              <a:rPr lang="en-US" dirty="0" smtClean="0">
                <a:solidFill>
                  <a:srgbClr val="FF0000"/>
                </a:solidFill>
              </a:rPr>
              <a:t>For this approach to be effective, the supplier must be extremely reliable and relatively close to the production facility.</a:t>
            </a:r>
          </a:p>
          <a:p>
            <a:pPr lvl="2"/>
            <a:r>
              <a:rPr lang="en-US" dirty="0" smtClean="0">
                <a:solidFill>
                  <a:srgbClr val="FF0000"/>
                </a:solidFill>
              </a:rPr>
              <a:t>The downside to this approach is the risk of something affecting timely delivery and disrupting production.  For this reason, many economists suggest that businesses store components that are essential for production and diversify their supply chains.</a:t>
            </a:r>
          </a:p>
          <a:p>
            <a:pPr lvl="2"/>
            <a:endParaRPr lang="en-US" dirty="0"/>
          </a:p>
        </p:txBody>
      </p:sp>
      <p:pic>
        <p:nvPicPr>
          <p:cNvPr id="5" name="Picture 4" descr="Advantages and Disadvantages of Just-In-Time Inventory"/>
          <p:cNvPicPr/>
          <p:nvPr/>
        </p:nvPicPr>
        <p:blipFill>
          <a:blip r:embed="rId2" cstate="print"/>
          <a:srcRect/>
          <a:stretch>
            <a:fillRect/>
          </a:stretch>
        </p:blipFill>
        <p:spPr bwMode="auto">
          <a:xfrm>
            <a:off x="6553200" y="228600"/>
            <a:ext cx="2133600" cy="990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Inventory</a:t>
            </a:r>
            <a:br>
              <a:rPr lang="en-US" dirty="0" smtClean="0"/>
            </a:br>
            <a:r>
              <a:rPr lang="en-US" sz="2000" dirty="0" smtClean="0"/>
              <a:t>Material-Requirements Planning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Another technique is Material Requirements Planning (MRP), a planning system that schedules the precise quantity of materials needed to make the product</a:t>
            </a:r>
            <a:r>
              <a:rPr lang="en-US" dirty="0" smtClean="0"/>
              <a:t>.</a:t>
            </a:r>
          </a:p>
          <a:p>
            <a:endParaRPr lang="en-US" sz="800" dirty="0" smtClean="0"/>
          </a:p>
          <a:p>
            <a:pPr lvl="1"/>
            <a:r>
              <a:rPr lang="en-US" dirty="0" smtClean="0"/>
              <a:t>The basic components of MRP are a master production schedule, a list of materials, and an inventory status file.</a:t>
            </a:r>
          </a:p>
          <a:p>
            <a:pPr lvl="1"/>
            <a:endParaRPr lang="en-US" sz="800" dirty="0" smtClean="0"/>
          </a:p>
          <a:p>
            <a:pPr lvl="2"/>
            <a:r>
              <a:rPr lang="en-US" dirty="0" smtClean="0">
                <a:solidFill>
                  <a:srgbClr val="FF0000"/>
                </a:solidFill>
              </a:rPr>
              <a:t>The manager will need to determine the quantity of these items already held in inventory (to avoid ordering excess materials) and then develop a schedule for ordering and accepting delivery of the right quantity of materials to satisfy the firm’s needs.</a:t>
            </a:r>
            <a:endParaRPr lang="en-US" dirty="0">
              <a:solidFill>
                <a:srgbClr val="FF0000"/>
              </a:solidFill>
            </a:endParaRPr>
          </a:p>
        </p:txBody>
      </p:sp>
      <p:pic>
        <p:nvPicPr>
          <p:cNvPr id="5" name="Picture 4" descr="Material requirement planning presentation"/>
          <p:cNvPicPr/>
          <p:nvPr/>
        </p:nvPicPr>
        <p:blipFill>
          <a:blip r:embed="rId2" cstate="print"/>
          <a:srcRect/>
          <a:stretch>
            <a:fillRect/>
          </a:stretch>
        </p:blipFill>
        <p:spPr bwMode="auto">
          <a:xfrm>
            <a:off x="6553200" y="5105400"/>
            <a:ext cx="2590800" cy="1752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Outsourcing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Increasingly, outsourcing has become a component of supply chain management in operations</a:t>
            </a:r>
            <a:r>
              <a:rPr lang="en-US" dirty="0" smtClean="0"/>
              <a:t>.</a:t>
            </a:r>
          </a:p>
          <a:p>
            <a:endParaRPr lang="en-US" sz="800" dirty="0" smtClean="0"/>
          </a:p>
          <a:p>
            <a:pPr lvl="1"/>
            <a:r>
              <a:rPr lang="en-US" dirty="0" smtClean="0"/>
              <a:t>Outsourcing refers to the contracting of manufacturing or other tasks to independent companies, often overseas.</a:t>
            </a:r>
          </a:p>
          <a:p>
            <a:pPr lvl="1"/>
            <a:endParaRPr lang="en-US" sz="800" dirty="0" smtClean="0"/>
          </a:p>
          <a:p>
            <a:pPr lvl="2"/>
            <a:r>
              <a:rPr lang="en-US" dirty="0" smtClean="0">
                <a:solidFill>
                  <a:srgbClr val="FF0000"/>
                </a:solidFill>
              </a:rPr>
              <a:t>Many companies elect to outsource some aspects of their operations to companies that can provide these products more efficiently, at a lower cost, and with greater customer satisfaction.</a:t>
            </a:r>
          </a:p>
        </p:txBody>
      </p:sp>
      <p:pic>
        <p:nvPicPr>
          <p:cNvPr id="5" name="Picture 4" descr="To Outsource, or Not to Outsource? | Lab Manager"/>
          <p:cNvPicPr/>
          <p:nvPr/>
        </p:nvPicPr>
        <p:blipFill>
          <a:blip r:embed="rId2" cstate="print"/>
          <a:srcRect/>
          <a:stretch>
            <a:fillRect/>
          </a:stretch>
        </p:blipFill>
        <p:spPr bwMode="auto">
          <a:xfrm>
            <a:off x="4953000" y="4648200"/>
            <a:ext cx="4191000"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Outsourcing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Often times, though, companies outsourcing face heavy regulations, high transportation costs, inadequate facilities, and unpredictable supply chain execution</a:t>
            </a:r>
            <a:r>
              <a:rPr lang="en-US" dirty="0" smtClean="0"/>
              <a:t>.</a:t>
            </a:r>
          </a:p>
          <a:p>
            <a:endParaRPr lang="en-US" sz="800" dirty="0" smtClean="0"/>
          </a:p>
          <a:p>
            <a:pPr lvl="1"/>
            <a:r>
              <a:rPr lang="en-US" sz="2100" dirty="0" smtClean="0"/>
              <a:t>Therefore, suppliers need to provide useful, timely, and accurate information about every aspect of the quality requirements, schedules, and solutions to dealing with problems.</a:t>
            </a:r>
          </a:p>
          <a:p>
            <a:pPr lvl="1"/>
            <a:endParaRPr lang="en-US" sz="800" dirty="0" smtClean="0"/>
          </a:p>
          <a:p>
            <a:pPr lvl="2"/>
            <a:r>
              <a:rPr lang="en-US" dirty="0" smtClean="0">
                <a:solidFill>
                  <a:srgbClr val="FF0000"/>
                </a:solidFill>
              </a:rPr>
              <a:t>Companies that hire suppliers must also make certain that their suppliers are following company standards; failure to do so could lead to criticism of the parent company.</a:t>
            </a:r>
            <a:endParaRPr lang="en-US" dirty="0">
              <a:solidFill>
                <a:srgbClr val="FF0000"/>
              </a:solidFill>
            </a:endParaRPr>
          </a:p>
        </p:txBody>
      </p:sp>
      <p:pic>
        <p:nvPicPr>
          <p:cNvPr id="5" name="Picture 4" descr="3 Benefits of Outsourcing Lab Services | Performance Forum"/>
          <p:cNvPicPr/>
          <p:nvPr/>
        </p:nvPicPr>
        <p:blipFill>
          <a:blip r:embed="rId2" cstate="print"/>
          <a:srcRect/>
          <a:stretch>
            <a:fillRect/>
          </a:stretch>
        </p:blipFill>
        <p:spPr bwMode="auto">
          <a:xfrm>
            <a:off x="5867400" y="4876800"/>
            <a:ext cx="3276600" cy="197196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Outsourcing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Outsourcing allows firms to free up time and resources to focus on what they do best and create better opportunities to focus on customer satisfaction</a:t>
            </a:r>
            <a:r>
              <a:rPr lang="en-US" dirty="0" smtClean="0"/>
              <a:t>.</a:t>
            </a:r>
          </a:p>
          <a:p>
            <a:endParaRPr lang="en-US" sz="800" dirty="0" smtClean="0"/>
          </a:p>
          <a:p>
            <a:pPr lvl="1"/>
            <a:r>
              <a:rPr lang="en-US" dirty="0" smtClean="0"/>
              <a:t>Outsourcing </a:t>
            </a:r>
            <a:r>
              <a:rPr lang="en-US" dirty="0"/>
              <a:t>i</a:t>
            </a:r>
            <a:r>
              <a:rPr lang="en-US" dirty="0" smtClean="0"/>
              <a:t>s an innovative way to boost productivity and remain competitive against low wage offshore factories.</a:t>
            </a:r>
          </a:p>
          <a:p>
            <a:pPr lvl="1"/>
            <a:endParaRPr lang="en-US" sz="800" dirty="0" smtClean="0"/>
          </a:p>
          <a:p>
            <a:pPr lvl="2"/>
            <a:r>
              <a:rPr lang="en-US" dirty="0" smtClean="0">
                <a:solidFill>
                  <a:srgbClr val="FF0000"/>
                </a:solidFill>
              </a:rPr>
              <a:t>However, outsourcing may create conflict with labor and negative public opinion when it results in U.S. workers being replaced by lower-cost workers in other countries.</a:t>
            </a:r>
            <a:endParaRPr lang="en-US" dirty="0">
              <a:solidFill>
                <a:srgbClr val="FF0000"/>
              </a:solidFill>
            </a:endParaRPr>
          </a:p>
        </p:txBody>
      </p:sp>
      <p:pic>
        <p:nvPicPr>
          <p:cNvPr id="5" name="Picture 4" descr="Medical Device Procurement And Materials Management Outsourcing ..."/>
          <p:cNvPicPr/>
          <p:nvPr/>
        </p:nvPicPr>
        <p:blipFill>
          <a:blip r:embed="rId2" cstate="print"/>
          <a:srcRect/>
          <a:stretch>
            <a:fillRect/>
          </a:stretch>
        </p:blipFill>
        <p:spPr bwMode="auto">
          <a:xfrm>
            <a:off x="5334000" y="4800601"/>
            <a:ext cx="3810000" cy="2057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Routing and Scheduling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After all materials are procured and their use determined, managers must then consider the routing, or sequence of operations through which the product must pass</a:t>
            </a:r>
            <a:r>
              <a:rPr lang="en-US" dirty="0" smtClean="0"/>
              <a:t>.</a:t>
            </a:r>
          </a:p>
          <a:p>
            <a:endParaRPr lang="en-US" sz="800" dirty="0" smtClean="0"/>
          </a:p>
          <a:p>
            <a:pPr lvl="1"/>
            <a:r>
              <a:rPr lang="en-US" sz="2000" dirty="0" smtClean="0">
                <a:solidFill>
                  <a:srgbClr val="0070C0"/>
                </a:solidFill>
              </a:rPr>
              <a:t>For example, before employees at Rushing Water Canoe can form aluminum sheets into a canoe, the aluminum must be cut to size.  Likewise, the canoe’s floatation material must be installed before workers can secure the wood seats.</a:t>
            </a:r>
          </a:p>
          <a:p>
            <a:pPr lvl="1"/>
            <a:endParaRPr lang="en-US" sz="800" dirty="0" smtClean="0"/>
          </a:p>
          <a:p>
            <a:pPr lvl="2"/>
            <a:r>
              <a:rPr lang="en-US" dirty="0" smtClean="0">
                <a:solidFill>
                  <a:srgbClr val="FF0000"/>
                </a:solidFill>
              </a:rPr>
              <a:t>The sequence depends on the product specifications developed by the engineering department of the company.</a:t>
            </a:r>
            <a:endParaRPr lang="en-US" dirty="0">
              <a:solidFill>
                <a:srgbClr val="FF0000"/>
              </a:solidFill>
            </a:endParaRPr>
          </a:p>
        </p:txBody>
      </p:sp>
      <p:pic>
        <p:nvPicPr>
          <p:cNvPr id="5" name="Picture 4" descr="Sequence, Inc. | Total Quality Solutions"/>
          <p:cNvPicPr/>
          <p:nvPr/>
        </p:nvPicPr>
        <p:blipFill>
          <a:blip r:embed="rId2" cstate="print"/>
          <a:srcRect/>
          <a:stretch>
            <a:fillRect/>
          </a:stretch>
        </p:blipFill>
        <p:spPr bwMode="auto">
          <a:xfrm>
            <a:off x="4114800" y="5105400"/>
            <a:ext cx="4800600" cy="123775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Routing and Scheduling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Once management knows the routing, the actual work can be scheduled</a:t>
            </a:r>
            <a:r>
              <a:rPr lang="en-US" dirty="0" smtClean="0"/>
              <a:t>.</a:t>
            </a:r>
          </a:p>
          <a:p>
            <a:endParaRPr lang="en-US" sz="800" dirty="0" smtClean="0"/>
          </a:p>
          <a:p>
            <a:pPr lvl="1"/>
            <a:r>
              <a:rPr lang="en-US" dirty="0" smtClean="0"/>
              <a:t>Scheduling assigns the work to be done to departments or even specific machines, workers, or teams.</a:t>
            </a:r>
          </a:p>
          <a:p>
            <a:pPr lvl="1"/>
            <a:endParaRPr lang="en-US" sz="800" dirty="0" smtClean="0"/>
          </a:p>
          <a:p>
            <a:pPr lvl="2"/>
            <a:r>
              <a:rPr lang="en-US" dirty="0" smtClean="0">
                <a:solidFill>
                  <a:srgbClr val="FF0000"/>
                </a:solidFill>
              </a:rPr>
              <a:t>The Program Evaluation and Review Technique (PERT) identifies all major activities or events required to complete the project, arranges them in a sequence, determines the critical path, and estimates the time required for each event.</a:t>
            </a:r>
            <a:endParaRPr lang="en-US" dirty="0">
              <a:solidFill>
                <a:srgbClr val="FF0000"/>
              </a:solidFill>
            </a:endParaRPr>
          </a:p>
        </p:txBody>
      </p:sp>
      <p:pic>
        <p:nvPicPr>
          <p:cNvPr id="5" name="Picture 4" descr="Top 12 Things to Know About Automated Job Scheduling - Read This ..."/>
          <p:cNvPicPr/>
          <p:nvPr/>
        </p:nvPicPr>
        <p:blipFill>
          <a:blip r:embed="rId2" cstate="print"/>
          <a:srcRect/>
          <a:stretch>
            <a:fillRect/>
          </a:stretch>
        </p:blipFill>
        <p:spPr bwMode="auto">
          <a:xfrm>
            <a:off x="3352800" y="4800600"/>
            <a:ext cx="5809488" cy="2057401"/>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Scheduling</a:t>
            </a:r>
            <a:br>
              <a:rPr lang="en-US" dirty="0" smtClean="0"/>
            </a:br>
            <a:r>
              <a:rPr lang="en-US" sz="2000" dirty="0" smtClean="0"/>
              <a:t>Critical Path</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pPr marL="274320" lvl="1">
              <a:buClr>
                <a:schemeClr val="accent1"/>
              </a:buClr>
              <a:buSzPct val="85000"/>
              <a:buFont typeface="Wingdings 2"/>
              <a:buChar char=""/>
            </a:pPr>
            <a:r>
              <a:rPr lang="en-US" sz="2300" u="sng" dirty="0">
                <a:solidFill>
                  <a:schemeClr val="tx1"/>
                </a:solidFill>
              </a:rPr>
              <a:t>The path that requires the longest time from start to finish is called the Critical Path because it determines the minimum amount of time in which the process can be completed</a:t>
            </a:r>
            <a:r>
              <a:rPr lang="en-US" dirty="0"/>
              <a:t>.  </a:t>
            </a:r>
          </a:p>
          <a:p>
            <a:endParaRPr lang="en-US" sz="800" u="sng" dirty="0" smtClean="0"/>
          </a:p>
          <a:p>
            <a:pPr lvl="1"/>
            <a:r>
              <a:rPr lang="en-US" sz="2000" dirty="0">
                <a:solidFill>
                  <a:schemeClr val="accent6">
                    <a:lumMod val="75000"/>
                  </a:schemeClr>
                </a:solidFill>
              </a:rPr>
              <a:t>If any </a:t>
            </a:r>
            <a:r>
              <a:rPr lang="en-US" sz="2000" dirty="0" smtClean="0">
                <a:solidFill>
                  <a:schemeClr val="accent6">
                    <a:lumMod val="75000"/>
                  </a:schemeClr>
                </a:solidFill>
              </a:rPr>
              <a:t>activity </a:t>
            </a:r>
            <a:r>
              <a:rPr lang="en-US" sz="2000" dirty="0">
                <a:solidFill>
                  <a:schemeClr val="accent6">
                    <a:lumMod val="75000"/>
                  </a:schemeClr>
                </a:solidFill>
              </a:rPr>
              <a:t>on the critical path for production of the Big Mac fall behind schedule, the sandwich will not be completed on time, causing customers to wait longer than they usually would.</a:t>
            </a:r>
          </a:p>
          <a:p>
            <a:pPr lvl="1"/>
            <a:endParaRPr lang="en-US" sz="800" u="sng" dirty="0" smtClean="0">
              <a:solidFill>
                <a:schemeClr val="accent6">
                  <a:lumMod val="75000"/>
                </a:schemeClr>
              </a:solidFill>
            </a:endParaRPr>
          </a:p>
          <a:p>
            <a:pPr lvl="2"/>
            <a:r>
              <a:rPr lang="en-US" sz="1800" dirty="0" smtClean="0">
                <a:solidFill>
                  <a:srgbClr val="0070C0"/>
                </a:solidFill>
              </a:rPr>
              <a:t>Producing a Big Mac, for example, involves removing meat, cheese, sauce, and vegetables from the refrigerator; grilling patties; assembling the ingredients; placing completed Big Mac in its package; and serving it to the customer.  The cheese, pickles, onions, and sauce cannot be put on before the hamburger patty is completely grilled and placed on the bun.</a:t>
            </a:r>
          </a:p>
          <a:p>
            <a:endParaRPr lang="en-US" sz="900" u="sng" dirty="0" smtClean="0"/>
          </a:p>
          <a:p>
            <a:pPr lvl="1"/>
            <a:endParaRPr lang="en-US" sz="900" dirty="0" smtClean="0"/>
          </a:p>
        </p:txBody>
      </p:sp>
      <p:pic>
        <p:nvPicPr>
          <p:cNvPr id="7" name="Picture 6" descr="Critical Path Method - A Comprehensive Guide for Manag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410199"/>
            <a:ext cx="2438400" cy="1536573"/>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Nature of Operations Management</a:t>
            </a:r>
            <a:br>
              <a:rPr lang="en-US" dirty="0" smtClean="0"/>
            </a:br>
            <a:r>
              <a:rPr lang="en-US" sz="2000" dirty="0" smtClean="0"/>
              <a:t>Quality and Productivity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400" u="sng" dirty="0"/>
              <a:t>Quality and productivity have become fundamental aspects of operations management because a company that cannot make products of the quality desired by consumers, using resources efficiently and effectively, will not be able to remain in business</a:t>
            </a:r>
            <a:r>
              <a:rPr lang="en-US" sz="2400" dirty="0" smtClean="0"/>
              <a:t>.</a:t>
            </a:r>
            <a:endParaRPr lang="en-US" sz="2400" dirty="0"/>
          </a:p>
        </p:txBody>
      </p:sp>
      <p:pic>
        <p:nvPicPr>
          <p:cNvPr id="5" name="Picture 4" descr="Operations Management: What It Is and How It Wor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276600"/>
            <a:ext cx="4800600" cy="3048635"/>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extLst>
      <p:ext uri="{BB962C8B-B14F-4D97-AF65-F5344CB8AC3E}">
        <p14:creationId xmlns:p14="http://schemas.microsoft.com/office/powerpoint/2010/main" val="1005120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Managing Quality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300" u="sng" dirty="0" smtClean="0"/>
              <a:t>Quality, like cost and efficiency, is a critical element of operations management, as defective products ruin a firm</a:t>
            </a:r>
            <a:r>
              <a:rPr lang="en-US" sz="2300" dirty="0" smtClean="0"/>
              <a:t>.</a:t>
            </a:r>
          </a:p>
          <a:p>
            <a:endParaRPr lang="en-US" sz="800" dirty="0" smtClean="0"/>
          </a:p>
          <a:p>
            <a:pPr lvl="1"/>
            <a:r>
              <a:rPr lang="en-US" dirty="0" smtClean="0"/>
              <a:t>Quality reflects the degree to which a good or service meets the demands and requirements of customers.</a:t>
            </a:r>
          </a:p>
          <a:p>
            <a:pPr lvl="1"/>
            <a:endParaRPr lang="en-US" sz="800" dirty="0" smtClean="0"/>
          </a:p>
          <a:p>
            <a:pPr lvl="2"/>
            <a:r>
              <a:rPr lang="en-US" dirty="0" smtClean="0">
                <a:solidFill>
                  <a:srgbClr val="FF0000"/>
                </a:solidFill>
              </a:rPr>
              <a:t>Determining quality can be difficult because it depends on the customer’s perceptions of how well the product meets or exceeds their expectations.  It is especially difficult to measure quality characteristics when the product is a service.  A company has to determine exactly what quality characteristics it considers important and then define them in terms that can be measured.</a:t>
            </a:r>
            <a:endParaRPr lang="en-US" dirty="0">
              <a:solidFill>
                <a:srgbClr val="FF0000"/>
              </a:solidFill>
            </a:endParaRPr>
          </a:p>
        </p:txBody>
      </p:sp>
      <p:pic>
        <p:nvPicPr>
          <p:cNvPr id="2050" name="Picture 2" descr="C:\Users\MichaelM\AppData\Local\Microsoft\Windows\INetCache\IE\T5TVNH9H\Best-Quality-PNG-HD[1].png"/>
          <p:cNvPicPr>
            <a:picLocks noChangeAspect="1" noChangeArrowheads="1"/>
          </p:cNvPicPr>
          <p:nvPr/>
        </p:nvPicPr>
        <p:blipFill>
          <a:blip r:embed="rId2" cstate="print"/>
          <a:srcRect/>
          <a:stretch>
            <a:fillRect/>
          </a:stretch>
        </p:blipFill>
        <p:spPr bwMode="auto">
          <a:xfrm>
            <a:off x="7696200" y="5257800"/>
            <a:ext cx="1252931" cy="1109472"/>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Quality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300" u="sng" dirty="0" smtClean="0"/>
              <a:t>The Malcolm Baldrige National Quality Award is given each year to companies that meet rigorous standards of quality</a:t>
            </a:r>
            <a:r>
              <a:rPr lang="en-US" sz="2300" dirty="0" smtClean="0"/>
              <a:t>.</a:t>
            </a:r>
          </a:p>
          <a:p>
            <a:endParaRPr lang="en-US" sz="800" dirty="0" smtClean="0"/>
          </a:p>
          <a:p>
            <a:pPr lvl="1"/>
            <a:r>
              <a:rPr lang="en-US" sz="2000" dirty="0" smtClean="0"/>
              <a:t>The Baldrige criteria are (1) leadership, (2) information and analysis, (3) strategic planning, (4) human resource development, (5) process management, (6) business results, (7) customer satisfaction.</a:t>
            </a:r>
          </a:p>
          <a:p>
            <a:pPr lvl="1"/>
            <a:endParaRPr lang="en-US" sz="800" dirty="0" smtClean="0"/>
          </a:p>
          <a:p>
            <a:pPr lvl="2"/>
            <a:r>
              <a:rPr lang="en-US" dirty="0" smtClean="0">
                <a:solidFill>
                  <a:srgbClr val="FF0000"/>
                </a:solidFill>
              </a:rPr>
              <a:t>The criteria have become a worldwide framework for driving business improvement.</a:t>
            </a:r>
            <a:endParaRPr lang="en-US" dirty="0">
              <a:solidFill>
                <a:srgbClr val="FF0000"/>
              </a:solidFill>
            </a:endParaRPr>
          </a:p>
        </p:txBody>
      </p:sp>
      <p:pic>
        <p:nvPicPr>
          <p:cNvPr id="5" name="Picture 4" descr="Eligibility requirements revised for 2015 Baldrige Award - Today's ..."/>
          <p:cNvPicPr/>
          <p:nvPr/>
        </p:nvPicPr>
        <p:blipFill>
          <a:blip r:embed="rId2" cstate="print"/>
          <a:srcRect/>
          <a:stretch>
            <a:fillRect/>
          </a:stretch>
        </p:blipFill>
        <p:spPr bwMode="auto">
          <a:xfrm>
            <a:off x="4114800" y="4191000"/>
            <a:ext cx="5001491" cy="2646218"/>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Quality Control</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Quality is so important that we need to examine it in the context of operations management</a:t>
            </a:r>
            <a:r>
              <a:rPr lang="en-US" dirty="0" smtClean="0"/>
              <a:t>.</a:t>
            </a:r>
          </a:p>
          <a:p>
            <a:endParaRPr lang="en-US" sz="800" dirty="0" smtClean="0"/>
          </a:p>
          <a:p>
            <a:pPr lvl="1"/>
            <a:r>
              <a:rPr lang="en-US" dirty="0" smtClean="0"/>
              <a:t>Quality Control refers to the processes an organization uses to maintain its established quality standards.</a:t>
            </a:r>
          </a:p>
          <a:p>
            <a:pPr lvl="1"/>
            <a:endParaRPr lang="en-US" sz="800" dirty="0" smtClean="0"/>
          </a:p>
          <a:p>
            <a:pPr lvl="2"/>
            <a:r>
              <a:rPr lang="en-US" dirty="0" smtClean="0">
                <a:solidFill>
                  <a:srgbClr val="FF0000"/>
                </a:solidFill>
              </a:rPr>
              <a:t>Quality has become a major concern in many organizations, particularly in light of intense foreign competition and increasingly demanding customers.</a:t>
            </a:r>
            <a:endParaRPr lang="en-US" dirty="0">
              <a:solidFill>
                <a:srgbClr val="FF0000"/>
              </a:solidFill>
            </a:endParaRPr>
          </a:p>
        </p:txBody>
      </p:sp>
      <p:pic>
        <p:nvPicPr>
          <p:cNvPr id="5" name="Picture 4" descr="Quality Control - Our Number One Commitment"/>
          <p:cNvPicPr/>
          <p:nvPr/>
        </p:nvPicPr>
        <p:blipFill>
          <a:blip r:embed="rId2" cstate="print"/>
          <a:srcRect/>
          <a:stretch>
            <a:fillRect/>
          </a:stretch>
        </p:blipFill>
        <p:spPr bwMode="auto">
          <a:xfrm>
            <a:off x="6550152" y="4191000"/>
            <a:ext cx="2286000" cy="2133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Total Quality Management (TQM)</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To regain a competitive edge, a number of firms have adopted a total quality management approach</a:t>
            </a:r>
            <a:r>
              <a:rPr lang="en-US" dirty="0" smtClean="0"/>
              <a:t>.</a:t>
            </a:r>
          </a:p>
          <a:p>
            <a:endParaRPr lang="en-US" sz="800" dirty="0" smtClean="0"/>
          </a:p>
          <a:p>
            <a:pPr lvl="1"/>
            <a:r>
              <a:rPr lang="en-US" sz="2100" dirty="0" smtClean="0"/>
              <a:t>Total Quality Management (TQM) is a philosophy that uniform commitment to quality in all areas of the organization will promote a culture that meets customers’ perception of quality.</a:t>
            </a:r>
          </a:p>
          <a:p>
            <a:pPr lvl="1"/>
            <a:endParaRPr lang="en-US" sz="800" dirty="0" smtClean="0"/>
          </a:p>
          <a:p>
            <a:pPr lvl="2"/>
            <a:r>
              <a:rPr lang="en-US" dirty="0" smtClean="0">
                <a:solidFill>
                  <a:srgbClr val="FF0000"/>
                </a:solidFill>
              </a:rPr>
              <a:t>It involves coordinating efforts to improve customer satisfaction, increasing EE participation, forming and strengthening supplier partnerships, and facilitating an organizational culture of continuous quality improvement.</a:t>
            </a:r>
          </a:p>
        </p:txBody>
      </p:sp>
      <p:pic>
        <p:nvPicPr>
          <p:cNvPr id="6" name="Picture 5" descr="Total Quality Management Software | TQM | System100™"/>
          <p:cNvPicPr/>
          <p:nvPr/>
        </p:nvPicPr>
        <p:blipFill>
          <a:blip r:embed="rId2" cstate="print"/>
          <a:srcRect/>
          <a:stretch>
            <a:fillRect/>
          </a:stretch>
        </p:blipFill>
        <p:spPr bwMode="auto">
          <a:xfrm>
            <a:off x="6019800" y="4800600"/>
            <a:ext cx="3124200" cy="208126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Benchmarking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300" u="sng" dirty="0" smtClean="0"/>
              <a:t>Continuous improvement of an organization’s goods and services is built around the notion that quality is free; by contrast, not having high-quality goods and services can be  very expensive, especially in terms of dissatisfied customers</a:t>
            </a:r>
            <a:r>
              <a:rPr lang="en-US" sz="2300" dirty="0" smtClean="0"/>
              <a:t>.</a:t>
            </a:r>
          </a:p>
          <a:p>
            <a:endParaRPr lang="en-US" sz="800" dirty="0" smtClean="0"/>
          </a:p>
          <a:p>
            <a:pPr lvl="1"/>
            <a:r>
              <a:rPr lang="en-US" sz="2000" dirty="0" smtClean="0"/>
              <a:t>A primary tool of the improvement process is Benchmarking, the measuring and evaluating of the quality of the organization’s goods, services, or processes as compared with the quality produced by the best performing companies in the industry.</a:t>
            </a:r>
          </a:p>
          <a:p>
            <a:pPr lvl="1"/>
            <a:endParaRPr lang="en-US" sz="800" dirty="0" smtClean="0"/>
          </a:p>
          <a:p>
            <a:pPr lvl="2"/>
            <a:r>
              <a:rPr lang="en-US" dirty="0" smtClean="0">
                <a:solidFill>
                  <a:srgbClr val="FF0000"/>
                </a:solidFill>
              </a:rPr>
              <a:t>Benchmarking lets the organization know where it stands competitively in its industry, giving it a goal to aim for over time.</a:t>
            </a:r>
            <a:endParaRPr lang="en-US" dirty="0">
              <a:solidFill>
                <a:srgbClr val="FF0000"/>
              </a:solidFill>
            </a:endParaRPr>
          </a:p>
        </p:txBody>
      </p:sp>
      <p:pic>
        <p:nvPicPr>
          <p:cNvPr id="6" name="Picture 5" descr="Raising the bar in benchmarking | AIHR Analytics"/>
          <p:cNvPicPr/>
          <p:nvPr/>
        </p:nvPicPr>
        <p:blipFill>
          <a:blip r:embed="rId2" cstate="print"/>
          <a:srcRect/>
          <a:stretch>
            <a:fillRect/>
          </a:stretch>
        </p:blipFill>
        <p:spPr bwMode="auto">
          <a:xfrm>
            <a:off x="5486400" y="5334000"/>
            <a:ext cx="3657600" cy="15240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Inspection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Inspections reveal if a product meets quality standards</a:t>
            </a:r>
            <a:r>
              <a:rPr lang="en-US" dirty="0" smtClean="0"/>
              <a:t>.</a:t>
            </a:r>
          </a:p>
          <a:p>
            <a:endParaRPr lang="en-US" sz="800" dirty="0" smtClean="0"/>
          </a:p>
          <a:p>
            <a:pPr lvl="1"/>
            <a:r>
              <a:rPr lang="en-US" sz="2000" dirty="0" smtClean="0"/>
              <a:t>Some product characteristics may be discerned by simple inspection techniques (i.e.) weighing the content of cereal boxes or measuring  time it takes the customer to get their food.  Other inspection techniques are more elaborate (i.e.) using machines to test the  hinges on a car door.</a:t>
            </a:r>
          </a:p>
          <a:p>
            <a:pPr lvl="1"/>
            <a:endParaRPr lang="en-US" sz="800" dirty="0" smtClean="0"/>
          </a:p>
          <a:p>
            <a:pPr lvl="2"/>
            <a:r>
              <a:rPr lang="en-US" dirty="0" smtClean="0">
                <a:solidFill>
                  <a:srgbClr val="FF0000"/>
                </a:solidFill>
              </a:rPr>
              <a:t>Organizations normally inspect purchased items, work-in-process, and finished items.  </a:t>
            </a:r>
            <a:endParaRPr lang="en-US" dirty="0">
              <a:solidFill>
                <a:srgbClr val="FF0000"/>
              </a:solidFill>
            </a:endParaRPr>
          </a:p>
        </p:txBody>
      </p:sp>
      <p:pic>
        <p:nvPicPr>
          <p:cNvPr id="5" name="Picture 4" descr="Request an I&amp;I Inspection | Western Virginia Water Authority"/>
          <p:cNvPicPr/>
          <p:nvPr/>
        </p:nvPicPr>
        <p:blipFill>
          <a:blip r:embed="rId2" cstate="print"/>
          <a:srcRect/>
          <a:stretch>
            <a:fillRect/>
          </a:stretch>
        </p:blipFill>
        <p:spPr bwMode="auto">
          <a:xfrm>
            <a:off x="4495800" y="4419600"/>
            <a:ext cx="4340352" cy="184785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Sampling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An important question related to inspection is how many items should be inspected</a:t>
            </a:r>
            <a:r>
              <a:rPr lang="en-US" dirty="0" smtClean="0"/>
              <a:t>.</a:t>
            </a:r>
          </a:p>
          <a:p>
            <a:endParaRPr lang="en-US" sz="800" dirty="0" smtClean="0"/>
          </a:p>
          <a:p>
            <a:pPr lvl="1"/>
            <a:r>
              <a:rPr lang="en-US" sz="2000" dirty="0" smtClean="0"/>
              <a:t>Whether to inspect 100 % of the output or only part of it is related to the cost of the inspection process, the destructiveness of the process (some tests last until the product fails), and the potential cost of product flaws in terms of human lives and safety.</a:t>
            </a:r>
          </a:p>
          <a:p>
            <a:pPr lvl="1"/>
            <a:endParaRPr lang="en-US" sz="800" dirty="0" smtClean="0"/>
          </a:p>
          <a:p>
            <a:pPr lvl="2"/>
            <a:r>
              <a:rPr lang="en-US" dirty="0">
                <a:solidFill>
                  <a:srgbClr val="FF0000"/>
                </a:solidFill>
              </a:rPr>
              <a:t>I</a:t>
            </a:r>
            <a:r>
              <a:rPr lang="en-US" dirty="0" smtClean="0">
                <a:solidFill>
                  <a:srgbClr val="FF0000"/>
                </a:solidFill>
              </a:rPr>
              <a:t>t is usually desirable to test only a sample of the output.  If the sample passes inspection, the inspector may assume all items in the lot from which the sample was drawn will also pass inspection.</a:t>
            </a:r>
            <a:endParaRPr lang="en-US" dirty="0">
              <a:solidFill>
                <a:srgbClr val="FF0000"/>
              </a:solidFill>
            </a:endParaRPr>
          </a:p>
        </p:txBody>
      </p:sp>
      <p:pic>
        <p:nvPicPr>
          <p:cNvPr id="5" name="Picture 4" descr="Census, random, sampling, sampling variation, statistical analysis ..."/>
          <p:cNvPicPr/>
          <p:nvPr/>
        </p:nvPicPr>
        <p:blipFill>
          <a:blip r:embed="rId2" cstate="print"/>
          <a:srcRect/>
          <a:stretch>
            <a:fillRect/>
          </a:stretch>
        </p:blipFill>
        <p:spPr bwMode="auto">
          <a:xfrm>
            <a:off x="5791200" y="4953000"/>
            <a:ext cx="3048000" cy="1828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Integrating Operations and Supply Chain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Managing operations and supply chains can be complex and challenging due to all those involved that must perform their responsibilities in creating product quality</a:t>
            </a:r>
            <a:r>
              <a:rPr lang="en-US" dirty="0" smtClean="0"/>
              <a:t>.</a:t>
            </a:r>
          </a:p>
          <a:p>
            <a:endParaRPr lang="en-US" sz="800" dirty="0" smtClean="0"/>
          </a:p>
          <a:p>
            <a:pPr lvl="1"/>
            <a:r>
              <a:rPr lang="en-US" dirty="0" smtClean="0"/>
              <a:t>Managing supply chains requires constant vigilance and the ability to make tactical changes.</a:t>
            </a:r>
          </a:p>
          <a:p>
            <a:pPr lvl="1"/>
            <a:endParaRPr lang="en-US" sz="800" dirty="0" smtClean="0"/>
          </a:p>
          <a:p>
            <a:pPr lvl="2"/>
            <a:r>
              <a:rPr lang="en-US" dirty="0" smtClean="0">
                <a:solidFill>
                  <a:srgbClr val="FF0000"/>
                </a:solidFill>
              </a:rPr>
              <a:t>Managing the various partners involved in supply chains and operations is important because many stakeholders hold the firm responsible for appropriate conduct related to product quality, integrity and social responsibility.</a:t>
            </a:r>
            <a:endParaRPr lang="en-US" dirty="0">
              <a:solidFill>
                <a:srgbClr val="FF0000"/>
              </a:solidFill>
            </a:endParaRPr>
          </a:p>
        </p:txBody>
      </p:sp>
      <p:pic>
        <p:nvPicPr>
          <p:cNvPr id="5" name="Picture 4" descr="How to write an Integration test for Node Application | by ..."/>
          <p:cNvPicPr/>
          <p:nvPr/>
        </p:nvPicPr>
        <p:blipFill>
          <a:blip r:embed="rId2" cstate="print"/>
          <a:srcRect/>
          <a:stretch>
            <a:fillRect/>
          </a:stretch>
        </p:blipFill>
        <p:spPr bwMode="auto">
          <a:xfrm>
            <a:off x="5181600" y="4800601"/>
            <a:ext cx="3886200" cy="2057399"/>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Nature of Operations Management</a:t>
            </a:r>
            <a:br>
              <a:rPr lang="en-US" sz="3200" dirty="0" smtClean="0"/>
            </a:br>
            <a:r>
              <a:rPr lang="en-US" sz="2000" dirty="0" smtClean="0"/>
              <a:t>Production and Manufacturing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Historically, operations management has been called “production” or “manufacturing” because of the view that   it was limited to the manufacture of physical goods</a:t>
            </a:r>
            <a:r>
              <a:rPr lang="en-US" sz="2400" dirty="0" smtClean="0"/>
              <a:t>.</a:t>
            </a:r>
          </a:p>
          <a:p>
            <a:endParaRPr lang="en-US" sz="800" dirty="0" smtClean="0"/>
          </a:p>
          <a:p>
            <a:pPr lvl="1"/>
            <a:r>
              <a:rPr lang="en-US" dirty="0" smtClean="0"/>
              <a:t>The change from “production” to “operations” recognizes the increasing importance of organizations that offer ideas.  </a:t>
            </a:r>
          </a:p>
          <a:p>
            <a:pPr lvl="1"/>
            <a:endParaRPr lang="en-US" sz="800" dirty="0" smtClean="0"/>
          </a:p>
          <a:p>
            <a:pPr lvl="2"/>
            <a:r>
              <a:rPr lang="en-US" dirty="0" smtClean="0">
                <a:solidFill>
                  <a:srgbClr val="FF0000"/>
                </a:solidFill>
              </a:rPr>
              <a:t>Additionally, “operations” represents an interest in viewing the operations functions as a whole rather than simply an analysis of inputs and outputs.</a:t>
            </a:r>
          </a:p>
        </p:txBody>
      </p:sp>
      <p:pic>
        <p:nvPicPr>
          <p:cNvPr id="5" name="Picture 4" descr="Operations Management Word Cloud Business Concept Stock ..."/>
          <p:cNvPicPr/>
          <p:nvPr/>
        </p:nvPicPr>
        <p:blipFill>
          <a:blip r:embed="rId2" cstate="print"/>
          <a:srcRect/>
          <a:stretch>
            <a:fillRect/>
          </a:stretch>
        </p:blipFill>
        <p:spPr bwMode="auto">
          <a:xfrm>
            <a:off x="5257800" y="4572000"/>
            <a:ext cx="3913909" cy="257175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Nature of Operations Management</a:t>
            </a:r>
            <a:br>
              <a:rPr lang="en-US" sz="3200" dirty="0" smtClean="0"/>
            </a:br>
            <a:r>
              <a:rPr lang="en-US" sz="2000" dirty="0" smtClean="0"/>
              <a:t>Interchangeable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OM includes a wide range of organizational activities and situations outside of manufacturing, such as health care, food service, banking, entertainment, education, transportation, and charity</a:t>
            </a:r>
            <a:r>
              <a:rPr lang="en-US" dirty="0" smtClean="0"/>
              <a:t>.</a:t>
            </a:r>
          </a:p>
          <a:p>
            <a:endParaRPr lang="en-US" sz="800" dirty="0" smtClean="0"/>
          </a:p>
          <a:p>
            <a:pPr lvl="1"/>
            <a:r>
              <a:rPr lang="en-US" sz="2000" dirty="0">
                <a:solidFill>
                  <a:srgbClr val="FF0000"/>
                </a:solidFill>
              </a:rPr>
              <a:t>W</a:t>
            </a:r>
            <a:r>
              <a:rPr lang="en-US" sz="2000" dirty="0" smtClean="0">
                <a:solidFill>
                  <a:srgbClr val="FF0000"/>
                </a:solidFill>
              </a:rPr>
              <a:t>e use the terms manufacturing and production interchangeably to represent activities and processes used in making tangible products, and we use the broader term operations to describe the processes used in making both tangible and intangible products.</a:t>
            </a:r>
            <a:endParaRPr lang="en-US" sz="2000" dirty="0">
              <a:solidFill>
                <a:srgbClr val="FF0000"/>
              </a:solidFill>
            </a:endParaRPr>
          </a:p>
        </p:txBody>
      </p:sp>
      <p:pic>
        <p:nvPicPr>
          <p:cNvPr id="5" name="Picture 4" descr="Gears And Operations Management Mechanism Royalty Free Cliparts ..."/>
          <p:cNvPicPr/>
          <p:nvPr/>
        </p:nvPicPr>
        <p:blipFill>
          <a:blip r:embed="rId2" cstate="print"/>
          <a:srcRect/>
          <a:stretch>
            <a:fillRect/>
          </a:stretch>
        </p:blipFill>
        <p:spPr bwMode="auto">
          <a:xfrm>
            <a:off x="5181600" y="4648200"/>
            <a:ext cx="3962400" cy="2209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Transformation  Process</a:t>
            </a:r>
            <a:br>
              <a:rPr lang="en-US" sz="3200" dirty="0" smtClean="0"/>
            </a:br>
            <a:r>
              <a:rPr lang="en-US" sz="2000" dirty="0" smtClean="0"/>
              <a:t>Inputs and Outputs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a:xfrm>
            <a:off x="304800" y="1447800"/>
            <a:ext cx="8503920" cy="4572000"/>
          </a:xfrm>
        </p:spPr>
        <p:txBody>
          <a:bodyPr>
            <a:normAutofit/>
          </a:bodyPr>
          <a:lstStyle/>
          <a:p>
            <a:r>
              <a:rPr lang="en-US" sz="2400" u="sng" dirty="0" smtClean="0"/>
              <a:t>The heart of operations management is the transformation process through which “Inputs” (resources such as labor, money, materials, and energy) are converted into “Outputs” (goods, services, and ideas</a:t>
            </a:r>
            <a:r>
              <a:rPr lang="en-US" dirty="0" smtClean="0"/>
              <a:t>).</a:t>
            </a:r>
          </a:p>
          <a:p>
            <a:endParaRPr lang="en-US" sz="800" dirty="0" smtClean="0"/>
          </a:p>
          <a:p>
            <a:pPr lvl="1"/>
            <a:r>
              <a:rPr lang="en-US" dirty="0" smtClean="0"/>
              <a:t>The transformation process combines inputs in predetermined ways using different equipment, administrative procedures, and technology to create a product.</a:t>
            </a:r>
          </a:p>
          <a:p>
            <a:pPr lvl="1"/>
            <a:endParaRPr lang="en-US" sz="800" dirty="0" smtClean="0"/>
          </a:p>
          <a:p>
            <a:pPr lvl="2"/>
            <a:r>
              <a:rPr lang="en-US" sz="1900" dirty="0" smtClean="0">
                <a:solidFill>
                  <a:srgbClr val="FF0000"/>
                </a:solidFill>
              </a:rPr>
              <a:t>To ensure that this process generates quality products efficiently, operations managers control the process by taking measurements (feedback) at various points in the process and comparing them to established standards and benchmarks.</a:t>
            </a:r>
          </a:p>
        </p:txBody>
      </p:sp>
      <p:pic>
        <p:nvPicPr>
          <p:cNvPr id="5" name="Picture 4" descr="What is Operations Management? - TOMI Portal"/>
          <p:cNvPicPr/>
          <p:nvPr/>
        </p:nvPicPr>
        <p:blipFill>
          <a:blip r:embed="rId2" cstate="print"/>
          <a:srcRect/>
          <a:stretch>
            <a:fillRect/>
          </a:stretch>
        </p:blipFill>
        <p:spPr bwMode="auto">
          <a:xfrm>
            <a:off x="5486400" y="5361709"/>
            <a:ext cx="3657600" cy="1524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Operations Management in Service Businesses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Different types of transformation processes take place in organizations that provide services</a:t>
            </a:r>
            <a:r>
              <a:rPr lang="en-US" dirty="0" smtClean="0"/>
              <a:t>.</a:t>
            </a:r>
          </a:p>
          <a:p>
            <a:endParaRPr lang="en-US" sz="800" dirty="0" smtClean="0"/>
          </a:p>
          <a:p>
            <a:pPr lvl="1"/>
            <a:r>
              <a:rPr lang="en-US" sz="2000" dirty="0" smtClean="0">
                <a:solidFill>
                  <a:srgbClr val="0070C0"/>
                </a:solidFill>
              </a:rPr>
              <a:t>(x) An airline transforms inputs such as employees, time, money, and equipment through processes such as booking flights, flying airplanes, maintaining equipment, and training crews, etc.  The output of these processes is flying passengers and/or packages to their destinations.  In a non-profit like Habitat for Humanity, inputs such as money, materials, information, and volunteer time and labor are used to transform raw materials into homes for families in need.</a:t>
            </a:r>
          </a:p>
          <a:p>
            <a:pPr lvl="1"/>
            <a:endParaRPr lang="en-US" sz="800" dirty="0" smtClean="0"/>
          </a:p>
          <a:p>
            <a:pPr lvl="2"/>
            <a:r>
              <a:rPr lang="en-US" dirty="0" smtClean="0">
                <a:solidFill>
                  <a:srgbClr val="FF0000"/>
                </a:solidFill>
              </a:rPr>
              <a:t>Unlike tangible goods, services are actions or performances that must be directed toward consumers who use them.</a:t>
            </a:r>
            <a:endParaRPr lang="en-US" dirty="0">
              <a:solidFill>
                <a:srgbClr val="FF0000"/>
              </a:solidFill>
            </a:endParaRPr>
          </a:p>
        </p:txBody>
      </p:sp>
      <p:pic>
        <p:nvPicPr>
          <p:cNvPr id="6" name="Picture 5" descr="Operations Management -- Focusing on Quality and Competitiveness"/>
          <p:cNvPicPr/>
          <p:nvPr/>
        </p:nvPicPr>
        <p:blipFill>
          <a:blip r:embed="rId2" cstate="print"/>
          <a:srcRect/>
          <a:stretch>
            <a:fillRect/>
          </a:stretch>
        </p:blipFill>
        <p:spPr bwMode="auto">
          <a:xfrm>
            <a:off x="5403273" y="5638800"/>
            <a:ext cx="3740727" cy="1316182"/>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0"/>
            <a:ext cx="838200" cy="4953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12436</TotalTime>
  <Words>4474</Words>
  <Application>Microsoft Office PowerPoint</Application>
  <PresentationFormat>On-screen Show (4:3)</PresentationFormat>
  <Paragraphs>392</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Calibri</vt:lpstr>
      <vt:lpstr>Georgia</vt:lpstr>
      <vt:lpstr>Wingdings</vt:lpstr>
      <vt:lpstr>Wingdings 2</vt:lpstr>
      <vt:lpstr>Civic</vt:lpstr>
      <vt:lpstr>Business Survey Session Four Class Presentation</vt:lpstr>
      <vt:lpstr>Part Three: Managing for Quality and Competitiveness</vt:lpstr>
      <vt:lpstr>Operations Management</vt:lpstr>
      <vt:lpstr>The Nature of Operations Management</vt:lpstr>
      <vt:lpstr>The Nature of Operations Management Quality and Productivity</vt:lpstr>
      <vt:lpstr>The Nature of Operations Management Production and Manufacturing</vt:lpstr>
      <vt:lpstr>The Nature of Operations Management Interchangeable</vt:lpstr>
      <vt:lpstr>The Transformation  Process Inputs and Outputs</vt:lpstr>
      <vt:lpstr>Operations Management in Service Businesses</vt:lpstr>
      <vt:lpstr>Operations Management in Service Businesses</vt:lpstr>
      <vt:lpstr>Operations Management in Service Businesses</vt:lpstr>
      <vt:lpstr>Characteristics of Services</vt:lpstr>
      <vt:lpstr>Nature and Consumption of Output</vt:lpstr>
      <vt:lpstr>Uniformity of Inputs</vt:lpstr>
      <vt:lpstr>Uniformity of Output</vt:lpstr>
      <vt:lpstr>Labor Required</vt:lpstr>
      <vt:lpstr>Measurement of Productivity</vt:lpstr>
      <vt:lpstr>Measurement of Productivity</vt:lpstr>
      <vt:lpstr>Planning and Designing Operations Systems</vt:lpstr>
      <vt:lpstr>Planning the Product</vt:lpstr>
      <vt:lpstr>Planning the Product</vt:lpstr>
      <vt:lpstr>Designing the Operations Processes</vt:lpstr>
      <vt:lpstr>1. Standardization</vt:lpstr>
      <vt:lpstr>2. Modular Design</vt:lpstr>
      <vt:lpstr>3. Customization</vt:lpstr>
      <vt:lpstr>Planning Capacity</vt:lpstr>
      <vt:lpstr>Planning Capacity</vt:lpstr>
      <vt:lpstr>Planning Facilities</vt:lpstr>
      <vt:lpstr>Facility Location</vt:lpstr>
      <vt:lpstr>Facility Layout</vt:lpstr>
      <vt:lpstr>Technology</vt:lpstr>
      <vt:lpstr>Sustainability and Manufacturing</vt:lpstr>
      <vt:lpstr>Sustainability and Manufacturing</vt:lpstr>
      <vt:lpstr>Sustainability and Manufacturing</vt:lpstr>
      <vt:lpstr>Managing the Supply Chain</vt:lpstr>
      <vt:lpstr>Managing the Supply Chain</vt:lpstr>
      <vt:lpstr>Purchasing</vt:lpstr>
      <vt:lpstr>Purchasing</vt:lpstr>
      <vt:lpstr>Managing Inventory</vt:lpstr>
      <vt:lpstr>Managing Inventory</vt:lpstr>
      <vt:lpstr>Managing Inventory The Economic Order Quantity Model</vt:lpstr>
      <vt:lpstr>Managing Inventory Just-in-Time Inventory Management</vt:lpstr>
      <vt:lpstr>Managing Inventory Material-Requirements Planning</vt:lpstr>
      <vt:lpstr>Outsourcing</vt:lpstr>
      <vt:lpstr>Outsourcing</vt:lpstr>
      <vt:lpstr>Outsourcing</vt:lpstr>
      <vt:lpstr>Routing and Scheduling</vt:lpstr>
      <vt:lpstr>Routing and Scheduling</vt:lpstr>
      <vt:lpstr>Scheduling Critical Path</vt:lpstr>
      <vt:lpstr>Managing Quality</vt:lpstr>
      <vt:lpstr>Managing Quality</vt:lpstr>
      <vt:lpstr>Quality Control</vt:lpstr>
      <vt:lpstr>Total Quality Management (TQM)</vt:lpstr>
      <vt:lpstr>Benchmarking</vt:lpstr>
      <vt:lpstr>Inspection</vt:lpstr>
      <vt:lpstr>Sampling</vt:lpstr>
      <vt:lpstr>Integrating Operations and Supply Chain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574</cp:revision>
  <cp:lastPrinted>2025-07-23T23:14:45Z</cp:lastPrinted>
  <dcterms:created xsi:type="dcterms:W3CDTF">2015-02-01T00:37:43Z</dcterms:created>
  <dcterms:modified xsi:type="dcterms:W3CDTF">2026-02-04T18:39:38Z</dcterms:modified>
</cp:coreProperties>
</file>