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6"/>
  </p:notesMasterIdLst>
  <p:handoutMasterIdLst>
    <p:handoutMasterId r:id="rId67"/>
  </p:handoutMasterIdLst>
  <p:sldIdLst>
    <p:sldId id="484" r:id="rId2"/>
    <p:sldId id="485" r:id="rId3"/>
    <p:sldId id="486" r:id="rId4"/>
    <p:sldId id="487" r:id="rId5"/>
    <p:sldId id="488" r:id="rId6"/>
    <p:sldId id="489" r:id="rId7"/>
    <p:sldId id="490" r:id="rId8"/>
    <p:sldId id="491" r:id="rId9"/>
    <p:sldId id="492" r:id="rId10"/>
    <p:sldId id="493"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3" r:id="rId29"/>
    <p:sldId id="512" r:id="rId30"/>
    <p:sldId id="514" r:id="rId31"/>
    <p:sldId id="515" r:id="rId32"/>
    <p:sldId id="516" r:id="rId33"/>
    <p:sldId id="517" r:id="rId34"/>
    <p:sldId id="518" r:id="rId35"/>
    <p:sldId id="519" r:id="rId36"/>
    <p:sldId id="520" r:id="rId37"/>
    <p:sldId id="521" r:id="rId38"/>
    <p:sldId id="522" r:id="rId39"/>
    <p:sldId id="523" r:id="rId40"/>
    <p:sldId id="524" r:id="rId41"/>
    <p:sldId id="525" r:id="rId42"/>
    <p:sldId id="526" r:id="rId43"/>
    <p:sldId id="527" r:id="rId44"/>
    <p:sldId id="528" r:id="rId45"/>
    <p:sldId id="529" r:id="rId46"/>
    <p:sldId id="530" r:id="rId47"/>
    <p:sldId id="531" r:id="rId48"/>
    <p:sldId id="533" r:id="rId49"/>
    <p:sldId id="532" r:id="rId50"/>
    <p:sldId id="534" r:id="rId51"/>
    <p:sldId id="535" r:id="rId52"/>
    <p:sldId id="536" r:id="rId53"/>
    <p:sldId id="537" r:id="rId54"/>
    <p:sldId id="538" r:id="rId55"/>
    <p:sldId id="539" r:id="rId56"/>
    <p:sldId id="542" r:id="rId57"/>
    <p:sldId id="541" r:id="rId58"/>
    <p:sldId id="546" r:id="rId59"/>
    <p:sldId id="540" r:id="rId60"/>
    <p:sldId id="545" r:id="rId61"/>
    <p:sldId id="544" r:id="rId62"/>
    <p:sldId id="543" r:id="rId63"/>
    <p:sldId id="547" r:id="rId64"/>
    <p:sldId id="326"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9/21/2023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9/21/2023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9/21/2023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9/21/2023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9/21/2023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9/21/2023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9/21/2023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9/21/2023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Moves a Supervisor Should Make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Get employee commitment to goals.</a:t>
            </a:r>
          </a:p>
          <a:p>
            <a:r>
              <a:rPr lang="en-US" sz="2400" u="sng" dirty="0" smtClean="0"/>
              <a:t>Uncover and build on SKAs.</a:t>
            </a:r>
          </a:p>
          <a:p>
            <a:r>
              <a:rPr lang="en-US" sz="2400" u="sng" dirty="0" smtClean="0"/>
              <a:t>Trust your people.</a:t>
            </a:r>
          </a:p>
          <a:p>
            <a:r>
              <a:rPr lang="en-US" sz="2400" u="sng" dirty="0" smtClean="0"/>
              <a:t>Be an enabler.</a:t>
            </a:r>
          </a:p>
          <a:p>
            <a:r>
              <a:rPr lang="en-US" sz="2400" u="sng" dirty="0" smtClean="0"/>
              <a:t>Engage, support, encourage, cheerlead and reward.</a:t>
            </a:r>
          </a:p>
          <a:p>
            <a:r>
              <a:rPr lang="en-US" sz="2400" u="sng" dirty="0" smtClean="0"/>
              <a:t>Focus on the target.</a:t>
            </a:r>
          </a:p>
          <a:p>
            <a:r>
              <a:rPr lang="en-US" sz="2400" u="sng" dirty="0" smtClean="0"/>
              <a:t>Learn what top management expects.</a:t>
            </a:r>
          </a:p>
          <a:p>
            <a:r>
              <a:rPr lang="en-US" sz="2400" u="sng" dirty="0" smtClean="0"/>
              <a:t>Set high but realistic goals.</a:t>
            </a:r>
          </a:p>
          <a:p>
            <a:r>
              <a:rPr lang="en-US" sz="2400" u="sng" dirty="0" smtClean="0"/>
              <a:t>Ask for help.</a:t>
            </a:r>
          </a:p>
          <a:p>
            <a:r>
              <a:rPr lang="en-US" sz="2400" u="sng" dirty="0" smtClean="0"/>
              <a:t>Manage up as necessary.</a:t>
            </a:r>
          </a:p>
          <a:p>
            <a:r>
              <a:rPr lang="en-US" sz="2400" u="sng" dirty="0" smtClean="0"/>
              <a:t>Create a vision of the future.</a:t>
            </a:r>
          </a:p>
          <a:p>
            <a:endParaRPr lang="en-US" sz="2400" u="sng" dirty="0"/>
          </a:p>
        </p:txBody>
      </p:sp>
      <p:pic>
        <p:nvPicPr>
          <p:cNvPr id="5" name="Picture 4" descr="100th Anniversary Logo Contest Winner to be Announced - Town of Tecumseh"/>
          <p:cNvPicPr/>
          <p:nvPr/>
        </p:nvPicPr>
        <p:blipFill>
          <a:blip r:embed="rId2" cstate="print"/>
          <a:srcRect/>
          <a:stretch>
            <a:fillRect/>
          </a:stretch>
        </p:blipFill>
        <p:spPr bwMode="auto">
          <a:xfrm>
            <a:off x="6019800" y="4191000"/>
            <a:ext cx="2895600" cy="2057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Moves a Supervisor Should Make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fontScale="70000" lnSpcReduction="20000"/>
          </a:bodyPr>
          <a:lstStyle/>
          <a:p>
            <a:r>
              <a:rPr lang="en-US" u="sng" dirty="0" smtClean="0"/>
              <a:t>Get acquainted with your team.</a:t>
            </a:r>
          </a:p>
          <a:p>
            <a:r>
              <a:rPr lang="en-US" u="sng" dirty="0" smtClean="0"/>
              <a:t>Ask questions and listen.</a:t>
            </a:r>
          </a:p>
          <a:p>
            <a:r>
              <a:rPr lang="en-US" u="sng" dirty="0" smtClean="0"/>
              <a:t>Learn to manage your workload.</a:t>
            </a:r>
          </a:p>
          <a:p>
            <a:r>
              <a:rPr lang="en-US" u="sng" dirty="0" smtClean="0"/>
              <a:t>Create lines of sight between individual and company performance.</a:t>
            </a:r>
          </a:p>
          <a:p>
            <a:r>
              <a:rPr lang="en-US" u="sng" dirty="0" smtClean="0"/>
              <a:t>Make sure EEs know what is expected and how it fits in to the big picture.</a:t>
            </a:r>
          </a:p>
          <a:p>
            <a:r>
              <a:rPr lang="en-US" u="sng" dirty="0" smtClean="0"/>
              <a:t>Carefully analyze situation, looking for opportunities to make a difference.</a:t>
            </a:r>
          </a:p>
          <a:p>
            <a:r>
              <a:rPr lang="en-US" u="sng" dirty="0" smtClean="0"/>
              <a:t>Start small and make the easiest changes first.</a:t>
            </a:r>
          </a:p>
          <a:p>
            <a:r>
              <a:rPr lang="en-US" u="sng" dirty="0" smtClean="0"/>
              <a:t>Be innovative.  </a:t>
            </a:r>
          </a:p>
          <a:p>
            <a:r>
              <a:rPr lang="en-US" u="sng" dirty="0" smtClean="0"/>
              <a:t>Balance risk with rewards.</a:t>
            </a:r>
          </a:p>
          <a:p>
            <a:r>
              <a:rPr lang="en-US" u="sng" dirty="0" smtClean="0"/>
              <a:t>Maintain a positive attitude.</a:t>
            </a:r>
          </a:p>
          <a:p>
            <a:r>
              <a:rPr lang="en-US" u="sng" dirty="0" smtClean="0"/>
              <a:t>Reward behavior that contributes to the department’s success.</a:t>
            </a:r>
          </a:p>
          <a:p>
            <a:r>
              <a:rPr lang="en-US" u="sng" dirty="0" smtClean="0"/>
              <a:t>Stay neutral and don’t get drawn into political disputes.</a:t>
            </a:r>
          </a:p>
          <a:p>
            <a:r>
              <a:rPr lang="en-US" u="sng" dirty="0" smtClean="0"/>
              <a:t>Put other’s interests ahead of your own by being a servant-leader.</a:t>
            </a:r>
          </a:p>
          <a:p>
            <a:r>
              <a:rPr lang="en-US" u="sng" dirty="0" smtClean="0"/>
              <a:t>Periodically pause to check how you are doing.</a:t>
            </a:r>
          </a:p>
          <a:p>
            <a:r>
              <a:rPr lang="en-US" u="sng" dirty="0" smtClean="0"/>
              <a:t>Celebrate successes.</a:t>
            </a:r>
          </a:p>
          <a:p>
            <a:endParaRPr lang="en-US" u="sng" dirty="0" smtClean="0"/>
          </a:p>
        </p:txBody>
      </p:sp>
      <p:pic>
        <p:nvPicPr>
          <p:cNvPr id="5" name="Picture 4" descr="100th Anniversary Logo Contest Winner to be Announced - Town of Tecumseh"/>
          <p:cNvPicPr/>
          <p:nvPr/>
        </p:nvPicPr>
        <p:blipFill>
          <a:blip r:embed="rId2" cstate="print"/>
          <a:srcRect/>
          <a:stretch>
            <a:fillRect/>
          </a:stretch>
        </p:blipFill>
        <p:spPr bwMode="auto">
          <a:xfrm>
            <a:off x="7239000" y="5334000"/>
            <a:ext cx="1676400" cy="990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Managerial Skills Supervisors Need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62500" lnSpcReduction="20000"/>
          </a:bodyPr>
          <a:lstStyle/>
          <a:p>
            <a:pPr marL="514350" indent="-514350">
              <a:buFont typeface="+mj-lt"/>
              <a:buAutoNum type="arabicPeriod"/>
            </a:pPr>
            <a:r>
              <a:rPr lang="en-US" u="sng" dirty="0" smtClean="0"/>
              <a:t>Technical Skills</a:t>
            </a:r>
          </a:p>
          <a:p>
            <a:pPr lvl="1"/>
            <a:r>
              <a:rPr lang="en-US" dirty="0" smtClean="0">
                <a:solidFill>
                  <a:srgbClr val="FF0000"/>
                </a:solidFill>
              </a:rPr>
              <a:t>The ability to perform the jobs in the supervisor’s area of responsibility.</a:t>
            </a:r>
          </a:p>
          <a:p>
            <a:pPr marL="514350" indent="-514350">
              <a:buFont typeface="+mj-lt"/>
              <a:buAutoNum type="arabicPeriod"/>
            </a:pPr>
            <a:r>
              <a:rPr lang="en-US" u="sng" dirty="0" smtClean="0"/>
              <a:t>Human Relations Skills</a:t>
            </a:r>
          </a:p>
          <a:p>
            <a:pPr lvl="1"/>
            <a:r>
              <a:rPr lang="en-US" dirty="0" smtClean="0">
                <a:solidFill>
                  <a:srgbClr val="FF0000"/>
                </a:solidFill>
              </a:rPr>
              <a:t>The ability to work with and through people; these skills include open-mindedness and the ability to motivate team members.</a:t>
            </a:r>
          </a:p>
          <a:p>
            <a:pPr marL="514350" indent="-514350">
              <a:buFont typeface="+mj-lt"/>
              <a:buAutoNum type="arabicPeriod"/>
            </a:pPr>
            <a:r>
              <a:rPr lang="en-US" u="sng" dirty="0" smtClean="0"/>
              <a:t>Communication Skills</a:t>
            </a:r>
          </a:p>
          <a:p>
            <a:pPr lvl="1"/>
            <a:r>
              <a:rPr lang="en-US" dirty="0" smtClean="0">
                <a:solidFill>
                  <a:srgbClr val="FF0000"/>
                </a:solidFill>
              </a:rPr>
              <a:t>The ability to give – and get – information.</a:t>
            </a:r>
          </a:p>
          <a:p>
            <a:pPr marL="514350" indent="-514350">
              <a:buFont typeface="+mj-lt"/>
              <a:buAutoNum type="arabicPeriod"/>
            </a:pPr>
            <a:r>
              <a:rPr lang="en-US" u="sng" dirty="0" smtClean="0"/>
              <a:t>Administrative Skills</a:t>
            </a:r>
            <a:endParaRPr lang="en-US" u="sng" dirty="0" smtClean="0">
              <a:solidFill>
                <a:srgbClr val="FF0000"/>
              </a:solidFill>
            </a:endParaRPr>
          </a:p>
          <a:p>
            <a:pPr lvl="1"/>
            <a:r>
              <a:rPr lang="en-US" dirty="0" smtClean="0">
                <a:solidFill>
                  <a:srgbClr val="FF0000"/>
                </a:solidFill>
              </a:rPr>
              <a:t>The ability to plan, organize, and coordinate the activities of a work group.</a:t>
            </a:r>
          </a:p>
          <a:p>
            <a:pPr marL="514350" indent="-514350">
              <a:buFont typeface="+mj-lt"/>
              <a:buAutoNum type="arabicPeriod"/>
            </a:pPr>
            <a:r>
              <a:rPr lang="en-US" u="sng" dirty="0" smtClean="0"/>
              <a:t>Conceptual Skills</a:t>
            </a:r>
          </a:p>
          <a:p>
            <a:pPr lvl="1"/>
            <a:r>
              <a:rPr lang="en-US" dirty="0" smtClean="0">
                <a:solidFill>
                  <a:srgbClr val="FF0000"/>
                </a:solidFill>
              </a:rPr>
              <a:t>The ability to obtain, interpret, and apply the information needed to make sound decisions.</a:t>
            </a:r>
          </a:p>
          <a:p>
            <a:pPr marL="514350" indent="-514350">
              <a:buFont typeface="+mj-lt"/>
              <a:buAutoNum type="arabicPeriod"/>
            </a:pPr>
            <a:r>
              <a:rPr lang="en-US" u="sng" dirty="0" smtClean="0"/>
              <a:t>Leadership Skills</a:t>
            </a:r>
          </a:p>
          <a:p>
            <a:pPr lvl="1"/>
            <a:r>
              <a:rPr lang="en-US" dirty="0" smtClean="0">
                <a:solidFill>
                  <a:srgbClr val="FF0000"/>
                </a:solidFill>
              </a:rPr>
              <a:t>The development of a leadership style that emphasizes collaboration, trust, and empathy; engages followers in all aspects of the organization; and helps followers to better themselves.</a:t>
            </a:r>
          </a:p>
          <a:p>
            <a:pPr marL="514350" indent="-514350">
              <a:buFont typeface="+mj-lt"/>
              <a:buAutoNum type="arabicPeriod"/>
            </a:pPr>
            <a:r>
              <a:rPr lang="en-US" u="sng" dirty="0" smtClean="0"/>
              <a:t>Political Skills</a:t>
            </a:r>
          </a:p>
          <a:p>
            <a:pPr lvl="1"/>
            <a:r>
              <a:rPr lang="en-US" dirty="0" smtClean="0">
                <a:solidFill>
                  <a:srgbClr val="FF0000"/>
                </a:solidFill>
              </a:rPr>
              <a:t>The savvy to ascertain the hidden rules of the organizational game and to recognize the roles various people play in getting things done outside of formal organizational channels.</a:t>
            </a:r>
          </a:p>
          <a:p>
            <a:pPr marL="514350" indent="-514350">
              <a:buFont typeface="+mj-lt"/>
              <a:buAutoNum type="arabicPeriod"/>
            </a:pPr>
            <a:r>
              <a:rPr lang="en-US" u="sng" dirty="0" smtClean="0"/>
              <a:t>Emotional Intelligence Skills</a:t>
            </a:r>
          </a:p>
          <a:p>
            <a:pPr lvl="1"/>
            <a:r>
              <a:rPr lang="en-US" dirty="0" smtClean="0">
                <a:solidFill>
                  <a:srgbClr val="FF0000"/>
                </a:solidFill>
              </a:rPr>
              <a:t>The “intelligent use of your emotions to help guide your behavior and thinking in ways that enhance your results.  You can maximize your emotional intelligence by developing good communication skills, interpersonal relationships, and mentoring relationships.”</a:t>
            </a:r>
            <a:endParaRPr lang="en-US" dirty="0">
              <a:solidFill>
                <a:srgbClr val="FF0000"/>
              </a:solidFill>
            </a:endParaRPr>
          </a:p>
        </p:txBody>
      </p:sp>
      <p:pic>
        <p:nvPicPr>
          <p:cNvPr id="5" name="Picture 4" descr="File:Eo circle blue number-8.svg - Wikimedia Commons"/>
          <p:cNvPicPr/>
          <p:nvPr/>
        </p:nvPicPr>
        <p:blipFill>
          <a:blip r:embed="rId2" cstate="print"/>
          <a:srcRect/>
          <a:stretch>
            <a:fillRect/>
          </a:stretch>
        </p:blipFill>
        <p:spPr bwMode="auto">
          <a:xfrm>
            <a:off x="609600" y="304800"/>
            <a:ext cx="990600" cy="83820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Servant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Servant Leadership</a:t>
            </a:r>
          </a:p>
          <a:p>
            <a:endParaRPr lang="en-US" sz="800" dirty="0" smtClean="0"/>
          </a:p>
          <a:p>
            <a:pPr lvl="1"/>
            <a:r>
              <a:rPr lang="en-US" dirty="0" smtClean="0">
                <a:solidFill>
                  <a:srgbClr val="FF0000"/>
                </a:solidFill>
              </a:rPr>
              <a:t>Looking after the needs of followers so they can be the best they can be.</a:t>
            </a:r>
            <a:endParaRPr lang="en-US" dirty="0">
              <a:solidFill>
                <a:srgbClr val="FF0000"/>
              </a:solidFill>
            </a:endParaRPr>
          </a:p>
        </p:txBody>
      </p:sp>
      <p:pic>
        <p:nvPicPr>
          <p:cNvPr id="5" name="Picture 4" descr="Servant Leadership: Characteristics, Pros &amp; Cons, Example"/>
          <p:cNvPicPr/>
          <p:nvPr/>
        </p:nvPicPr>
        <p:blipFill>
          <a:blip r:embed="rId2" cstate="print"/>
          <a:srcRect/>
          <a:stretch>
            <a:fillRect/>
          </a:stretch>
        </p:blipFill>
        <p:spPr bwMode="auto">
          <a:xfrm>
            <a:off x="3657600" y="2819400"/>
            <a:ext cx="5105400" cy="340299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Many people believe that good managers, like good athletes, are born, not made</a:t>
            </a:r>
            <a:r>
              <a:rPr lang="en-US" dirty="0" smtClean="0"/>
              <a:t>.  </a:t>
            </a:r>
          </a:p>
          <a:p>
            <a:endParaRPr lang="en-US" sz="800" dirty="0"/>
          </a:p>
          <a:p>
            <a:pPr lvl="1"/>
            <a:r>
              <a:rPr lang="en-US" sz="2000" dirty="0" smtClean="0">
                <a:solidFill>
                  <a:srgbClr val="FF0000"/>
                </a:solidFill>
              </a:rPr>
              <a:t>Much research has proven this belief to be generally incorrect, even though it is true that people are born with different potentials and that, to some degree, heredity plays a role in intelligence.</a:t>
            </a:r>
            <a:endParaRPr lang="en-US" sz="2000" dirty="0">
              <a:solidFill>
                <a:srgbClr val="FF0000"/>
              </a:solidFill>
            </a:endParaRPr>
          </a:p>
        </p:txBody>
      </p:sp>
      <p:pic>
        <p:nvPicPr>
          <p:cNvPr id="5" name="Picture 4" descr="The Age Old Question: Are Leaders Born or Made? | kelliflynn"/>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81400"/>
            <a:ext cx="2743200" cy="266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The skills involved in managing are learnable</a:t>
            </a:r>
            <a:r>
              <a:rPr lang="en-US" dirty="0" smtClean="0"/>
              <a:t>.</a:t>
            </a:r>
          </a:p>
          <a:p>
            <a:endParaRPr lang="en-US" sz="800" dirty="0" smtClean="0"/>
          </a:p>
          <a:p>
            <a:pPr lvl="1"/>
            <a:r>
              <a:rPr lang="en-US" dirty="0" smtClean="0"/>
              <a:t>It takes time, effort, and determination for supervisor to develop managerial skills.  </a:t>
            </a:r>
          </a:p>
          <a:p>
            <a:endParaRPr lang="en-US" sz="800" dirty="0"/>
          </a:p>
          <a:p>
            <a:pPr lvl="2"/>
            <a:r>
              <a:rPr lang="en-US" dirty="0" smtClean="0">
                <a:solidFill>
                  <a:srgbClr val="FF0000"/>
                </a:solidFill>
              </a:rPr>
              <a:t>Supervisors will make mistakes, but people learn from mistakes as well as from successes.  </a:t>
            </a:r>
            <a:endParaRPr lang="en-US" dirty="0">
              <a:solidFill>
                <a:srgbClr val="FF0000"/>
              </a:solidFill>
            </a:endParaRPr>
          </a:p>
        </p:txBody>
      </p:sp>
      <p:pic>
        <p:nvPicPr>
          <p:cNvPr id="5" name="Picture 4"/>
          <p:cNvPicPr/>
          <p:nvPr/>
        </p:nvPicPr>
        <p:blipFill>
          <a:blip r:embed="rId2"/>
          <a:stretch>
            <a:fillRect/>
          </a:stretch>
        </p:blipFill>
        <p:spPr>
          <a:xfrm>
            <a:off x="6096000" y="3505200"/>
            <a:ext cx="2737975" cy="2752090"/>
          </a:xfrm>
          <a:prstGeom prst="rect">
            <a:avLst/>
          </a:prstGeom>
        </p:spPr>
      </p:pic>
    </p:spTree>
    <p:extLst>
      <p:ext uri="{BB962C8B-B14F-4D97-AF65-F5344CB8AC3E}">
        <p14:creationId xmlns:p14="http://schemas.microsoft.com/office/powerpoint/2010/main" val="46381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To be great…take lessons from coaches who provide the best with solid fundamentals of leadership.  Use multiple coaches as you develop through the years</a:t>
            </a:r>
            <a:r>
              <a:rPr lang="en-US" dirty="0" smtClean="0"/>
              <a:t>.  </a:t>
            </a:r>
          </a:p>
          <a:p>
            <a:endParaRPr lang="en-US" sz="800" dirty="0"/>
          </a:p>
          <a:p>
            <a:pPr lvl="1"/>
            <a:r>
              <a:rPr lang="en-US" dirty="0" smtClean="0"/>
              <a:t>Find someone who has the knowledge of the fundamentals and the ability and willingness to instruct.  </a:t>
            </a:r>
          </a:p>
          <a:p>
            <a:pPr lvl="1"/>
            <a:endParaRPr lang="en-US" sz="800" dirty="0"/>
          </a:p>
          <a:p>
            <a:pPr lvl="2"/>
            <a:r>
              <a:rPr lang="en-US" dirty="0" smtClean="0">
                <a:solidFill>
                  <a:srgbClr val="FF0000"/>
                </a:solidFill>
              </a:rPr>
              <a:t>Select a coach or mentor who will help you uncover your desires and help you chart a course of action to achieve them.</a:t>
            </a:r>
            <a:endParaRPr lang="en-US" dirty="0">
              <a:solidFill>
                <a:srgbClr val="FF0000"/>
              </a:solidFill>
            </a:endParaRPr>
          </a:p>
        </p:txBody>
      </p:sp>
      <p:pic>
        <p:nvPicPr>
          <p:cNvPr id="5" name="Picture 4" descr="Coaching vs Mentoring – and why it matters?"/>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95800"/>
            <a:ext cx="5410200" cy="2269490"/>
          </a:xfrm>
          <a:prstGeom prst="rect">
            <a:avLst/>
          </a:prstGeom>
          <a:noFill/>
          <a:ln>
            <a:noFill/>
          </a:ln>
        </p:spPr>
      </p:pic>
    </p:spTree>
    <p:extLst>
      <p:ext uri="{BB962C8B-B14F-4D97-AF65-F5344CB8AC3E}">
        <p14:creationId xmlns:p14="http://schemas.microsoft.com/office/powerpoint/2010/main" val="386332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is the process of getting things accomplished with and through people by guiding and motivating their efforts toward common objectives</a:t>
            </a:r>
            <a:r>
              <a:rPr lang="en-US" dirty="0" smtClean="0"/>
              <a:t>.  </a:t>
            </a:r>
          </a:p>
          <a:p>
            <a:endParaRPr lang="en-US" sz="800" dirty="0"/>
          </a:p>
          <a:p>
            <a:pPr lvl="1"/>
            <a:r>
              <a:rPr lang="en-US" sz="2000" dirty="0" smtClean="0"/>
              <a:t>Successful managers will assure you that their employees are their most important asset.  </a:t>
            </a:r>
          </a:p>
          <a:p>
            <a:pPr lvl="1"/>
            <a:endParaRPr lang="en-US" sz="800" dirty="0"/>
          </a:p>
          <a:p>
            <a:pPr lvl="2"/>
            <a:r>
              <a:rPr lang="en-US" sz="1800" dirty="0" smtClean="0">
                <a:solidFill>
                  <a:srgbClr val="FF0000"/>
                </a:solidFill>
              </a:rPr>
              <a:t>Most successful managers recognize that they are only as good as the people they supervise.  In most endeavors, one person can accomplish relatively little.  Therefore, individuals join forces with others to attain mutual goals.  In all organizations, top-level </a:t>
            </a:r>
            <a:endParaRPr lang="en-US" sz="1800" dirty="0">
              <a:solidFill>
                <a:srgbClr val="FF0000"/>
              </a:solidFill>
            </a:endParaRPr>
          </a:p>
        </p:txBody>
      </p:sp>
      <p:pic>
        <p:nvPicPr>
          <p:cNvPr id="6" name="Picture 5"/>
          <p:cNvPicPr/>
          <p:nvPr/>
        </p:nvPicPr>
        <p:blipFill>
          <a:blip r:embed="rId2"/>
          <a:stretch>
            <a:fillRect/>
          </a:stretch>
        </p:blipFill>
        <p:spPr>
          <a:xfrm>
            <a:off x="5334000" y="4876800"/>
            <a:ext cx="3810000" cy="1981200"/>
          </a:xfrm>
          <a:prstGeom prst="rect">
            <a:avLst/>
          </a:prstGeom>
        </p:spPr>
      </p:pic>
    </p:spTree>
    <p:extLst>
      <p:ext uri="{BB962C8B-B14F-4D97-AF65-F5344CB8AC3E}">
        <p14:creationId xmlns:p14="http://schemas.microsoft.com/office/powerpoint/2010/main" val="408208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300" u="sng" dirty="0" smtClean="0"/>
              <a:t>Those who hold supervisory positions significantly influence the effectiveness with which people work together and use resources to attain goals</a:t>
            </a:r>
            <a:r>
              <a:rPr lang="en-US" sz="2300" dirty="0" smtClean="0"/>
              <a:t>.  </a:t>
            </a:r>
          </a:p>
          <a:p>
            <a:endParaRPr lang="en-US" sz="800" dirty="0"/>
          </a:p>
          <a:p>
            <a:pPr lvl="1"/>
            <a:r>
              <a:rPr lang="en-US" dirty="0" smtClean="0"/>
              <a:t>In short, the managerial role of a supervisor is to make sure that assigned tasks are accomplished with and through the help of employees.</a:t>
            </a:r>
            <a:endParaRPr lang="en-US" dirty="0"/>
          </a:p>
        </p:txBody>
      </p:sp>
      <p:pic>
        <p:nvPicPr>
          <p:cNvPr id="7" name="Picture 6" descr="Team Building Activities Service"/>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810000"/>
            <a:ext cx="4509298" cy="2508250"/>
          </a:xfrm>
          <a:prstGeom prst="rect">
            <a:avLst/>
          </a:prstGeom>
          <a:noFill/>
          <a:ln>
            <a:noFill/>
          </a:ln>
        </p:spPr>
      </p:pic>
    </p:spTree>
    <p:extLst>
      <p:ext uri="{BB962C8B-B14F-4D97-AF65-F5344CB8AC3E}">
        <p14:creationId xmlns:p14="http://schemas.microsoft.com/office/powerpoint/2010/main" val="82279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foundation for success is built when the manager clarifies what is expected in the way of performance and specifies the behaviors that are acceptable in the work group</a:t>
            </a:r>
            <a:r>
              <a:rPr lang="en-US" dirty="0" smtClean="0"/>
              <a:t>.  </a:t>
            </a:r>
          </a:p>
          <a:p>
            <a:endParaRPr lang="en-US" sz="900" dirty="0"/>
          </a:p>
          <a:p>
            <a:pPr lvl="1"/>
            <a:r>
              <a:rPr lang="en-US" sz="2000" dirty="0" smtClean="0"/>
              <a:t>Then the role of the supervisor is to do all those things that enable employees to be the best they can be (in other words, effectively and efficiently achieve organizational objectives).  </a:t>
            </a:r>
          </a:p>
          <a:p>
            <a:pPr lvl="1"/>
            <a:endParaRPr lang="en-US" sz="900" dirty="0"/>
          </a:p>
          <a:p>
            <a:pPr lvl="2"/>
            <a:r>
              <a:rPr lang="en-US" sz="1800" dirty="0" smtClean="0">
                <a:solidFill>
                  <a:srgbClr val="FF0000"/>
                </a:solidFill>
              </a:rPr>
              <a:t>The better the supervisor manages, the better the departmental results.  </a:t>
            </a:r>
          </a:p>
          <a:p>
            <a:pPr lvl="2"/>
            <a:r>
              <a:rPr lang="en-US" sz="1800" dirty="0" smtClean="0">
                <a:solidFill>
                  <a:srgbClr val="FF0000"/>
                </a:solidFill>
              </a:rPr>
              <a:t>In addition, supervisors who manage well become capable of handling larger and more complicated assignments, which could lead to more responsibility and higher-paying positions in the organization.  </a:t>
            </a:r>
            <a:endParaRPr lang="en-US" sz="1800" dirty="0">
              <a:solidFill>
                <a:srgbClr val="FF0000"/>
              </a:solidFill>
            </a:endParaRPr>
          </a:p>
        </p:txBody>
      </p:sp>
      <p:pic>
        <p:nvPicPr>
          <p:cNvPr id="5" name="Picture 4" descr="Tips for Becoming a Better Manager"/>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257800"/>
            <a:ext cx="3200400" cy="1600200"/>
          </a:xfrm>
          <a:prstGeom prst="rect">
            <a:avLst/>
          </a:prstGeom>
          <a:noFill/>
          <a:ln>
            <a:noFill/>
          </a:ln>
        </p:spPr>
      </p:pic>
    </p:spTree>
    <p:extLst>
      <p:ext uri="{BB962C8B-B14F-4D97-AF65-F5344CB8AC3E}">
        <p14:creationId xmlns:p14="http://schemas.microsoft.com/office/powerpoint/2010/main" val="52082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The Managerial Functions</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Identify the difficulties supervisors face in fulfilling managerial roles.</a:t>
            </a:r>
          </a:p>
          <a:p>
            <a:pPr lvl="2"/>
            <a:r>
              <a:rPr lang="en-US" sz="1800" dirty="0" smtClean="0">
                <a:solidFill>
                  <a:srgbClr val="FF0000"/>
                </a:solidFill>
              </a:rPr>
              <a:t>Explain why effective supervisors should have a variety of skills.</a:t>
            </a:r>
          </a:p>
          <a:p>
            <a:pPr lvl="2"/>
            <a:r>
              <a:rPr lang="en-US" sz="1800" dirty="0" smtClean="0">
                <a:solidFill>
                  <a:srgbClr val="FF0000"/>
                </a:solidFill>
              </a:rPr>
              <a:t>Define management and discuss how mgmt. functions are interrelated.</a:t>
            </a:r>
          </a:p>
          <a:p>
            <a:pPr lvl="2"/>
            <a:r>
              <a:rPr lang="en-US" sz="1800" dirty="0" smtClean="0">
                <a:solidFill>
                  <a:srgbClr val="FF0000"/>
                </a:solidFill>
              </a:rPr>
              <a:t>Discuss the important characteristics of the supervisor as a team leader.</a:t>
            </a:r>
          </a:p>
          <a:p>
            <a:pPr lvl="2"/>
            <a:r>
              <a:rPr lang="en-US" sz="1800" dirty="0" smtClean="0">
                <a:solidFill>
                  <a:srgbClr val="FF0000"/>
                </a:solidFill>
              </a:rPr>
              <a:t>Explain the difference between management and leadership.</a:t>
            </a:r>
          </a:p>
          <a:p>
            <a:pPr lvl="2"/>
            <a:r>
              <a:rPr lang="en-US" sz="1800" dirty="0" smtClean="0">
                <a:solidFill>
                  <a:srgbClr val="FF0000"/>
                </a:solidFill>
              </a:rPr>
              <a:t>Discuss concepts of authority &amp; power relating to being a good supervisor.</a:t>
            </a:r>
          </a:p>
          <a:p>
            <a:pPr lvl="2"/>
            <a:r>
              <a:rPr lang="en-US" sz="1800" dirty="0" smtClean="0">
                <a:solidFill>
                  <a:srgbClr val="FF0000"/>
                </a:solidFill>
              </a:rPr>
              <a:t>Explain the need for coordination and cooperation and how they lead to good performance.</a:t>
            </a:r>
          </a:p>
          <a:p>
            <a:pPr lvl="2"/>
            <a:r>
              <a:rPr lang="en-US" sz="1800" dirty="0" smtClean="0">
                <a:solidFill>
                  <a:srgbClr val="FF0000"/>
                </a:solidFill>
              </a:rPr>
              <a:t>Identify how labor unions affect the management functions.</a:t>
            </a:r>
            <a:endParaRPr lang="en-US" dirty="0"/>
          </a:p>
        </p:txBody>
      </p:sp>
      <p:pic>
        <p:nvPicPr>
          <p:cNvPr id="5" name="Picture 4"/>
          <p:cNvPicPr>
            <a:picLocks noChangeAspect="1"/>
          </p:cNvPicPr>
          <p:nvPr/>
        </p:nvPicPr>
        <p:blipFill>
          <a:blip r:embed="rId2" cstate="print"/>
          <a:stretch>
            <a:fillRect/>
          </a:stretch>
        </p:blipFill>
        <p:spPr>
          <a:xfrm>
            <a:off x="7315200" y="5029200"/>
            <a:ext cx="1655100" cy="1267814"/>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62500" lnSpcReduction="20000"/>
          </a:bodyPr>
          <a:lstStyle/>
          <a:p>
            <a:r>
              <a:rPr lang="en-US" u="sng" dirty="0" smtClean="0"/>
              <a:t>The E-Z Route for Supervisory Success</a:t>
            </a:r>
          </a:p>
          <a:p>
            <a:endParaRPr lang="en-US" sz="1500" dirty="0" smtClean="0"/>
          </a:p>
          <a:p>
            <a:pPr lvl="1"/>
            <a:r>
              <a:rPr lang="en-US" dirty="0" smtClean="0">
                <a:solidFill>
                  <a:srgbClr val="FF0000"/>
                </a:solidFill>
              </a:rPr>
              <a:t>Above all, supervisors should do all of the things necessary to Enable employees to be the best they can be at their assigned tasks.</a:t>
            </a:r>
          </a:p>
          <a:p>
            <a:pPr lvl="1"/>
            <a:r>
              <a:rPr lang="en-US" dirty="0" smtClean="0">
                <a:solidFill>
                  <a:srgbClr val="FF0000"/>
                </a:solidFill>
              </a:rPr>
              <a:t>Supervisors must foster and sustain a commitment to Excellence.</a:t>
            </a:r>
          </a:p>
          <a:p>
            <a:pPr lvl="1"/>
            <a:r>
              <a:rPr lang="en-US" dirty="0" smtClean="0">
                <a:solidFill>
                  <a:srgbClr val="FF0000"/>
                </a:solidFill>
              </a:rPr>
              <a:t>Employees need to know what is Expected in the way of performance.</a:t>
            </a:r>
          </a:p>
          <a:p>
            <a:pPr lvl="1"/>
            <a:r>
              <a:rPr lang="en-US" dirty="0" smtClean="0">
                <a:solidFill>
                  <a:srgbClr val="FF0000"/>
                </a:solidFill>
              </a:rPr>
              <a:t>Supervisors should Establish common goals and purpose.</a:t>
            </a:r>
          </a:p>
          <a:p>
            <a:pPr lvl="1"/>
            <a:r>
              <a:rPr lang="en-US" dirty="0" smtClean="0">
                <a:solidFill>
                  <a:srgbClr val="FF0000"/>
                </a:solidFill>
              </a:rPr>
              <a:t>Employees must be Educated; that is, they must acquire the requisite job skills through coaching and/or training.</a:t>
            </a:r>
          </a:p>
          <a:p>
            <a:pPr lvl="1"/>
            <a:r>
              <a:rPr lang="en-US" dirty="0" smtClean="0">
                <a:solidFill>
                  <a:srgbClr val="FF0000"/>
                </a:solidFill>
              </a:rPr>
              <a:t>Employees must be Equipped with the necessary tools, supplies, and equipment to do the job.</a:t>
            </a:r>
          </a:p>
          <a:p>
            <a:pPr lvl="1"/>
            <a:r>
              <a:rPr lang="en-US" dirty="0" smtClean="0">
                <a:solidFill>
                  <a:srgbClr val="FF0000"/>
                </a:solidFill>
              </a:rPr>
              <a:t>Employees need to be Encouraged to see things that need to be done and to do them.</a:t>
            </a:r>
          </a:p>
          <a:p>
            <a:pPr lvl="1"/>
            <a:r>
              <a:rPr lang="en-US" dirty="0" smtClean="0">
                <a:solidFill>
                  <a:srgbClr val="FF0000"/>
                </a:solidFill>
              </a:rPr>
              <a:t>Employees should be Empowered so they have the authority &amp; responsibility to achieve objectives.</a:t>
            </a:r>
          </a:p>
          <a:p>
            <a:pPr lvl="1"/>
            <a:r>
              <a:rPr lang="en-US" dirty="0" smtClean="0">
                <a:solidFill>
                  <a:srgbClr val="FF0000"/>
                </a:solidFill>
              </a:rPr>
              <a:t>Supervisors should nurture an Exciting workplace where employees can find meaning and fulfillment of their individual needs.</a:t>
            </a:r>
          </a:p>
          <a:p>
            <a:pPr lvl="1"/>
            <a:r>
              <a:rPr lang="en-US" dirty="0" smtClean="0">
                <a:solidFill>
                  <a:srgbClr val="FF0000"/>
                </a:solidFill>
              </a:rPr>
              <a:t>Employees should Experience a variety of tasks and thus become experienced in many areas that use a variety of skills.</a:t>
            </a:r>
          </a:p>
          <a:p>
            <a:pPr lvl="1"/>
            <a:r>
              <a:rPr lang="en-US" dirty="0" smtClean="0">
                <a:solidFill>
                  <a:srgbClr val="FF0000"/>
                </a:solidFill>
              </a:rPr>
              <a:t>Supervisors should attempt to create a climate that fully Engages employees in the organization.  </a:t>
            </a:r>
          </a:p>
          <a:p>
            <a:pPr lvl="1"/>
            <a:r>
              <a:rPr lang="en-US" dirty="0" smtClean="0">
                <a:solidFill>
                  <a:srgbClr val="FF0000"/>
                </a:solidFill>
              </a:rPr>
              <a:t>Open, honest, two-way communication is essential.</a:t>
            </a:r>
          </a:p>
          <a:p>
            <a:pPr lvl="1"/>
            <a:r>
              <a:rPr lang="en-US" dirty="0" smtClean="0">
                <a:solidFill>
                  <a:srgbClr val="FF0000"/>
                </a:solidFill>
              </a:rPr>
              <a:t>Supervisors should understand and manage their Emotions.</a:t>
            </a:r>
          </a:p>
          <a:p>
            <a:pPr lvl="1"/>
            <a:r>
              <a:rPr lang="en-US" dirty="0" smtClean="0">
                <a:solidFill>
                  <a:srgbClr val="FF0000"/>
                </a:solidFill>
              </a:rPr>
              <a:t>Supervisors should possess Empathy; that is, they should understand their employees’ feelings, needs, and concerns.</a:t>
            </a:r>
          </a:p>
          <a:p>
            <a:pPr lvl="1"/>
            <a:r>
              <a:rPr lang="en-US" dirty="0" smtClean="0">
                <a:solidFill>
                  <a:srgbClr val="FF0000"/>
                </a:solidFill>
              </a:rPr>
              <a:t>Supervisors should Enthusiastically Exalt employees when the job is done.</a:t>
            </a:r>
            <a:endParaRPr lang="en-US" dirty="0">
              <a:solidFill>
                <a:srgbClr val="FF0000"/>
              </a:solidFill>
            </a:endParaRPr>
          </a:p>
        </p:txBody>
      </p:sp>
      <p:pic>
        <p:nvPicPr>
          <p:cNvPr id="5" name="Picture 4" descr="2,500+ Tips And Tricks Stock Photos, Pictures &amp; Royalty-Free Images -  iStock | Light bulb, Tips, Feedback"/>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
            <a:ext cx="2819400" cy="1752600"/>
          </a:xfrm>
          <a:prstGeom prst="rect">
            <a:avLst/>
          </a:prstGeom>
          <a:noFill/>
          <a:ln>
            <a:noFill/>
          </a:ln>
        </p:spPr>
      </p:pic>
    </p:spTree>
    <p:extLst>
      <p:ext uri="{BB962C8B-B14F-4D97-AF65-F5344CB8AC3E}">
        <p14:creationId xmlns:p14="http://schemas.microsoft.com/office/powerpoint/2010/main" val="382430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Supervisors, as well as other managers, perform the same basic managerial functions in all organizations</a:t>
            </a:r>
            <a:r>
              <a:rPr lang="en-US" dirty="0" smtClean="0"/>
              <a:t>.  </a:t>
            </a:r>
          </a:p>
          <a:p>
            <a:endParaRPr lang="en-US" sz="800" dirty="0" smtClean="0"/>
          </a:p>
          <a:p>
            <a:pPr lvl="1"/>
            <a:r>
              <a:rPr lang="en-US" dirty="0" smtClean="0"/>
              <a:t>These functions are classified as:</a:t>
            </a:r>
          </a:p>
          <a:p>
            <a:pPr lvl="1"/>
            <a:endParaRPr lang="en-US" sz="800" dirty="0"/>
          </a:p>
          <a:p>
            <a:pPr lvl="2"/>
            <a:r>
              <a:rPr lang="en-US" dirty="0" smtClean="0">
                <a:solidFill>
                  <a:srgbClr val="FF0000"/>
                </a:solidFill>
              </a:rPr>
              <a:t>Planning</a:t>
            </a:r>
          </a:p>
          <a:p>
            <a:pPr lvl="2"/>
            <a:r>
              <a:rPr lang="en-US" dirty="0" smtClean="0">
                <a:solidFill>
                  <a:srgbClr val="FF0000"/>
                </a:solidFill>
              </a:rPr>
              <a:t>Organizing</a:t>
            </a:r>
          </a:p>
          <a:p>
            <a:pPr lvl="2"/>
            <a:r>
              <a:rPr lang="en-US" dirty="0" smtClean="0">
                <a:solidFill>
                  <a:srgbClr val="FF0000"/>
                </a:solidFill>
              </a:rPr>
              <a:t>Staffing</a:t>
            </a:r>
          </a:p>
          <a:p>
            <a:pPr lvl="2"/>
            <a:r>
              <a:rPr lang="en-US" dirty="0" smtClean="0">
                <a:solidFill>
                  <a:srgbClr val="FF0000"/>
                </a:solidFill>
              </a:rPr>
              <a:t>Leading</a:t>
            </a:r>
          </a:p>
          <a:p>
            <a:pPr lvl="2"/>
            <a:r>
              <a:rPr lang="en-US" dirty="0" smtClean="0">
                <a:solidFill>
                  <a:srgbClr val="FF0000"/>
                </a:solidFill>
              </a:rPr>
              <a:t>Controlling</a:t>
            </a:r>
            <a:endParaRPr lang="en-US" dirty="0">
              <a:solidFill>
                <a:srgbClr val="FF0000"/>
              </a:solidFill>
            </a:endParaRPr>
          </a:p>
        </p:txBody>
      </p:sp>
      <p:pic>
        <p:nvPicPr>
          <p:cNvPr id="5" name="Picture 4" descr="Managerial Functions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24200"/>
            <a:ext cx="5181600" cy="3733800"/>
          </a:xfrm>
          <a:prstGeom prst="rect">
            <a:avLst/>
          </a:prstGeom>
          <a:noFill/>
          <a:ln>
            <a:noFill/>
          </a:ln>
        </p:spPr>
      </p:pic>
    </p:spTree>
    <p:extLst>
      <p:ext uri="{BB962C8B-B14F-4D97-AF65-F5344CB8AC3E}">
        <p14:creationId xmlns:p14="http://schemas.microsoft.com/office/powerpoint/2010/main" val="8783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Planning consists of setting goals, objectives, policies, procedures, and other plans needed to achieve the purposes of the organization</a:t>
            </a:r>
            <a:r>
              <a:rPr lang="en-US" dirty="0" smtClean="0"/>
              <a:t>.  </a:t>
            </a:r>
          </a:p>
          <a:p>
            <a:endParaRPr lang="en-US" sz="900" dirty="0"/>
          </a:p>
          <a:p>
            <a:pPr lvl="1"/>
            <a:r>
              <a:rPr lang="en-US" sz="2000" dirty="0" smtClean="0"/>
              <a:t>In planning the manager chooses a course of action from various alternatives.  </a:t>
            </a:r>
          </a:p>
          <a:p>
            <a:pPr lvl="1"/>
            <a:endParaRPr lang="en-US" sz="900" dirty="0"/>
          </a:p>
          <a:p>
            <a:pPr lvl="2"/>
            <a:r>
              <a:rPr lang="en-US" sz="1800" dirty="0" smtClean="0">
                <a:solidFill>
                  <a:srgbClr val="FF0000"/>
                </a:solidFill>
              </a:rPr>
              <a:t>Planning is primarily conceptual.  It means thinking before acting, looking ahead and preparing for the future, laying out in advance the road to be followed, and thinking about how the job should be done.  </a:t>
            </a:r>
          </a:p>
        </p:txBody>
      </p:sp>
      <p:pic>
        <p:nvPicPr>
          <p:cNvPr id="5" name="Picture 4" descr="Planning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648199"/>
            <a:ext cx="3048000" cy="2265535"/>
          </a:xfrm>
          <a:prstGeom prst="rect">
            <a:avLst/>
          </a:prstGeom>
          <a:noFill/>
          <a:ln>
            <a:noFill/>
          </a:ln>
        </p:spPr>
      </p:pic>
    </p:spTree>
    <p:extLst>
      <p:ext uri="{BB962C8B-B14F-4D97-AF65-F5344CB8AC3E}">
        <p14:creationId xmlns:p14="http://schemas.microsoft.com/office/powerpoint/2010/main" val="137273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Planning includes collecting and sorting information from numerous sources and using that information to make decisions</a:t>
            </a:r>
            <a:r>
              <a:rPr lang="en-US" dirty="0" smtClean="0"/>
              <a:t>.  </a:t>
            </a:r>
          </a:p>
          <a:p>
            <a:endParaRPr lang="en-US" sz="800" dirty="0"/>
          </a:p>
          <a:p>
            <a:pPr lvl="1"/>
            <a:r>
              <a:rPr lang="en-US" sz="2000" dirty="0" smtClean="0">
                <a:solidFill>
                  <a:srgbClr val="FF0000"/>
                </a:solidFill>
              </a:rPr>
              <a:t>Planning includes not only deciding what, how, when, and by whom work is to be done, but also developing what-if scenarios.</a:t>
            </a:r>
            <a:endParaRPr lang="en-US" sz="2000" dirty="0">
              <a:solidFill>
                <a:srgbClr val="FF0000"/>
              </a:solidFill>
            </a:endParaRPr>
          </a:p>
        </p:txBody>
      </p:sp>
      <p:pic>
        <p:nvPicPr>
          <p:cNvPr id="5" name="Picture 4" descr="What is Planning? definition, characteristics, steps and importance -  Business Jargons"/>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81400"/>
            <a:ext cx="2932938" cy="2749550"/>
          </a:xfrm>
          <a:prstGeom prst="rect">
            <a:avLst/>
          </a:prstGeom>
          <a:noFill/>
          <a:ln>
            <a:noFill/>
          </a:ln>
        </p:spPr>
      </p:pic>
    </p:spTree>
    <p:extLst>
      <p:ext uri="{BB962C8B-B14F-4D97-AF65-F5344CB8AC3E}">
        <p14:creationId xmlns:p14="http://schemas.microsoft.com/office/powerpoint/2010/main" val="392229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Planning is the managerial function that comes first</a:t>
            </a:r>
            <a:r>
              <a:rPr lang="en-US" dirty="0" smtClean="0"/>
              <a:t>.  </a:t>
            </a:r>
          </a:p>
          <a:p>
            <a:endParaRPr lang="en-US" sz="800" dirty="0"/>
          </a:p>
          <a:p>
            <a:pPr lvl="1"/>
            <a:r>
              <a:rPr lang="en-US" dirty="0" smtClean="0"/>
              <a:t>As the supervisor proceeds with other managerial functions, planning continues, plans are revised and alternatives are chosen as needed.  </a:t>
            </a:r>
          </a:p>
          <a:p>
            <a:pPr lvl="1"/>
            <a:endParaRPr lang="en-US" sz="800" dirty="0"/>
          </a:p>
          <a:p>
            <a:pPr lvl="2"/>
            <a:r>
              <a:rPr lang="en-US" dirty="0" smtClean="0">
                <a:solidFill>
                  <a:srgbClr val="FF0000"/>
                </a:solidFill>
              </a:rPr>
              <a:t>This is particularly true as a supervisor evaluates the results of previous plans and adjusts future plans accordingly.</a:t>
            </a:r>
            <a:endParaRPr lang="en-US" dirty="0">
              <a:solidFill>
                <a:srgbClr val="FF0000"/>
              </a:solidFill>
            </a:endParaRPr>
          </a:p>
        </p:txBody>
      </p:sp>
      <p:pic>
        <p:nvPicPr>
          <p:cNvPr id="5" name="Picture 4" descr="The Importance of Planning in Project Management – Productiv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14800"/>
            <a:ext cx="3962400" cy="2148840"/>
          </a:xfrm>
          <a:prstGeom prst="rect">
            <a:avLst/>
          </a:prstGeom>
          <a:noFill/>
          <a:ln>
            <a:noFill/>
          </a:ln>
        </p:spPr>
      </p:pic>
    </p:spTree>
    <p:extLst>
      <p:ext uri="{BB962C8B-B14F-4D97-AF65-F5344CB8AC3E}">
        <p14:creationId xmlns:p14="http://schemas.microsoft.com/office/powerpoint/2010/main" val="366352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a:t>Organizing means arranging and distributing work to accomplish the organization’s goals</a:t>
            </a:r>
            <a:r>
              <a:rPr lang="en-US" dirty="0"/>
              <a:t>.</a:t>
            </a:r>
          </a:p>
          <a:p>
            <a:endParaRPr lang="en-US" sz="800" dirty="0" smtClean="0"/>
          </a:p>
          <a:p>
            <a:pPr lvl="1"/>
            <a:r>
              <a:rPr lang="en-US" sz="2000" dirty="0" smtClean="0"/>
              <a:t>Once plans have been made, the organizing function answers the question, “How will the work be divided and accomplished?”  </a:t>
            </a:r>
          </a:p>
          <a:p>
            <a:pPr lvl="1"/>
            <a:endParaRPr lang="en-US" sz="800" dirty="0"/>
          </a:p>
          <a:p>
            <a:pPr lvl="2"/>
            <a:r>
              <a:rPr lang="en-US" sz="1800" dirty="0" smtClean="0">
                <a:solidFill>
                  <a:srgbClr val="FF0000"/>
                </a:solidFill>
              </a:rPr>
              <a:t>The supervisor defines various job duties and groups these duties into distinct areas, sections, units, or teams.  The supervisor must specify the duties, assign them, and, at the same time, give subordinates the authority they need to carry out their tasks.  </a:t>
            </a:r>
            <a:endParaRPr lang="en-US" sz="1800" dirty="0">
              <a:solidFill>
                <a:srgbClr val="FF0000"/>
              </a:solidFill>
            </a:endParaRPr>
          </a:p>
        </p:txBody>
      </p:sp>
      <p:pic>
        <p:nvPicPr>
          <p:cNvPr id="5" name="Picture 4" descr="Basic Elements of Organizing | Four Functions of Management: Planning,  Organizing, Leading &amp; Contro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648200"/>
            <a:ext cx="4038600" cy="2307590"/>
          </a:xfrm>
          <a:prstGeom prst="rect">
            <a:avLst/>
          </a:prstGeom>
          <a:noFill/>
          <a:ln>
            <a:noFill/>
          </a:ln>
        </p:spPr>
      </p:pic>
    </p:spTree>
    <p:extLst>
      <p:ext uri="{BB962C8B-B14F-4D97-AF65-F5344CB8AC3E}">
        <p14:creationId xmlns:p14="http://schemas.microsoft.com/office/powerpoint/2010/main" val="371318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Staffing involves the managerial tasks of recruiting, selecting, orienting, and training employees</a:t>
            </a:r>
            <a:r>
              <a:rPr lang="en-US" dirty="0" smtClean="0"/>
              <a:t>.  </a:t>
            </a:r>
          </a:p>
          <a:p>
            <a:endParaRPr lang="en-US" sz="800" dirty="0"/>
          </a:p>
          <a:p>
            <a:pPr lvl="1"/>
            <a:r>
              <a:rPr lang="en-US" sz="2000" dirty="0" smtClean="0"/>
              <a:t>This function includes appraising the performances of employees, promoting employees as appropriate, and giving employees opportunities to develop.  In addition, staffing includes devising an equitable compensation system and rates of pay.  </a:t>
            </a:r>
          </a:p>
          <a:p>
            <a:pPr lvl="1"/>
            <a:endParaRPr lang="en-US" sz="800" dirty="0"/>
          </a:p>
          <a:p>
            <a:pPr lvl="2"/>
            <a:r>
              <a:rPr lang="en-US" sz="1800" dirty="0" smtClean="0">
                <a:solidFill>
                  <a:srgbClr val="FF0000"/>
                </a:solidFill>
              </a:rPr>
              <a:t>In many companies, most activities involved in staffing are handled by the human resources (HR) department; however, day-to-day responsibility for the essential aspects of staffing remains with the supervisor.</a:t>
            </a:r>
            <a:endParaRPr lang="en-US" sz="1800" dirty="0">
              <a:solidFill>
                <a:srgbClr val="FF0000"/>
              </a:solidFill>
            </a:endParaRPr>
          </a:p>
        </p:txBody>
      </p:sp>
      <p:pic>
        <p:nvPicPr>
          <p:cNvPr id="5" name="Picture 4" descr="Features and Importance of Staffing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953000"/>
            <a:ext cx="3810000" cy="1905000"/>
          </a:xfrm>
          <a:prstGeom prst="rect">
            <a:avLst/>
          </a:prstGeom>
          <a:noFill/>
          <a:ln>
            <a:noFill/>
          </a:ln>
        </p:spPr>
      </p:pic>
    </p:spTree>
    <p:extLst>
      <p:ext uri="{BB962C8B-B14F-4D97-AF65-F5344CB8AC3E}">
        <p14:creationId xmlns:p14="http://schemas.microsoft.com/office/powerpoint/2010/main" val="183975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Leading means guiding the activities of employees toward accomplishing objectives</a:t>
            </a:r>
            <a:r>
              <a:rPr lang="en-US" dirty="0" smtClean="0"/>
              <a:t>.  </a:t>
            </a:r>
          </a:p>
          <a:p>
            <a:endParaRPr lang="en-US" sz="800" dirty="0"/>
          </a:p>
          <a:p>
            <a:pPr lvl="1"/>
            <a:r>
              <a:rPr lang="en-US" dirty="0" smtClean="0"/>
              <a:t>The leading function of management involves guiding, teaching, and supervising subordinates.  </a:t>
            </a:r>
          </a:p>
          <a:p>
            <a:pPr lvl="1"/>
            <a:endParaRPr lang="en-US" sz="800" dirty="0"/>
          </a:p>
          <a:p>
            <a:pPr lvl="2"/>
            <a:r>
              <a:rPr lang="en-US" dirty="0" smtClean="0">
                <a:solidFill>
                  <a:srgbClr val="FF0000"/>
                </a:solidFill>
              </a:rPr>
              <a:t>This includes developing employees to their potential by directing and coaching those employees effectively.  </a:t>
            </a:r>
            <a:endParaRPr lang="en-US" dirty="0">
              <a:solidFill>
                <a:srgbClr val="FF0000"/>
              </a:solidFill>
            </a:endParaRPr>
          </a:p>
        </p:txBody>
      </p:sp>
      <p:pic>
        <p:nvPicPr>
          <p:cNvPr id="5" name="Picture 4" descr="What Is Leading In Typography? Tips For Leading In Graphic Design |  chegos.pl"/>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953000"/>
            <a:ext cx="5105400" cy="1905000"/>
          </a:xfrm>
          <a:prstGeom prst="rect">
            <a:avLst/>
          </a:prstGeom>
          <a:noFill/>
          <a:ln>
            <a:noFill/>
          </a:ln>
        </p:spPr>
      </p:pic>
    </p:spTree>
    <p:extLst>
      <p:ext uri="{BB962C8B-B14F-4D97-AF65-F5344CB8AC3E}">
        <p14:creationId xmlns:p14="http://schemas.microsoft.com/office/powerpoint/2010/main" val="278307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inefficient for a supervisor just to plan, organize, and have enough employees available</a:t>
            </a:r>
            <a:r>
              <a:rPr lang="en-US" dirty="0" smtClean="0"/>
              <a:t>.  </a:t>
            </a:r>
          </a:p>
          <a:p>
            <a:endParaRPr lang="en-US" sz="800" dirty="0"/>
          </a:p>
          <a:p>
            <a:pPr lvl="1"/>
            <a:r>
              <a:rPr lang="en-US" dirty="0" smtClean="0"/>
              <a:t>The supervisor must attempt to motivate employees as they go about their work.  </a:t>
            </a:r>
          </a:p>
          <a:p>
            <a:pPr lvl="1"/>
            <a:endParaRPr lang="en-US" sz="800" dirty="0"/>
          </a:p>
          <a:p>
            <a:pPr lvl="2"/>
            <a:r>
              <a:rPr lang="en-US" dirty="0" smtClean="0">
                <a:solidFill>
                  <a:srgbClr val="FF0000"/>
                </a:solidFill>
              </a:rPr>
              <a:t>Leading is the day-to-day process around which all supervisory performance revolves.  </a:t>
            </a:r>
            <a:endParaRPr lang="en-US" dirty="0">
              <a:solidFill>
                <a:srgbClr val="FF0000"/>
              </a:solidFill>
            </a:endParaRPr>
          </a:p>
        </p:txBody>
      </p:sp>
      <p:pic>
        <p:nvPicPr>
          <p:cNvPr id="5" name="Picture 4" descr="What Is Kerning, Tracking, and Leading? | Envato Tuts+"/>
          <p:cNvPicPr/>
          <p:nvPr/>
        </p:nvPicPr>
        <p:blipFill>
          <a:blip r:embed="rId2">
            <a:extLst>
              <a:ext uri="{28A0092B-C50C-407E-A947-70E740481C1C}">
                <a14:useLocalDpi xmlns:a14="http://schemas.microsoft.com/office/drawing/2010/main" val="0"/>
              </a:ext>
            </a:extLst>
          </a:blip>
          <a:srcRect/>
          <a:stretch>
            <a:fillRect/>
          </a:stretch>
        </p:blipFill>
        <p:spPr bwMode="auto">
          <a:xfrm>
            <a:off x="5333999" y="4038600"/>
            <a:ext cx="3480381" cy="2260600"/>
          </a:xfrm>
          <a:prstGeom prst="rect">
            <a:avLst/>
          </a:prstGeom>
          <a:noFill/>
          <a:ln>
            <a:noFill/>
          </a:ln>
        </p:spPr>
      </p:pic>
    </p:spTree>
    <p:extLst>
      <p:ext uri="{BB962C8B-B14F-4D97-AF65-F5344CB8AC3E}">
        <p14:creationId xmlns:p14="http://schemas.microsoft.com/office/powerpoint/2010/main" val="80833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Leading is also known as directing, motivating, or influencing because it plays a major role in EE morale,     job satisfaction, productivity, and communication</a:t>
            </a:r>
            <a:r>
              <a:rPr lang="en-US" dirty="0" smtClean="0"/>
              <a:t>.  </a:t>
            </a:r>
          </a:p>
          <a:p>
            <a:endParaRPr lang="en-US" sz="800" dirty="0"/>
          </a:p>
          <a:p>
            <a:pPr lvl="1"/>
            <a:r>
              <a:rPr lang="en-US" dirty="0" smtClean="0"/>
              <a:t>It is through this function that the supervisor seeks to create a climate that is conducive to employee satisfaction and, at the same time, achieves the objectives of the department.  </a:t>
            </a:r>
          </a:p>
          <a:p>
            <a:pPr lvl="1"/>
            <a:endParaRPr lang="en-US" sz="800" dirty="0"/>
          </a:p>
          <a:p>
            <a:pPr lvl="2"/>
            <a:r>
              <a:rPr lang="en-US" dirty="0" smtClean="0">
                <a:solidFill>
                  <a:srgbClr val="FF0000"/>
                </a:solidFill>
              </a:rPr>
              <a:t>Finding the ways to satisfy the needs of a diverse employee workforce is a significant challenge.</a:t>
            </a:r>
            <a:endParaRPr lang="en-US" dirty="0">
              <a:solidFill>
                <a:srgbClr val="FF0000"/>
              </a:solidFill>
            </a:endParaRPr>
          </a:p>
        </p:txBody>
      </p:sp>
      <p:pic>
        <p:nvPicPr>
          <p:cNvPr id="6" name="Picture 5" descr="Leading with Intent: BoardSource Index of Nonprofit Board Practices"/>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72000"/>
            <a:ext cx="3005763" cy="1708150"/>
          </a:xfrm>
          <a:prstGeom prst="rect">
            <a:avLst/>
          </a:prstGeom>
          <a:noFill/>
          <a:ln>
            <a:noFill/>
          </a:ln>
        </p:spPr>
      </p:pic>
    </p:spTree>
    <p:extLst>
      <p:ext uri="{BB962C8B-B14F-4D97-AF65-F5344CB8AC3E}">
        <p14:creationId xmlns:p14="http://schemas.microsoft.com/office/powerpoint/2010/main" val="281283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The supervisory position is a difficult and demanding role</a:t>
            </a:r>
            <a:r>
              <a:rPr lang="en-US" dirty="0" smtClean="0"/>
              <a:t>.</a:t>
            </a:r>
          </a:p>
          <a:p>
            <a:endParaRPr lang="en-US" sz="800" dirty="0" smtClean="0"/>
          </a:p>
          <a:p>
            <a:pPr lvl="1"/>
            <a:r>
              <a:rPr lang="en-US" dirty="0" smtClean="0"/>
              <a:t>Supervisors are “people in the middle” – the principal links between higher-level managers and employees.</a:t>
            </a:r>
          </a:p>
          <a:p>
            <a:pPr lvl="1"/>
            <a:endParaRPr lang="en-US" sz="800" dirty="0" smtClean="0"/>
          </a:p>
          <a:p>
            <a:pPr lvl="2"/>
            <a:r>
              <a:rPr lang="en-US" dirty="0" smtClean="0">
                <a:solidFill>
                  <a:srgbClr val="FF0000"/>
                </a:solidFill>
              </a:rPr>
              <a:t>A supervisor is a first-level manager, that is, a manager in charge of entry-level and other departmental EEs. </a:t>
            </a:r>
            <a:endParaRPr lang="en-US" dirty="0">
              <a:solidFill>
                <a:srgbClr val="FF0000"/>
              </a:solidFill>
            </a:endParaRPr>
          </a:p>
        </p:txBody>
      </p:sp>
      <p:pic>
        <p:nvPicPr>
          <p:cNvPr id="5" name="Picture 4" descr="Standing Out From The Crowd Stock Photo - Download Image Now - Midsection,  Men, Individuality - iStock"/>
          <p:cNvPicPr/>
          <p:nvPr/>
        </p:nvPicPr>
        <p:blipFill>
          <a:blip r:embed="rId2" cstate="print"/>
          <a:srcRect/>
          <a:stretch>
            <a:fillRect/>
          </a:stretch>
        </p:blipFill>
        <p:spPr bwMode="auto">
          <a:xfrm>
            <a:off x="5257800" y="3810000"/>
            <a:ext cx="3619500" cy="2470150"/>
          </a:xfrm>
          <a:prstGeom prst="rect">
            <a:avLst/>
          </a:prstGeom>
          <a:noFill/>
          <a:ln w="9525">
            <a:noFill/>
            <a:miter lim="800000"/>
            <a:headEnd/>
            <a:tailEnd/>
          </a:ln>
        </p:spPr>
      </p:pic>
    </p:spTree>
    <p:extLst>
      <p:ext uri="{BB962C8B-B14F-4D97-AF65-F5344CB8AC3E}">
        <p14:creationId xmlns:p14="http://schemas.microsoft.com/office/powerpoint/2010/main" val="134453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for Job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pPr marL="457200" indent="-457200">
              <a:buFont typeface="+mj-lt"/>
              <a:buAutoNum type="arabicPeriod"/>
            </a:pPr>
            <a:r>
              <a:rPr lang="en-US" sz="2200" u="sng" dirty="0"/>
              <a:t>Job Security</a:t>
            </a:r>
          </a:p>
          <a:p>
            <a:pPr marL="457200" indent="-457200">
              <a:buFont typeface="+mj-lt"/>
              <a:buAutoNum type="arabicPeriod"/>
            </a:pPr>
            <a:r>
              <a:rPr lang="en-US" sz="2200" u="sng" dirty="0" smtClean="0"/>
              <a:t>Compensation and Pay</a:t>
            </a:r>
          </a:p>
          <a:p>
            <a:pPr marL="457200" indent="-457200">
              <a:buFont typeface="+mj-lt"/>
              <a:buAutoNum type="arabicPeriod"/>
            </a:pPr>
            <a:r>
              <a:rPr lang="en-US" sz="2200" u="sng" dirty="0" smtClean="0"/>
              <a:t>Opportunity to Use Skills and Abilities</a:t>
            </a:r>
          </a:p>
          <a:p>
            <a:pPr marL="457200" indent="-457200">
              <a:buFont typeface="+mj-lt"/>
              <a:buAutoNum type="arabicPeriod"/>
            </a:pPr>
            <a:r>
              <a:rPr lang="en-US" sz="2200" u="sng" dirty="0" smtClean="0"/>
              <a:t>Relationship with Immediate Supervisor</a:t>
            </a:r>
          </a:p>
          <a:p>
            <a:pPr marL="457200" indent="-457200">
              <a:buFont typeface="+mj-lt"/>
              <a:buAutoNum type="arabicPeriod"/>
            </a:pPr>
            <a:r>
              <a:rPr lang="en-US" sz="2200" u="sng" dirty="0" smtClean="0"/>
              <a:t>Organizations’ Financial Stability</a:t>
            </a:r>
            <a:endParaRPr lang="en-US" sz="2200" u="sng" dirty="0"/>
          </a:p>
        </p:txBody>
      </p:sp>
      <p:pic>
        <p:nvPicPr>
          <p:cNvPr id="5" name="Picture 4" descr="Job Satisfaction &amp; Success at Work | Employee Engagement | Profit.co"/>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604478" cy="3045015"/>
          </a:xfrm>
          <a:prstGeom prst="rect">
            <a:avLst/>
          </a:prstGeom>
          <a:noFill/>
          <a:ln>
            <a:noFill/>
          </a:ln>
        </p:spPr>
      </p:pic>
    </p:spTree>
    <p:extLst>
      <p:ext uri="{BB962C8B-B14F-4D97-AF65-F5344CB8AC3E}">
        <p14:creationId xmlns:p14="http://schemas.microsoft.com/office/powerpoint/2010/main" val="69014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managerial function of controlling involves ensuring that actual performance is in line w/ intended performance and taking corrective action as needed</a:t>
            </a:r>
            <a:r>
              <a:rPr lang="en-US" sz="2400" dirty="0" smtClean="0"/>
              <a:t>.  </a:t>
            </a:r>
          </a:p>
          <a:p>
            <a:endParaRPr lang="en-US" sz="900" dirty="0"/>
          </a:p>
          <a:p>
            <a:pPr lvl="1"/>
            <a:r>
              <a:rPr lang="en-US" sz="1900" dirty="0" smtClean="0"/>
              <a:t>Here, too, the importance of planning as the first function of management is obvious.  It would be impossible for a supervisor to determine whether work was proceeding properly if there were no plans against which to check.  If plans or standards are superficial or poorly conceived, the controlling function is limited.  </a:t>
            </a:r>
          </a:p>
          <a:p>
            <a:pPr lvl="1"/>
            <a:endParaRPr lang="en-US" sz="900" dirty="0"/>
          </a:p>
          <a:p>
            <a:pPr lvl="2"/>
            <a:r>
              <a:rPr lang="en-US" sz="1800" dirty="0" smtClean="0">
                <a:solidFill>
                  <a:srgbClr val="FF0000"/>
                </a:solidFill>
              </a:rPr>
              <a:t>The supervisor must have the wisdom and foresight to take corrective action when necessary to achieve the planned objectives.  </a:t>
            </a:r>
          </a:p>
          <a:p>
            <a:pPr lvl="2"/>
            <a:r>
              <a:rPr lang="en-US" sz="1800" dirty="0" smtClean="0">
                <a:solidFill>
                  <a:srgbClr val="FF0000"/>
                </a:solidFill>
              </a:rPr>
              <a:t>It also means revising plans as circumstances require.</a:t>
            </a:r>
            <a:endParaRPr lang="en-US" sz="1800" dirty="0">
              <a:solidFill>
                <a:srgbClr val="FF0000"/>
              </a:solidFill>
            </a:endParaRPr>
          </a:p>
        </p:txBody>
      </p:sp>
      <p:pic>
        <p:nvPicPr>
          <p:cNvPr id="5" name="Picture 4" descr="Controlling synonyms - 1 770 Words and Phrases for Contro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486400"/>
            <a:ext cx="2895600" cy="1436878"/>
          </a:xfrm>
          <a:prstGeom prst="rect">
            <a:avLst/>
          </a:prstGeom>
          <a:noFill/>
          <a:ln>
            <a:noFill/>
          </a:ln>
        </p:spPr>
      </p:pic>
    </p:spTree>
    <p:extLst>
      <p:ext uri="{BB962C8B-B14F-4D97-AF65-F5344CB8AC3E}">
        <p14:creationId xmlns:p14="http://schemas.microsoft.com/office/powerpoint/2010/main" val="151165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Continuous Flow of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five managerial functions can be viewed as a circular, continuous movement.  The functions flow into each other, and each affects the others.  At times, there is no clear line to mark where one function ends and the other begins</a:t>
            </a:r>
            <a:r>
              <a:rPr lang="en-US" dirty="0" smtClean="0"/>
              <a:t>.  </a:t>
            </a:r>
          </a:p>
          <a:p>
            <a:endParaRPr lang="en-US" sz="900" dirty="0"/>
          </a:p>
          <a:p>
            <a:pPr lvl="1"/>
            <a:r>
              <a:rPr lang="en-US" sz="2000" dirty="0" smtClean="0"/>
              <a:t>It is impossible for a supervisor to set aside a certain amount of time for one or another function because the effort spent in each function varies as conditions and circumstances change.  </a:t>
            </a:r>
          </a:p>
          <a:p>
            <a:pPr lvl="1"/>
            <a:endParaRPr lang="en-US" sz="800" dirty="0"/>
          </a:p>
          <a:p>
            <a:pPr lvl="2"/>
            <a:r>
              <a:rPr lang="en-US" sz="1800" dirty="0" smtClean="0">
                <a:solidFill>
                  <a:srgbClr val="FF0000"/>
                </a:solidFill>
              </a:rPr>
              <a:t>Undoubtedly, planning must come first.  Without plans, the supervisor cannot organize, staff, lead, or control.  </a:t>
            </a:r>
            <a:endParaRPr lang="en-US" sz="1800" dirty="0">
              <a:solidFill>
                <a:srgbClr val="FF0000"/>
              </a:solidFill>
            </a:endParaRPr>
          </a:p>
        </p:txBody>
      </p:sp>
      <p:pic>
        <p:nvPicPr>
          <p:cNvPr id="5" name="Picture 4" descr="Top 5 Continuous Flow Portable Oxygen Concentrators | Oxygen Alway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648200"/>
            <a:ext cx="2971800" cy="1626870"/>
          </a:xfrm>
          <a:prstGeom prst="rect">
            <a:avLst/>
          </a:prstGeom>
          <a:noFill/>
          <a:ln>
            <a:noFill/>
          </a:ln>
        </p:spPr>
      </p:pic>
    </p:spTree>
    <p:extLst>
      <p:ext uri="{BB962C8B-B14F-4D97-AF65-F5344CB8AC3E}">
        <p14:creationId xmlns:p14="http://schemas.microsoft.com/office/powerpoint/2010/main" val="2967633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as Team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implemented a team-based organizational structure focused on customer satisfaction, productivity, profitability, and continuous improvement</a:t>
            </a:r>
            <a:r>
              <a:rPr lang="en-US" dirty="0" smtClean="0"/>
              <a:t>.  </a:t>
            </a:r>
          </a:p>
          <a:p>
            <a:endParaRPr lang="en-US" sz="800" dirty="0"/>
          </a:p>
          <a:p>
            <a:pPr lvl="1"/>
            <a:r>
              <a:rPr lang="en-US" sz="2000" dirty="0" smtClean="0">
                <a:solidFill>
                  <a:srgbClr val="FF0000"/>
                </a:solidFill>
              </a:rPr>
              <a:t>Teams are a means to an end, and that end is superior performance to what team members would achieve working as individuals.</a:t>
            </a:r>
            <a:endParaRPr lang="en-US" sz="2000" dirty="0">
              <a:solidFill>
                <a:srgbClr val="FF0000"/>
              </a:solidFill>
            </a:endParaRPr>
          </a:p>
        </p:txBody>
      </p:sp>
      <p:pic>
        <p:nvPicPr>
          <p:cNvPr id="5" name="Picture 4" descr="Teamwork - Step by Step Guide for Effective Team Building - Potential.com"/>
          <p:cNvPicPr/>
          <p:nvPr/>
        </p:nvPicPr>
        <p:blipFill>
          <a:blip r:embed="rId2">
            <a:extLst>
              <a:ext uri="{28A0092B-C50C-407E-A947-70E740481C1C}">
                <a14:useLocalDpi xmlns:a14="http://schemas.microsoft.com/office/drawing/2010/main" val="0"/>
              </a:ext>
            </a:extLst>
          </a:blip>
          <a:srcRect/>
          <a:stretch>
            <a:fillRect/>
          </a:stretch>
        </p:blipFill>
        <p:spPr bwMode="auto">
          <a:xfrm>
            <a:off x="3886199" y="3733800"/>
            <a:ext cx="4971723" cy="2538730"/>
          </a:xfrm>
          <a:prstGeom prst="rect">
            <a:avLst/>
          </a:prstGeom>
          <a:noFill/>
          <a:ln>
            <a:noFill/>
          </a:ln>
        </p:spPr>
      </p:pic>
    </p:spTree>
    <p:extLst>
      <p:ext uri="{BB962C8B-B14F-4D97-AF65-F5344CB8AC3E}">
        <p14:creationId xmlns:p14="http://schemas.microsoft.com/office/powerpoint/2010/main" val="270272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as Team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Author, trainer, and consultant Fran Rees identified several reasons for increasing use of teams</a:t>
            </a:r>
            <a:r>
              <a:rPr lang="en-US" dirty="0" smtClean="0"/>
              <a:t>:</a:t>
            </a:r>
          </a:p>
          <a:p>
            <a:endParaRPr lang="en-US" sz="900" dirty="0" smtClean="0"/>
          </a:p>
          <a:p>
            <a:pPr lvl="1"/>
            <a:r>
              <a:rPr lang="en-US" dirty="0" smtClean="0">
                <a:solidFill>
                  <a:srgbClr val="FF0000"/>
                </a:solidFill>
              </a:rPr>
              <a:t>Given the complexity of jobs and information, it is nearly impossible for managers to make all the decisions.  In many cases the person closet to the job is the one who should decide.</a:t>
            </a:r>
          </a:p>
          <a:p>
            <a:pPr lvl="1"/>
            <a:r>
              <a:rPr lang="en-US" dirty="0" smtClean="0">
                <a:solidFill>
                  <a:srgbClr val="FF0000"/>
                </a:solidFill>
              </a:rPr>
              <a:t>The focus on quality and customer satisfaction has increased attention on the importance of each employee’s work.</a:t>
            </a:r>
          </a:p>
          <a:p>
            <a:pPr lvl="1"/>
            <a:r>
              <a:rPr lang="en-US" dirty="0" smtClean="0">
                <a:solidFill>
                  <a:srgbClr val="FF0000"/>
                </a:solidFill>
              </a:rPr>
              <a:t>The shift from a homogeneous workforce to a diverse one requires managers to work effectively with multiple EE perspectives.</a:t>
            </a:r>
          </a:p>
          <a:p>
            <a:pPr lvl="1"/>
            <a:r>
              <a:rPr lang="en-US" dirty="0" smtClean="0">
                <a:solidFill>
                  <a:srgbClr val="FF0000"/>
                </a:solidFill>
              </a:rPr>
              <a:t>There is a growing realization that an autocratic, coercive management style does not necessarily result in productive, loyal employees.  The fact that people support what they help create is behind the team approach.</a:t>
            </a:r>
          </a:p>
          <a:p>
            <a:pPr lvl="1"/>
            <a:r>
              <a:rPr lang="en-US" dirty="0" smtClean="0">
                <a:solidFill>
                  <a:srgbClr val="FF0000"/>
                </a:solidFill>
              </a:rPr>
              <a:t>People are demanding strong voices in their work lives, as well as meaningful work, respect, and dignity.</a:t>
            </a:r>
            <a:endParaRPr lang="en-US" dirty="0">
              <a:solidFill>
                <a:srgbClr val="FF0000"/>
              </a:solidFill>
            </a:endParaRPr>
          </a:p>
        </p:txBody>
      </p:sp>
    </p:spTree>
    <p:extLst>
      <p:ext uri="{BB962C8B-B14F-4D97-AF65-F5344CB8AC3E}">
        <p14:creationId xmlns:p14="http://schemas.microsoft.com/office/powerpoint/2010/main" val="1021560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Author Stephen Covey wrote, “Leadership is not management</a:t>
            </a:r>
            <a:r>
              <a:rPr lang="en-US" dirty="0" smtClean="0"/>
              <a:t>.”  </a:t>
            </a:r>
          </a:p>
          <a:p>
            <a:endParaRPr lang="en-US" sz="800" dirty="0"/>
          </a:p>
          <a:p>
            <a:pPr lvl="1"/>
            <a:r>
              <a:rPr lang="en-US" sz="2000" dirty="0" smtClean="0">
                <a:solidFill>
                  <a:srgbClr val="FF0000"/>
                </a:solidFill>
              </a:rPr>
              <a:t>Covey also proclaimed, “Management is efficiency in climbing the ladder of success; leadership determines whether the ladder is leaning against the right wall.”  </a:t>
            </a:r>
            <a:endParaRPr lang="en-US" sz="2000" dirty="0">
              <a:solidFill>
                <a:srgbClr val="FF0000"/>
              </a:solidFill>
            </a:endParaRPr>
          </a:p>
        </p:txBody>
      </p:sp>
      <p:pic>
        <p:nvPicPr>
          <p:cNvPr id="5" name="Picture 4" descr="Manager vs. Leader. What's the difference between a manager… | by Jacob  Morgan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2895600"/>
            <a:ext cx="4325112" cy="3958046"/>
          </a:xfrm>
          <a:prstGeom prst="rect">
            <a:avLst/>
          </a:prstGeom>
          <a:noFill/>
          <a:ln>
            <a:noFill/>
          </a:ln>
        </p:spPr>
      </p:pic>
    </p:spTree>
    <p:extLst>
      <p:ext uri="{BB962C8B-B14F-4D97-AF65-F5344CB8AC3E}">
        <p14:creationId xmlns:p14="http://schemas.microsoft.com/office/powerpoint/2010/main" val="3125275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Warren Bennis, points out differences between managers and leaders</a:t>
            </a:r>
            <a:r>
              <a:rPr lang="en-US" dirty="0" smtClean="0"/>
              <a:t>:</a:t>
            </a:r>
          </a:p>
          <a:p>
            <a:endParaRPr lang="en-US" sz="800" dirty="0" smtClean="0"/>
          </a:p>
          <a:p>
            <a:pPr lvl="1"/>
            <a:r>
              <a:rPr lang="en-US" sz="2000" dirty="0" smtClean="0">
                <a:solidFill>
                  <a:srgbClr val="FF0000"/>
                </a:solidFill>
              </a:rPr>
              <a:t>The manager does things right; the leader does the right thing.</a:t>
            </a:r>
          </a:p>
          <a:p>
            <a:pPr lvl="1"/>
            <a:r>
              <a:rPr lang="en-US" sz="2000" dirty="0" smtClean="0">
                <a:solidFill>
                  <a:srgbClr val="FF0000"/>
                </a:solidFill>
              </a:rPr>
              <a:t>The manager relies on control; the leader inspires trust.</a:t>
            </a:r>
          </a:p>
          <a:p>
            <a:pPr lvl="1"/>
            <a:r>
              <a:rPr lang="en-US" sz="2000" dirty="0" smtClean="0">
                <a:solidFill>
                  <a:srgbClr val="FF0000"/>
                </a:solidFill>
              </a:rPr>
              <a:t>The manager focuses on systems and structures; the leader focuses on people.</a:t>
            </a:r>
          </a:p>
          <a:p>
            <a:pPr lvl="1"/>
            <a:r>
              <a:rPr lang="en-US" sz="2000" dirty="0" smtClean="0">
                <a:solidFill>
                  <a:srgbClr val="FF0000"/>
                </a:solidFill>
              </a:rPr>
              <a:t>The manager administers; the leader innovates.</a:t>
            </a:r>
          </a:p>
          <a:p>
            <a:pPr lvl="1"/>
            <a:r>
              <a:rPr lang="en-US" sz="2000" dirty="0" smtClean="0">
                <a:solidFill>
                  <a:srgbClr val="FF0000"/>
                </a:solidFill>
              </a:rPr>
              <a:t>The manager asks how and when; the leader asks what and why.</a:t>
            </a:r>
          </a:p>
          <a:p>
            <a:pPr lvl="1"/>
            <a:r>
              <a:rPr lang="en-US" sz="2000" dirty="0" smtClean="0">
                <a:solidFill>
                  <a:srgbClr val="FF0000"/>
                </a:solidFill>
              </a:rPr>
              <a:t>The manager accepts the status quo; the leader challenges it.</a:t>
            </a:r>
            <a:endParaRPr lang="en-US" sz="2000" dirty="0">
              <a:solidFill>
                <a:srgbClr val="FF0000"/>
              </a:solidFill>
            </a:endParaRPr>
          </a:p>
        </p:txBody>
      </p:sp>
      <p:pic>
        <p:nvPicPr>
          <p:cNvPr id="5" name="Picture 4" descr="Leader Vs Manager Stock Illustrations – 107 Leader Vs Manager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029200"/>
            <a:ext cx="1981200" cy="1828800"/>
          </a:xfrm>
          <a:prstGeom prst="rect">
            <a:avLst/>
          </a:prstGeom>
          <a:noFill/>
          <a:ln>
            <a:noFill/>
          </a:ln>
        </p:spPr>
      </p:pic>
    </p:spTree>
    <p:extLst>
      <p:ext uri="{BB962C8B-B14F-4D97-AF65-F5344CB8AC3E}">
        <p14:creationId xmlns:p14="http://schemas.microsoft.com/office/powerpoint/2010/main" val="310254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Harvard professor John P. Kotter contends that management involves keeping the current system operating through planning, budgeting, staffing, controlling, and problem solving, while leadership is the development of vision and strategies, the alignment of relevant people behind those strategies, and the empowerment of people to make the vision happen</a:t>
            </a:r>
            <a:r>
              <a:rPr lang="en-US" dirty="0" smtClean="0"/>
              <a:t>.</a:t>
            </a:r>
          </a:p>
          <a:p>
            <a:endParaRPr lang="en-US" sz="900" dirty="0" smtClean="0"/>
          </a:p>
          <a:p>
            <a:pPr lvl="1"/>
            <a:r>
              <a:rPr lang="en-US" sz="2000" dirty="0" smtClean="0">
                <a:solidFill>
                  <a:srgbClr val="FF0000"/>
                </a:solidFill>
              </a:rPr>
              <a:t>Kotter states, “The point here is not that leadership is good and management is bad.  They are simply different and serve different purposes.  Strong management with no leadership tends to entrench an organization in a deadly bureaucracy.  Strong leadership with no management risks chaos; the organization might walk off a cliff.”</a:t>
            </a:r>
            <a:endParaRPr lang="en-US" sz="2000" dirty="0">
              <a:solidFill>
                <a:srgbClr val="FF0000"/>
              </a:solidFill>
            </a:endParaRPr>
          </a:p>
        </p:txBody>
      </p:sp>
    </p:spTree>
    <p:extLst>
      <p:ext uri="{BB962C8B-B14F-4D97-AF65-F5344CB8AC3E}">
        <p14:creationId xmlns:p14="http://schemas.microsoft.com/office/powerpoint/2010/main" val="3452031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Authority is the legitimate or rightful power to lead others, the right to order and act</a:t>
            </a:r>
            <a:r>
              <a:rPr lang="en-US" dirty="0" smtClean="0"/>
              <a:t>.  </a:t>
            </a:r>
          </a:p>
          <a:p>
            <a:endParaRPr lang="en-US" sz="800" dirty="0"/>
          </a:p>
          <a:p>
            <a:pPr lvl="1"/>
            <a:r>
              <a:rPr lang="en-US" sz="2000" dirty="0" smtClean="0"/>
              <a:t>It is the formal, positional right by which a manager can require subordinates to do or not to do a thing the manager deems necessary to achieve organizational objectives.  </a:t>
            </a:r>
          </a:p>
          <a:p>
            <a:pPr lvl="1"/>
            <a:endParaRPr lang="en-US" sz="800" dirty="0"/>
          </a:p>
          <a:p>
            <a:pPr lvl="2"/>
            <a:r>
              <a:rPr lang="en-US" sz="1800" dirty="0" smtClean="0">
                <a:solidFill>
                  <a:srgbClr val="FF0000"/>
                </a:solidFill>
              </a:rPr>
              <a:t>Managerial authority is not granted to an individual, but rather to the position the individual holds at the time.  When individuals leave their jobs or are replaced, they cease to have that authority.  When a successor assumes the position, that person then has the authority.</a:t>
            </a:r>
            <a:endParaRPr lang="en-US" sz="1800" dirty="0">
              <a:solidFill>
                <a:srgbClr val="FF0000"/>
              </a:solidFill>
            </a:endParaRPr>
          </a:p>
        </p:txBody>
      </p:sp>
      <p:pic>
        <p:nvPicPr>
          <p:cNvPr id="5" name="Picture 4" descr="Qué es el Domain Authority DA y el Page Authority PA?"/>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00600"/>
            <a:ext cx="2667000" cy="2037806"/>
          </a:xfrm>
          <a:prstGeom prst="rect">
            <a:avLst/>
          </a:prstGeom>
          <a:noFill/>
          <a:ln>
            <a:noFill/>
          </a:ln>
        </p:spPr>
      </p:pic>
    </p:spTree>
    <p:extLst>
      <p:ext uri="{BB962C8B-B14F-4D97-AF65-F5344CB8AC3E}">
        <p14:creationId xmlns:p14="http://schemas.microsoft.com/office/powerpoint/2010/main" val="2268683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Included in positional managerial authority is the right and duty to delegate authority</a:t>
            </a:r>
            <a:r>
              <a:rPr lang="en-US" dirty="0" smtClean="0"/>
              <a:t>.  </a:t>
            </a:r>
          </a:p>
          <a:p>
            <a:endParaRPr lang="en-US" sz="800" dirty="0"/>
          </a:p>
          <a:p>
            <a:pPr lvl="1"/>
            <a:r>
              <a:rPr lang="en-US" sz="2000" dirty="0" smtClean="0"/>
              <a:t>The delegation of authority is the process by which the supervisor receives authority from a higher-level manager and, in turn, makes job assignments and entrusts related authority to subordinates.  </a:t>
            </a:r>
          </a:p>
          <a:p>
            <a:pPr lvl="1"/>
            <a:endParaRPr lang="en-US" sz="800" dirty="0"/>
          </a:p>
          <a:p>
            <a:pPr lvl="2"/>
            <a:r>
              <a:rPr lang="en-US" sz="1800" dirty="0" smtClean="0">
                <a:solidFill>
                  <a:srgbClr val="FF0000"/>
                </a:solidFill>
              </a:rPr>
              <a:t>Having managerial authority means the supervisor has the power and the right to issue directives in order to accomplish the tasks assigned to the department.  This authority includes the power and right to reward and discipline, if necessary.  Of course, this power, like all authority, is limited.</a:t>
            </a:r>
            <a:endParaRPr lang="en-US" sz="1800" dirty="0">
              <a:solidFill>
                <a:srgbClr val="FF0000"/>
              </a:solidFill>
            </a:endParaRPr>
          </a:p>
        </p:txBody>
      </p:sp>
      <p:pic>
        <p:nvPicPr>
          <p:cNvPr id="5" name="Picture 4" descr="Nasty Habits: Breaking with the Role of Authority Figure - East Side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306" y="5029200"/>
            <a:ext cx="4343400" cy="1209040"/>
          </a:xfrm>
          <a:prstGeom prst="rect">
            <a:avLst/>
          </a:prstGeom>
          <a:noFill/>
          <a:ln>
            <a:noFill/>
          </a:ln>
        </p:spPr>
      </p:pic>
    </p:spTree>
    <p:extLst>
      <p:ext uri="{BB962C8B-B14F-4D97-AF65-F5344CB8AC3E}">
        <p14:creationId xmlns:p14="http://schemas.microsoft.com/office/powerpoint/2010/main" val="37480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Employees may view their supervisors as the management of the organization, since the supervisor is their primary contact with management</a:t>
            </a:r>
            <a:r>
              <a:rPr lang="en-US" dirty="0" smtClean="0"/>
              <a:t>.</a:t>
            </a:r>
          </a:p>
          <a:p>
            <a:endParaRPr lang="en-US" sz="800" dirty="0" smtClean="0"/>
          </a:p>
          <a:p>
            <a:pPr lvl="1"/>
            <a:r>
              <a:rPr lang="en-US" sz="2100" dirty="0" smtClean="0">
                <a:solidFill>
                  <a:srgbClr val="FF0000"/>
                </a:solidFill>
              </a:rPr>
              <a:t>Employees expect a supervisor to be technically competent and to be a good leader who can show them how to get the job done.</a:t>
            </a:r>
            <a:endParaRPr lang="en-US" sz="2100" dirty="0">
              <a:solidFill>
                <a:srgbClr val="FF0000"/>
              </a:solidFill>
            </a:endParaRPr>
          </a:p>
        </p:txBody>
      </p:sp>
      <p:pic>
        <p:nvPicPr>
          <p:cNvPr id="5" name="Picture 4" descr="jobdone.com"/>
          <p:cNvPicPr/>
          <p:nvPr/>
        </p:nvPicPr>
        <p:blipFill>
          <a:blip r:embed="rId2" cstate="print"/>
          <a:srcRect/>
          <a:stretch>
            <a:fillRect/>
          </a:stretch>
        </p:blipFill>
        <p:spPr bwMode="auto">
          <a:xfrm>
            <a:off x="6553200" y="3733800"/>
            <a:ext cx="2298700" cy="2527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Acceptance Theory of Authority states that a manager does not possess real authority until and unless the subordinate accepts it</a:t>
            </a:r>
            <a:r>
              <a:rPr lang="en-US" dirty="0" smtClean="0"/>
              <a:t>.  </a:t>
            </a:r>
          </a:p>
          <a:p>
            <a:endParaRPr lang="en-US" sz="800" dirty="0"/>
          </a:p>
          <a:p>
            <a:pPr lvl="1"/>
            <a:r>
              <a:rPr lang="en-US" sz="2000" dirty="0" smtClean="0"/>
              <a:t>A supervisor may instruct an EE to carry out a certain work assignment.  The EE has several alternatives from which to choose.</a:t>
            </a:r>
          </a:p>
          <a:p>
            <a:pPr lvl="1"/>
            <a:endParaRPr lang="en-US" sz="800" dirty="0"/>
          </a:p>
          <a:p>
            <a:pPr lvl="2"/>
            <a:r>
              <a:rPr lang="en-US" sz="1800" dirty="0" smtClean="0">
                <a:solidFill>
                  <a:srgbClr val="FF0000"/>
                </a:solidFill>
              </a:rPr>
              <a:t>Although such a response is not likely, the employee can refuse to obey, thereby rejecting the supervisor’s authority.  </a:t>
            </a:r>
          </a:p>
          <a:p>
            <a:pPr lvl="2"/>
            <a:r>
              <a:rPr lang="en-US" sz="1800" dirty="0" smtClean="0">
                <a:solidFill>
                  <a:srgbClr val="FF0000"/>
                </a:solidFill>
              </a:rPr>
              <a:t>Alternatively, the EE my grudgingly accept the supervisor’s direction and carry out the assignment in a mediocre fashion.  </a:t>
            </a:r>
            <a:endParaRPr lang="en-US" sz="1800" dirty="0">
              <a:solidFill>
                <a:srgbClr val="FF0000"/>
              </a:solidFill>
            </a:endParaRPr>
          </a:p>
        </p:txBody>
      </p:sp>
      <p:pic>
        <p:nvPicPr>
          <p:cNvPr id="5" name="Picture 4" descr="Authority Stock Photos and Images. 150,525 Authority pictures and royalty  free photography available to search from thousands of stock photographers."/>
          <p:cNvPicPr/>
          <p:nvPr/>
        </p:nvPicPr>
        <p:blipFill>
          <a:blip r:embed="rId2">
            <a:extLst>
              <a:ext uri="{28A0092B-C50C-407E-A947-70E740481C1C}">
                <a14:useLocalDpi xmlns:a14="http://schemas.microsoft.com/office/drawing/2010/main" val="0"/>
              </a:ext>
            </a:extLst>
          </a:blip>
          <a:srcRect/>
          <a:stretch>
            <a:fillRect/>
          </a:stretch>
        </p:blipFill>
        <p:spPr bwMode="auto">
          <a:xfrm>
            <a:off x="6197056" y="4724400"/>
            <a:ext cx="2927350" cy="2419350"/>
          </a:xfrm>
          <a:prstGeom prst="rect">
            <a:avLst/>
          </a:prstGeom>
          <a:noFill/>
          <a:ln>
            <a:noFill/>
          </a:ln>
        </p:spPr>
      </p:pic>
    </p:spTree>
    <p:extLst>
      <p:ext uri="{BB962C8B-B14F-4D97-AF65-F5344CB8AC3E}">
        <p14:creationId xmlns:p14="http://schemas.microsoft.com/office/powerpoint/2010/main" val="1710134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The supervisor should expect to experience resistance from some of their employees</a:t>
            </a:r>
            <a:r>
              <a:rPr lang="en-US" dirty="0" smtClean="0"/>
              <a:t>.  </a:t>
            </a:r>
          </a:p>
          <a:p>
            <a:endParaRPr lang="en-US" sz="800" dirty="0"/>
          </a:p>
          <a:p>
            <a:pPr lvl="1"/>
            <a:r>
              <a:rPr lang="en-US" sz="2000" dirty="0" smtClean="0"/>
              <a:t>When some employees reject the supervisor’s authority, they will have no choice but to impose disciplinary action on those employees.  </a:t>
            </a:r>
          </a:p>
          <a:p>
            <a:pPr lvl="1"/>
            <a:endParaRPr lang="en-US" sz="800" dirty="0"/>
          </a:p>
          <a:p>
            <a:pPr lvl="2"/>
            <a:r>
              <a:rPr lang="en-US" sz="1800" dirty="0" smtClean="0">
                <a:solidFill>
                  <a:srgbClr val="FF0000"/>
                </a:solidFill>
              </a:rPr>
              <a:t>When a new supervisor is announced to their team, their manager or top management should lay the foundation for their acceptance.  Every manager requires the support of their boss.</a:t>
            </a:r>
            <a:endParaRPr lang="en-US" sz="1800" dirty="0">
              <a:solidFill>
                <a:srgbClr val="FF0000"/>
              </a:solidFill>
            </a:endParaRPr>
          </a:p>
        </p:txBody>
      </p:sp>
      <p:pic>
        <p:nvPicPr>
          <p:cNvPr id="6" name="Picture 5" descr="13 Different Types of Authority Most Common in Society"/>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4430486" cy="2374900"/>
          </a:xfrm>
          <a:prstGeom prst="rect">
            <a:avLst/>
          </a:prstGeom>
          <a:noFill/>
          <a:ln>
            <a:noFill/>
          </a:ln>
        </p:spPr>
      </p:pic>
    </p:spTree>
    <p:extLst>
      <p:ext uri="{BB962C8B-B14F-4D97-AF65-F5344CB8AC3E}">
        <p14:creationId xmlns:p14="http://schemas.microsoft.com/office/powerpoint/2010/main" val="1915891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To be effective, a manager must be able to use the managerial functions and possess requisite SKAs, power and authority</a:t>
            </a:r>
            <a:r>
              <a:rPr lang="en-US" dirty="0" smtClean="0"/>
              <a:t>.</a:t>
            </a:r>
          </a:p>
          <a:p>
            <a:endParaRPr lang="en-US" sz="800" dirty="0" smtClean="0"/>
          </a:p>
          <a:p>
            <a:pPr lvl="1"/>
            <a:r>
              <a:rPr lang="en-US" sz="2000" dirty="0" smtClean="0">
                <a:solidFill>
                  <a:srgbClr val="FF0000"/>
                </a:solidFill>
              </a:rPr>
              <a:t>Personal Needs</a:t>
            </a:r>
          </a:p>
          <a:p>
            <a:pPr lvl="1"/>
            <a:r>
              <a:rPr lang="en-US" sz="2000" dirty="0" smtClean="0">
                <a:solidFill>
                  <a:srgbClr val="FF0000"/>
                </a:solidFill>
              </a:rPr>
              <a:t>Emotions</a:t>
            </a:r>
          </a:p>
          <a:p>
            <a:pPr lvl="1"/>
            <a:r>
              <a:rPr lang="en-US" sz="2000" dirty="0" smtClean="0">
                <a:solidFill>
                  <a:srgbClr val="FF0000"/>
                </a:solidFill>
              </a:rPr>
              <a:t>Personal Values</a:t>
            </a:r>
          </a:p>
          <a:p>
            <a:pPr lvl="1"/>
            <a:r>
              <a:rPr lang="en-US" sz="2000" dirty="0" smtClean="0">
                <a:solidFill>
                  <a:srgbClr val="FF0000"/>
                </a:solidFill>
              </a:rPr>
              <a:t>Employee Needs</a:t>
            </a:r>
          </a:p>
          <a:p>
            <a:pPr lvl="1"/>
            <a:r>
              <a:rPr lang="en-US" sz="2000" dirty="0" smtClean="0">
                <a:solidFill>
                  <a:srgbClr val="FF0000"/>
                </a:solidFill>
              </a:rPr>
              <a:t>Organization Goals</a:t>
            </a:r>
            <a:endParaRPr lang="en-US" sz="2000" dirty="0">
              <a:solidFill>
                <a:srgbClr val="FF0000"/>
              </a:solidFill>
            </a:endParaRPr>
          </a:p>
        </p:txBody>
      </p:sp>
      <p:pic>
        <p:nvPicPr>
          <p:cNvPr id="5" name="Picture 4" descr="Difference between power and authority in a tabular for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712" y="4495799"/>
            <a:ext cx="3486912" cy="1812290"/>
          </a:xfrm>
          <a:prstGeom prst="rect">
            <a:avLst/>
          </a:prstGeom>
          <a:noFill/>
          <a:ln>
            <a:noFill/>
          </a:ln>
        </p:spPr>
      </p:pic>
      <p:pic>
        <p:nvPicPr>
          <p:cNvPr id="6" name="Picture 5" descr="Knowledge Vs Skills Vs Abilities PowerPoint and Google Slides Template -  PPT Slid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495799"/>
            <a:ext cx="3432048" cy="1846121"/>
          </a:xfrm>
          <a:prstGeom prst="rect">
            <a:avLst/>
          </a:prstGeom>
          <a:noFill/>
          <a:ln>
            <a:noFill/>
          </a:ln>
        </p:spPr>
      </p:pic>
      <p:pic>
        <p:nvPicPr>
          <p:cNvPr id="7" name="Picture 6" descr="effective - effective updated their profile picture."/>
          <p:cNvPicPr/>
          <p:nvPr/>
        </p:nvPicPr>
        <p:blipFill>
          <a:blip r:embed="rId4">
            <a:extLst>
              <a:ext uri="{28A0092B-C50C-407E-A947-70E740481C1C}">
                <a14:useLocalDpi xmlns:a14="http://schemas.microsoft.com/office/drawing/2010/main" val="0"/>
              </a:ext>
            </a:extLst>
          </a:blip>
          <a:srcRect/>
          <a:stretch>
            <a:fillRect/>
          </a:stretch>
        </p:blipFill>
        <p:spPr bwMode="auto">
          <a:xfrm>
            <a:off x="3428873" y="2607183"/>
            <a:ext cx="2139950" cy="1679575"/>
          </a:xfrm>
          <a:prstGeom prst="rect">
            <a:avLst/>
          </a:prstGeom>
          <a:noFill/>
          <a:ln>
            <a:noFill/>
          </a:ln>
        </p:spPr>
      </p:pic>
    </p:spTree>
    <p:extLst>
      <p:ext uri="{BB962C8B-B14F-4D97-AF65-F5344CB8AC3E}">
        <p14:creationId xmlns:p14="http://schemas.microsoft.com/office/powerpoint/2010/main" val="2558781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Reliance on 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Most successful supervisors know that to motivate workers to perform their duties, it is usually best not to rely on formal managerial authority but to employ other approaches</a:t>
            </a:r>
            <a:r>
              <a:rPr lang="en-US" dirty="0" smtClean="0"/>
              <a:t>.  </a:t>
            </a:r>
          </a:p>
          <a:p>
            <a:endParaRPr lang="en-US" sz="800" dirty="0"/>
          </a:p>
          <a:p>
            <a:pPr lvl="1"/>
            <a:r>
              <a:rPr lang="en-US" sz="2000" dirty="0" smtClean="0"/>
              <a:t>Generally, it is better for a supervisor not to display power and formal authority.  </a:t>
            </a:r>
          </a:p>
          <a:p>
            <a:pPr lvl="1"/>
            <a:endParaRPr lang="en-US" sz="800" dirty="0"/>
          </a:p>
          <a:p>
            <a:pPr lvl="2"/>
            <a:r>
              <a:rPr lang="en-US" sz="1800" dirty="0" smtClean="0">
                <a:solidFill>
                  <a:srgbClr val="FF0000"/>
                </a:solidFill>
              </a:rPr>
              <a:t>Many supervisors prefer to avoid even speaking about their authority.  Instead, they want to speak of their responsibilities, tasks, or duties.</a:t>
            </a:r>
            <a:endParaRPr lang="en-US" sz="1800" dirty="0">
              <a:solidFill>
                <a:srgbClr val="FF0000"/>
              </a:solidFill>
            </a:endParaRPr>
          </a:p>
        </p:txBody>
      </p:sp>
      <p:pic>
        <p:nvPicPr>
          <p:cNvPr id="6" name="Picture 5" descr="Power and Authority - Meaning, Definitions, Types and Theor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0"/>
            <a:ext cx="3810000" cy="2133600"/>
          </a:xfrm>
          <a:prstGeom prst="rect">
            <a:avLst/>
          </a:prstGeom>
          <a:noFill/>
          <a:ln>
            <a:noFill/>
          </a:ln>
        </p:spPr>
      </p:pic>
    </p:spTree>
    <p:extLst>
      <p:ext uri="{BB962C8B-B14F-4D97-AF65-F5344CB8AC3E}">
        <p14:creationId xmlns:p14="http://schemas.microsoft.com/office/powerpoint/2010/main" val="3074196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Reliance on 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We contend that employees are likely to perform better if they understand why the task needs to be done and have a voice in how to do it rather than simply being told to do it</a:t>
            </a:r>
            <a:r>
              <a:rPr lang="en-US" dirty="0" smtClean="0"/>
              <a:t>.  </a:t>
            </a:r>
          </a:p>
          <a:p>
            <a:endParaRPr lang="en-US" sz="800" dirty="0"/>
          </a:p>
          <a:p>
            <a:pPr lvl="1"/>
            <a:r>
              <a:rPr lang="en-US" dirty="0" smtClean="0"/>
              <a:t>Regardless of how a supervisor applies authority, the point to remember is that the supervisory position must have managerial authority.  </a:t>
            </a:r>
          </a:p>
          <a:p>
            <a:pPr lvl="1"/>
            <a:endParaRPr lang="en-US" sz="800" dirty="0"/>
          </a:p>
          <a:p>
            <a:pPr lvl="2"/>
            <a:r>
              <a:rPr lang="en-US" dirty="0" smtClean="0">
                <a:solidFill>
                  <a:srgbClr val="FF0000"/>
                </a:solidFill>
              </a:rPr>
              <a:t>Without it, a supervisor cannot perform well as a manager.</a:t>
            </a:r>
            <a:endParaRPr lang="en-US" dirty="0">
              <a:solidFill>
                <a:srgbClr val="FF0000"/>
              </a:solidFill>
            </a:endParaRPr>
          </a:p>
        </p:txBody>
      </p:sp>
      <p:pic>
        <p:nvPicPr>
          <p:cNvPr id="5" name="Picture 4" descr="Authority &amp; responsibility(7) | PPT"/>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p:spPr>
      </p:pic>
    </p:spTree>
    <p:extLst>
      <p:ext uri="{BB962C8B-B14F-4D97-AF65-F5344CB8AC3E}">
        <p14:creationId xmlns:p14="http://schemas.microsoft.com/office/powerpoint/2010/main" val="1334420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The delegation of authority is the process by which the supervisor received authority from a higher-level manager and, in turn, makes the job assignments and entrusts related authority to subordinates</a:t>
            </a:r>
            <a:r>
              <a:rPr lang="en-US" dirty="0" smtClean="0"/>
              <a:t>.  </a:t>
            </a:r>
          </a:p>
          <a:p>
            <a:endParaRPr lang="en-US" sz="800" dirty="0"/>
          </a:p>
          <a:p>
            <a:pPr lvl="1"/>
            <a:r>
              <a:rPr lang="en-US" sz="2000" dirty="0" smtClean="0">
                <a:solidFill>
                  <a:srgbClr val="FF0000"/>
                </a:solidFill>
              </a:rPr>
              <a:t>Just as the possession of authority is a required component of any managerial position, the process of delegating authority to lower levels in the hierarchy is required for an organization to have effective managers, supervisors, and employees.</a:t>
            </a:r>
            <a:endParaRPr lang="en-US" sz="2000" dirty="0">
              <a:solidFill>
                <a:srgbClr val="FF0000"/>
              </a:solidFill>
            </a:endParaRPr>
          </a:p>
        </p:txBody>
      </p:sp>
      <p:pic>
        <p:nvPicPr>
          <p:cNvPr id="5" name="Picture 4" descr="Delegation of Authority: Meaning, Principle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24400"/>
            <a:ext cx="3886200" cy="2133600"/>
          </a:xfrm>
          <a:prstGeom prst="rect">
            <a:avLst/>
          </a:prstGeom>
          <a:noFill/>
          <a:ln>
            <a:noFill/>
          </a:ln>
        </p:spPr>
      </p:pic>
    </p:spTree>
    <p:extLst>
      <p:ext uri="{BB962C8B-B14F-4D97-AF65-F5344CB8AC3E}">
        <p14:creationId xmlns:p14="http://schemas.microsoft.com/office/powerpoint/2010/main" val="3982933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Some behavioral scientists contend that a manager’s power comes from two sources</a:t>
            </a:r>
            <a:r>
              <a:rPr lang="en-US" dirty="0" smtClean="0"/>
              <a:t>:</a:t>
            </a:r>
          </a:p>
          <a:p>
            <a:endParaRPr lang="en-US" sz="800" dirty="0" smtClean="0"/>
          </a:p>
          <a:p>
            <a:pPr marL="731520" lvl="1" indent="-457200">
              <a:buFont typeface="+mj-lt"/>
              <a:buAutoNum type="arabicPeriod"/>
            </a:pPr>
            <a:r>
              <a:rPr lang="en-US" u="sng" dirty="0" smtClean="0"/>
              <a:t>Position Power</a:t>
            </a:r>
          </a:p>
          <a:p>
            <a:pPr lvl="2"/>
            <a:r>
              <a:rPr lang="en-US" sz="1800" dirty="0" smtClean="0">
                <a:solidFill>
                  <a:srgbClr val="FF0000"/>
                </a:solidFill>
              </a:rPr>
              <a:t>Derives from a person’s organizational position.</a:t>
            </a:r>
          </a:p>
          <a:p>
            <a:pPr lvl="2"/>
            <a:endParaRPr lang="en-US" sz="800" dirty="0" smtClean="0"/>
          </a:p>
          <a:p>
            <a:pPr marL="731520" lvl="1" indent="-457200">
              <a:buFont typeface="+mj-lt"/>
              <a:buAutoNum type="arabicPeriod"/>
            </a:pPr>
            <a:r>
              <a:rPr lang="en-US" u="sng" dirty="0" smtClean="0"/>
              <a:t>Personal Power</a:t>
            </a:r>
          </a:p>
          <a:p>
            <a:pPr lvl="2"/>
            <a:r>
              <a:rPr lang="en-US" sz="1800" dirty="0" smtClean="0">
                <a:solidFill>
                  <a:srgbClr val="FF0000"/>
                </a:solidFill>
              </a:rPr>
              <a:t>Emanates from the relationship a supervisor has with other people.  </a:t>
            </a:r>
          </a:p>
          <a:p>
            <a:pPr lvl="2"/>
            <a:r>
              <a:rPr lang="en-US" sz="1800" dirty="0" smtClean="0">
                <a:solidFill>
                  <a:srgbClr val="FF0000"/>
                </a:solidFill>
              </a:rPr>
              <a:t>A supervisor’s personal power depends to a greater extent on the follower’s perceptions of that supervisor’s knowledge, skill, and expertise.</a:t>
            </a:r>
            <a:endParaRPr lang="en-US" sz="1800" dirty="0">
              <a:solidFill>
                <a:srgbClr val="FF0000"/>
              </a:solidFill>
            </a:endParaRPr>
          </a:p>
        </p:txBody>
      </p:sp>
      <p:pic>
        <p:nvPicPr>
          <p:cNvPr id="5" name="Picture 4" descr="Sources of Power | Mosaicproject's Blog"/>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800601"/>
            <a:ext cx="2667000" cy="2059576"/>
          </a:xfrm>
          <a:prstGeom prst="rect">
            <a:avLst/>
          </a:prstGeom>
          <a:noFill/>
          <a:ln>
            <a:noFill/>
          </a:ln>
        </p:spPr>
      </p:pic>
    </p:spTree>
    <p:extLst>
      <p:ext uri="{BB962C8B-B14F-4D97-AF65-F5344CB8AC3E}">
        <p14:creationId xmlns:p14="http://schemas.microsoft.com/office/powerpoint/2010/main" val="3869588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20000"/>
          </a:bodyPr>
          <a:lstStyle/>
          <a:p>
            <a:r>
              <a:rPr lang="en-US" sz="2200" u="sng" dirty="0" smtClean="0"/>
              <a:t>Other theorists, such as John French and Bertram Raven, assert that power arises form the following five sources</a:t>
            </a:r>
            <a:r>
              <a:rPr lang="en-US" dirty="0" smtClean="0"/>
              <a:t>:</a:t>
            </a:r>
          </a:p>
          <a:p>
            <a:endParaRPr lang="en-US" sz="800" dirty="0" smtClean="0"/>
          </a:p>
          <a:p>
            <a:pPr marL="731520" lvl="1" indent="-457200">
              <a:buFont typeface="+mj-lt"/>
              <a:buAutoNum type="arabicPeriod"/>
            </a:pPr>
            <a:r>
              <a:rPr lang="en-US" u="sng" dirty="0" smtClean="0"/>
              <a:t>Reward Power</a:t>
            </a:r>
          </a:p>
          <a:p>
            <a:pPr lvl="2"/>
            <a:r>
              <a:rPr lang="en-US" dirty="0" smtClean="0">
                <a:solidFill>
                  <a:srgbClr val="FF0000"/>
                </a:solidFill>
              </a:rPr>
              <a:t>Supervisors have reward power if they can grant rewards.</a:t>
            </a:r>
          </a:p>
          <a:p>
            <a:pPr marL="731520" lvl="1" indent="-457200">
              <a:buFont typeface="+mj-lt"/>
              <a:buAutoNum type="arabicPeriod"/>
            </a:pPr>
            <a:r>
              <a:rPr lang="en-US" u="sng" dirty="0" smtClean="0"/>
              <a:t>Coercive Power</a:t>
            </a:r>
          </a:p>
          <a:p>
            <a:pPr lvl="2"/>
            <a:r>
              <a:rPr lang="en-US" dirty="0" smtClean="0">
                <a:solidFill>
                  <a:srgbClr val="FF0000"/>
                </a:solidFill>
              </a:rPr>
              <a:t>Supervisors who threaten punishment and discipline use this power.</a:t>
            </a:r>
          </a:p>
          <a:p>
            <a:pPr marL="731520" lvl="1" indent="-457200">
              <a:buFont typeface="+mj-lt"/>
              <a:buAutoNum type="arabicPeriod"/>
            </a:pPr>
            <a:r>
              <a:rPr lang="en-US" u="sng" dirty="0" smtClean="0"/>
              <a:t>Legitimate Power</a:t>
            </a:r>
          </a:p>
          <a:p>
            <a:pPr lvl="2"/>
            <a:r>
              <a:rPr lang="en-US" dirty="0" smtClean="0">
                <a:solidFill>
                  <a:srgbClr val="FF0000"/>
                </a:solidFill>
              </a:rPr>
              <a:t>Some supervisors gain compliance by relying on their position or rank (“I’m the boss, do as I say.”).</a:t>
            </a:r>
          </a:p>
          <a:p>
            <a:pPr marL="731520" lvl="1" indent="-457200">
              <a:buFont typeface="+mj-lt"/>
              <a:buAutoNum type="arabicPeriod"/>
            </a:pPr>
            <a:r>
              <a:rPr lang="en-US" u="sng" dirty="0" smtClean="0"/>
              <a:t>Expert Power</a:t>
            </a:r>
          </a:p>
          <a:p>
            <a:pPr lvl="2"/>
            <a:r>
              <a:rPr lang="en-US" dirty="0" smtClean="0">
                <a:solidFill>
                  <a:srgbClr val="FF0000"/>
                </a:solidFill>
              </a:rPr>
              <a:t>Knowledge or valuable information gives a person expert power over those who need that information.</a:t>
            </a:r>
          </a:p>
          <a:p>
            <a:pPr marL="731520" lvl="1" indent="-457200">
              <a:buFont typeface="+mj-lt"/>
              <a:buAutoNum type="arabicPeriod"/>
            </a:pPr>
            <a:r>
              <a:rPr lang="en-US" u="sng" dirty="0" smtClean="0"/>
              <a:t>Referent Power or Charismatic Power</a:t>
            </a:r>
          </a:p>
          <a:p>
            <a:pPr lvl="2"/>
            <a:r>
              <a:rPr lang="en-US" dirty="0" smtClean="0">
                <a:solidFill>
                  <a:srgbClr val="FF0000"/>
                </a:solidFill>
              </a:rPr>
              <a:t>People are often influenced by another person because of some tangible or intangible aspect of another’s personality.</a:t>
            </a:r>
            <a:endParaRPr lang="en-US" dirty="0">
              <a:solidFill>
                <a:srgbClr val="FF0000"/>
              </a:solidFill>
            </a:endParaRPr>
          </a:p>
        </p:txBody>
      </p:sp>
      <p:pic>
        <p:nvPicPr>
          <p:cNvPr id="5" name="Picture 4" descr="Lightning Isolated Vector Icon Electric Bolt Flash Icon Power Energy Symbol  Thunder Icon Circle Concept Stock Illustration - Download Image Now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95250"/>
            <a:ext cx="1600200" cy="1431798"/>
          </a:xfrm>
          <a:prstGeom prst="rect">
            <a:avLst/>
          </a:prstGeom>
          <a:noFill/>
          <a:ln>
            <a:noFill/>
          </a:ln>
        </p:spPr>
      </p:pic>
    </p:spTree>
    <p:extLst>
      <p:ext uri="{BB962C8B-B14F-4D97-AF65-F5344CB8AC3E}">
        <p14:creationId xmlns:p14="http://schemas.microsoft.com/office/powerpoint/2010/main" val="2392568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Effective supervisors understand the effect their power has on others</a:t>
            </a:r>
            <a:r>
              <a:rPr lang="en-US" dirty="0" smtClean="0"/>
              <a:t>.  </a:t>
            </a:r>
          </a:p>
          <a:p>
            <a:endParaRPr lang="en-US" sz="800" dirty="0"/>
          </a:p>
          <a:p>
            <a:pPr lvl="1"/>
            <a:r>
              <a:rPr lang="en-US" sz="2000" dirty="0" smtClean="0"/>
              <a:t>Research indicates that reward power, coercive power, and legitimate power often force employees to comply with directives but do not get those employees’ commitment to organizational objectives.  </a:t>
            </a:r>
          </a:p>
          <a:p>
            <a:pPr lvl="1"/>
            <a:endParaRPr lang="en-US" sz="800" dirty="0"/>
          </a:p>
          <a:p>
            <a:pPr lvl="2"/>
            <a:r>
              <a:rPr lang="en-US" sz="1800" dirty="0" smtClean="0">
                <a:solidFill>
                  <a:srgbClr val="FF0000"/>
                </a:solidFill>
              </a:rPr>
              <a:t>Accordingly, supervisors who use expert power and referent power effectively have the greatest potential for achieving organizational goals.</a:t>
            </a:r>
            <a:endParaRPr lang="en-US" sz="1800" dirty="0">
              <a:solidFill>
                <a:srgbClr val="FF0000"/>
              </a:solidFill>
            </a:endParaRPr>
          </a:p>
        </p:txBody>
      </p:sp>
      <p:pic>
        <p:nvPicPr>
          <p:cNvPr id="5" name="Picture 4" descr="Power Universe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95800"/>
            <a:ext cx="4648200" cy="2351314"/>
          </a:xfrm>
          <a:prstGeom prst="rect">
            <a:avLst/>
          </a:prstGeom>
          <a:noFill/>
          <a:ln>
            <a:noFill/>
          </a:ln>
        </p:spPr>
      </p:pic>
    </p:spTree>
    <p:extLst>
      <p:ext uri="{BB962C8B-B14F-4D97-AF65-F5344CB8AC3E}">
        <p14:creationId xmlns:p14="http://schemas.microsoft.com/office/powerpoint/2010/main" val="3124819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Acceptance Theory of Authority is also relevant to the application of power</a:t>
            </a:r>
            <a:r>
              <a:rPr lang="en-US" dirty="0" smtClean="0"/>
              <a:t>.  </a:t>
            </a:r>
          </a:p>
          <a:p>
            <a:endParaRPr lang="en-US" sz="800" dirty="0"/>
          </a:p>
          <a:p>
            <a:pPr lvl="1"/>
            <a:r>
              <a:rPr lang="en-US" dirty="0" smtClean="0">
                <a:solidFill>
                  <a:srgbClr val="FF0000"/>
                </a:solidFill>
              </a:rPr>
              <a:t>Therefore, two supervisors can hold the same title, occupy the same level in the hierarchy, and have equal authority, yet different degrees of power, depending on their abilities and how others perceive them.</a:t>
            </a:r>
            <a:endParaRPr lang="en-US" dirty="0">
              <a:solidFill>
                <a:srgbClr val="FF0000"/>
              </a:solidFill>
            </a:endParaRPr>
          </a:p>
        </p:txBody>
      </p:sp>
      <p:pic>
        <p:nvPicPr>
          <p:cNvPr id="5" name="Picture 4" descr="Power Publications | Semi Perman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7672" y="3886200"/>
            <a:ext cx="3048000" cy="2357846"/>
          </a:xfrm>
          <a:prstGeom prst="rect">
            <a:avLst/>
          </a:prstGeom>
          <a:noFill/>
          <a:ln>
            <a:noFill/>
          </a:ln>
        </p:spPr>
      </p:pic>
    </p:spTree>
    <p:extLst>
      <p:ext uri="{BB962C8B-B14F-4D97-AF65-F5344CB8AC3E}">
        <p14:creationId xmlns:p14="http://schemas.microsoft.com/office/powerpoint/2010/main" val="134626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must also be a competent subordinate to higher-level managers</a:t>
            </a:r>
            <a:r>
              <a:rPr lang="en-US" dirty="0" smtClean="0"/>
              <a:t>.  </a:t>
            </a:r>
          </a:p>
          <a:p>
            <a:endParaRPr lang="en-US" sz="800" dirty="0" smtClean="0"/>
          </a:p>
          <a:p>
            <a:pPr lvl="1"/>
            <a:r>
              <a:rPr lang="en-US" sz="2000" dirty="0" smtClean="0"/>
              <a:t>In this role, the supervisor must be a good follower.  </a:t>
            </a:r>
          </a:p>
          <a:p>
            <a:pPr lvl="1"/>
            <a:endParaRPr lang="en-US" sz="800" dirty="0" smtClean="0"/>
          </a:p>
          <a:p>
            <a:pPr lvl="2"/>
            <a:r>
              <a:rPr lang="en-US" sz="1800" dirty="0" smtClean="0">
                <a:solidFill>
                  <a:srgbClr val="FF0000"/>
                </a:solidFill>
              </a:rPr>
              <a:t>Moreover, the supervisor is expected to maintain satisfactory relationships with supervisors in other departments.  Therefore, a supervisor’s relationship to other supervisors is that of a colleague who must cooperate and must coordinate their department’s efforts with those of others in order to reach the overall goals of the organization.</a:t>
            </a:r>
            <a:endParaRPr lang="en-US" sz="1800" dirty="0">
              <a:solidFill>
                <a:srgbClr val="FF0000"/>
              </a:solidFill>
            </a:endParaRPr>
          </a:p>
        </p:txBody>
      </p:sp>
      <p:pic>
        <p:nvPicPr>
          <p:cNvPr id="6" name="Picture 5" descr="He who cannot be a good follower cannot be a good leader.” ― Aristotle  [850x400] : r/QuotesPorn"/>
          <p:cNvPicPr/>
          <p:nvPr/>
        </p:nvPicPr>
        <p:blipFill>
          <a:blip r:embed="rId2" cstate="print"/>
          <a:srcRect/>
          <a:stretch>
            <a:fillRect/>
          </a:stretch>
        </p:blipFill>
        <p:spPr bwMode="auto">
          <a:xfrm>
            <a:off x="4038600" y="4648200"/>
            <a:ext cx="5105400" cy="2209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Coordination</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has generally been defined as a process of getting things done through and with the help of people by directing their efforts toward common objectives</a:t>
            </a:r>
            <a:r>
              <a:rPr lang="en-US" dirty="0" smtClean="0"/>
              <a:t>.  </a:t>
            </a:r>
          </a:p>
          <a:p>
            <a:endParaRPr lang="en-US" sz="800" dirty="0"/>
          </a:p>
          <a:p>
            <a:pPr lvl="1"/>
            <a:r>
              <a:rPr lang="en-US" sz="2000" dirty="0" smtClean="0"/>
              <a:t>In a sense, all levels of management could be broadly visualized as involving the coordination of efforts of all the members and resources of an organization toward overall objectives.  </a:t>
            </a:r>
          </a:p>
          <a:p>
            <a:pPr lvl="1"/>
            <a:endParaRPr lang="en-US" sz="800" dirty="0" smtClean="0"/>
          </a:p>
          <a:p>
            <a:pPr lvl="2"/>
            <a:r>
              <a:rPr lang="en-US" sz="1800" dirty="0" smtClean="0">
                <a:solidFill>
                  <a:srgbClr val="FF0000"/>
                </a:solidFill>
              </a:rPr>
              <a:t>Some writers have therefore included the concept of coordination a separate managerial function.</a:t>
            </a:r>
            <a:endParaRPr lang="en-US" sz="1800" dirty="0">
              <a:solidFill>
                <a:srgbClr val="FF0000"/>
              </a:solidFill>
            </a:endParaRPr>
          </a:p>
        </p:txBody>
      </p:sp>
      <p:pic>
        <p:nvPicPr>
          <p:cNvPr id="8" name="Picture 7" descr="Coordination | Definitions &amp; Meanings That Nobody Will Tell You."/>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1999"/>
            <a:ext cx="4572000" cy="2316443"/>
          </a:xfrm>
          <a:prstGeom prst="rect">
            <a:avLst/>
          </a:prstGeom>
          <a:noFill/>
          <a:ln>
            <a:noFill/>
          </a:ln>
        </p:spPr>
      </p:pic>
    </p:spTree>
    <p:extLst>
      <p:ext uri="{BB962C8B-B14F-4D97-AF65-F5344CB8AC3E}">
        <p14:creationId xmlns:p14="http://schemas.microsoft.com/office/powerpoint/2010/main" val="28033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Coordination is the orderly synchronization (or putting together) of efforts of the members and resources of an organization to accomplish the organization’s objectives</a:t>
            </a:r>
            <a:r>
              <a:rPr lang="en-US" sz="2200" dirty="0" smtClean="0"/>
              <a:t>.  </a:t>
            </a:r>
          </a:p>
          <a:p>
            <a:endParaRPr lang="en-US" sz="900" dirty="0"/>
          </a:p>
          <a:p>
            <a:pPr lvl="1"/>
            <a:r>
              <a:rPr lang="en-US" sz="2000" dirty="0" smtClean="0"/>
              <a:t>Coordination is not a separate managerial function; it is an implicit, interrelated aspect of the five major managerial functions previously cited.  Coordination is fostered whenever a manager performs any of the managerial functions of planning, organizing, staffing, leading, and controlling.  </a:t>
            </a:r>
          </a:p>
          <a:p>
            <a:pPr lvl="1"/>
            <a:endParaRPr lang="en-US" sz="900" dirty="0"/>
          </a:p>
          <a:p>
            <a:pPr lvl="2"/>
            <a:r>
              <a:rPr lang="en-US" sz="1800" dirty="0" smtClean="0">
                <a:solidFill>
                  <a:srgbClr val="FF0000"/>
                </a:solidFill>
              </a:rPr>
              <a:t>Coordination can best be understood as being a direct result of good management rather than as a managerial function in and of itself.  The ability to communicate clearly and concisely is essential for coordination.</a:t>
            </a:r>
            <a:endParaRPr lang="en-US" sz="1800" dirty="0">
              <a:solidFill>
                <a:srgbClr val="FF0000"/>
              </a:solidFill>
            </a:endParaRPr>
          </a:p>
        </p:txBody>
      </p:sp>
      <p:pic>
        <p:nvPicPr>
          <p:cNvPr id="6" name="Picture 5" descr="Importance of Coordination - Why Co-ordination is Necess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6849"/>
            <a:ext cx="1817914" cy="1543897"/>
          </a:xfrm>
          <a:prstGeom prst="rect">
            <a:avLst/>
          </a:prstGeom>
          <a:noFill/>
          <a:ln>
            <a:noFill/>
          </a:ln>
        </p:spPr>
      </p:pic>
    </p:spTree>
    <p:extLst>
      <p:ext uri="{BB962C8B-B14F-4D97-AF65-F5344CB8AC3E}">
        <p14:creationId xmlns:p14="http://schemas.microsoft.com/office/powerpoint/2010/main" val="1087657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Achieving coordination typically is more difficult at the executive level than at the supervisory level</a:t>
            </a:r>
            <a:r>
              <a:rPr lang="en-US" dirty="0" smtClean="0"/>
              <a:t>.  </a:t>
            </a:r>
          </a:p>
          <a:p>
            <a:endParaRPr lang="en-US" sz="800" dirty="0"/>
          </a:p>
          <a:p>
            <a:pPr lvl="1"/>
            <a:r>
              <a:rPr lang="en-US" sz="2000" dirty="0" smtClean="0"/>
              <a:t>Top management has to synchronize the use of resources and human efforts throughout numerous departments and levels of the organization.  </a:t>
            </a:r>
          </a:p>
          <a:p>
            <a:pPr lvl="1"/>
            <a:endParaRPr lang="en-US" sz="800" dirty="0"/>
          </a:p>
          <a:p>
            <a:pPr lvl="2"/>
            <a:r>
              <a:rPr lang="en-US" sz="1800" dirty="0" smtClean="0">
                <a:solidFill>
                  <a:srgbClr val="FF0000"/>
                </a:solidFill>
              </a:rPr>
              <a:t>A supervisor of one department has the responsibility to achieve coordination primarily within the department.  However, this too can be difficult to achieve, especially during periods of rapid change and economic hardships.</a:t>
            </a:r>
            <a:endParaRPr lang="en-US" sz="1800" dirty="0">
              <a:solidFill>
                <a:srgbClr val="FF0000"/>
              </a:solidFill>
            </a:endParaRPr>
          </a:p>
        </p:txBody>
      </p:sp>
      <p:pic>
        <p:nvPicPr>
          <p:cNvPr id="8" name="Picture 7" descr="Meaning of Coordination"/>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71999"/>
            <a:ext cx="2286000" cy="2257697"/>
          </a:xfrm>
          <a:prstGeom prst="rect">
            <a:avLst/>
          </a:prstGeom>
          <a:noFill/>
          <a:ln>
            <a:noFill/>
          </a:ln>
        </p:spPr>
      </p:pic>
    </p:spTree>
    <p:extLst>
      <p:ext uri="{BB962C8B-B14F-4D97-AF65-F5344CB8AC3E}">
        <p14:creationId xmlns:p14="http://schemas.microsoft.com/office/powerpoint/2010/main" val="3413105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as Related to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Cooperation is the willingness of individuals to work with and help each other.  It primarily involves the attitudes of a group of people.  Coordination is more than the mere desire and willingness of participants</a:t>
            </a:r>
            <a:r>
              <a:rPr lang="en-US" dirty="0" smtClean="0"/>
              <a:t>.  </a:t>
            </a:r>
          </a:p>
          <a:p>
            <a:endParaRPr lang="en-US" sz="900" dirty="0"/>
          </a:p>
          <a:p>
            <a:pPr lvl="1"/>
            <a:r>
              <a:rPr lang="en-US" dirty="0" smtClean="0"/>
              <a:t>For example, consider a group of workers who are attempting to move a heavy object.  They are sufficient in number, willing and eager to cooperate w/ each other, and </a:t>
            </a:r>
            <a:r>
              <a:rPr lang="en-US" smtClean="0"/>
              <a:t>trying hard to </a:t>
            </a:r>
            <a:r>
              <a:rPr lang="en-US" dirty="0" smtClean="0"/>
              <a:t>move the object.  They are also fully aware of their common purpose.  However, in all likelihood their efforts will be of little avail until one of them – the supervisor – gives the proper orders to apply the right amount of effort at the right place at the right time.  Then the group members can move the object.  </a:t>
            </a:r>
          </a:p>
          <a:p>
            <a:pPr lvl="1"/>
            <a:endParaRPr lang="en-US" sz="900" dirty="0"/>
          </a:p>
          <a:p>
            <a:pPr lvl="2"/>
            <a:r>
              <a:rPr lang="en-US" sz="1900" dirty="0" smtClean="0">
                <a:solidFill>
                  <a:srgbClr val="FF0000"/>
                </a:solidFill>
              </a:rPr>
              <a:t>It is possible that by sheer coincidence some cooperation could have brought about the desired result in this example, but no supervisor can afford to rely on such coincidental occurrence. </a:t>
            </a:r>
            <a:endParaRPr lang="en-US" sz="1900" dirty="0">
              <a:solidFill>
                <a:srgbClr val="FF0000"/>
              </a:solidFill>
            </a:endParaRPr>
          </a:p>
        </p:txBody>
      </p:sp>
    </p:spTree>
    <p:extLst>
      <p:ext uri="{BB962C8B-B14F-4D97-AF65-F5344CB8AC3E}">
        <p14:creationId xmlns:p14="http://schemas.microsoft.com/office/powerpoint/2010/main" val="4069950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As Related to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While cooperation is helpful and the lack of it could impede progress, its presence alone will not surely get the job done</a:t>
            </a:r>
            <a:r>
              <a:rPr lang="en-US" dirty="0" smtClean="0"/>
              <a:t>.  </a:t>
            </a:r>
          </a:p>
          <a:p>
            <a:endParaRPr lang="en-US" sz="800" dirty="0"/>
          </a:p>
          <a:p>
            <a:pPr lvl="1"/>
            <a:r>
              <a:rPr lang="en-US" dirty="0" smtClean="0">
                <a:solidFill>
                  <a:srgbClr val="FF0000"/>
                </a:solidFill>
              </a:rPr>
              <a:t>Efforts must be coordinated toward the common goal.</a:t>
            </a:r>
            <a:endParaRPr lang="en-US" dirty="0">
              <a:solidFill>
                <a:srgbClr val="FF0000"/>
              </a:solidFill>
            </a:endParaRPr>
          </a:p>
        </p:txBody>
      </p:sp>
      <p:pic>
        <p:nvPicPr>
          <p:cNvPr id="5" name="Picture 4" descr="11 Importance of Coordination Function in Management - BokasTutor"/>
          <p:cNvPicPr/>
          <p:nvPr/>
        </p:nvPicPr>
        <p:blipFill>
          <a:blip r:embed="rId2">
            <a:extLst>
              <a:ext uri="{28A0092B-C50C-407E-A947-70E740481C1C}">
                <a14:useLocalDpi xmlns:a14="http://schemas.microsoft.com/office/drawing/2010/main" val="0"/>
              </a:ext>
            </a:extLst>
          </a:blip>
          <a:srcRect/>
          <a:stretch>
            <a:fillRect/>
          </a:stretch>
        </p:blipFill>
        <p:spPr bwMode="auto">
          <a:xfrm>
            <a:off x="1799844" y="3118654"/>
            <a:ext cx="5580888" cy="3039745"/>
          </a:xfrm>
          <a:prstGeom prst="rect">
            <a:avLst/>
          </a:prstGeom>
          <a:noFill/>
          <a:ln>
            <a:noFill/>
          </a:ln>
        </p:spPr>
      </p:pic>
    </p:spTree>
    <p:extLst>
      <p:ext uri="{BB962C8B-B14F-4D97-AF65-F5344CB8AC3E}">
        <p14:creationId xmlns:p14="http://schemas.microsoft.com/office/powerpoint/2010/main" val="2520145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Coordination is not easily attained, and the task of achieving coordination is becoming more complex</a:t>
            </a:r>
            <a:r>
              <a:rPr lang="en-US" dirty="0" smtClean="0"/>
              <a:t>.  </a:t>
            </a:r>
          </a:p>
          <a:p>
            <a:endParaRPr lang="en-US" sz="800" dirty="0"/>
          </a:p>
          <a:p>
            <a:pPr lvl="1"/>
            <a:r>
              <a:rPr lang="en-US" sz="2000" dirty="0" smtClean="0"/>
              <a:t>As an organization grows, coordinating the many activities of various departments becomes an increasingly complicated problem for high-level managers.  At the supervisor level, as the number and types of positions in a department increase, the need for coordination to obtain desired results similarly increases.  Additionally, as an organization downsizes, supervisors need to focus on coordinating.</a:t>
            </a:r>
          </a:p>
          <a:p>
            <a:pPr lvl="1"/>
            <a:endParaRPr lang="en-US" sz="800" dirty="0"/>
          </a:p>
          <a:p>
            <a:pPr lvl="2"/>
            <a:r>
              <a:rPr lang="en-US" sz="1800" dirty="0" smtClean="0">
                <a:solidFill>
                  <a:srgbClr val="FF0000"/>
                </a:solidFill>
              </a:rPr>
              <a:t>Every supervisor’s primary focus should be on getting the desired results from their people.  </a:t>
            </a:r>
            <a:endParaRPr lang="en-US" sz="1800" dirty="0">
              <a:solidFill>
                <a:srgbClr val="FF0000"/>
              </a:solidFill>
            </a:endParaRPr>
          </a:p>
        </p:txBody>
      </p:sp>
      <p:pic>
        <p:nvPicPr>
          <p:cNvPr id="5" name="Picture 4" descr="Discovery Coordination in Federal Criminal Cases | nlsblog.org"/>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029200"/>
            <a:ext cx="3505200" cy="1828800"/>
          </a:xfrm>
          <a:prstGeom prst="rect">
            <a:avLst/>
          </a:prstGeom>
          <a:noFill/>
          <a:ln>
            <a:noFill/>
          </a:ln>
        </p:spPr>
      </p:pic>
    </p:spTree>
    <p:extLst>
      <p:ext uri="{BB962C8B-B14F-4D97-AF65-F5344CB8AC3E}">
        <p14:creationId xmlns:p14="http://schemas.microsoft.com/office/powerpoint/2010/main" val="1141574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The complexities of human nature present added coordination problems</a:t>
            </a:r>
            <a:r>
              <a:rPr lang="en-US" dirty="0" smtClean="0"/>
              <a:t>.  </a:t>
            </a:r>
          </a:p>
          <a:p>
            <a:endParaRPr lang="en-US" sz="900" dirty="0"/>
          </a:p>
          <a:p>
            <a:pPr lvl="1"/>
            <a:r>
              <a:rPr lang="en-US" sz="2000" dirty="0" smtClean="0"/>
              <a:t>For example, every EE comes to the workplace with a baggage cart.  Loaded on that baggage cart are all of their issues.  We remind EEs to leave their personal problems at the door when they come to work and to leave their work-related issues at the door when they leave.  While it sounds good, in reality it doesn’t happen.  </a:t>
            </a:r>
          </a:p>
          <a:p>
            <a:pPr lvl="1"/>
            <a:r>
              <a:rPr lang="en-US" sz="2000" dirty="0" smtClean="0"/>
              <a:t>Many EEs understandably are preoccupied with their own work and their personal baggage.  </a:t>
            </a:r>
          </a:p>
          <a:p>
            <a:pPr lvl="1"/>
            <a:endParaRPr lang="en-US" sz="900" dirty="0"/>
          </a:p>
          <a:p>
            <a:pPr lvl="2"/>
            <a:r>
              <a:rPr lang="en-US" sz="1800" dirty="0" smtClean="0">
                <a:solidFill>
                  <a:srgbClr val="FF0000"/>
                </a:solidFill>
              </a:rPr>
              <a:t>In the final analysis, they are evaluated primarily on how they do their individual jobs.  Therefore EEs tend not to willingly become involved in other areas and often are indifferent to the fact that their activities may affect other departments.</a:t>
            </a:r>
            <a:endParaRPr lang="en-US" sz="1800" dirty="0">
              <a:solidFill>
                <a:srgbClr val="FF0000"/>
              </a:solidFill>
            </a:endParaRPr>
          </a:p>
        </p:txBody>
      </p:sp>
      <p:pic>
        <p:nvPicPr>
          <p:cNvPr id="5" name="Picture 4" descr="How To Say Complexiti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562600"/>
            <a:ext cx="2514600" cy="1295400"/>
          </a:xfrm>
          <a:prstGeom prst="rect">
            <a:avLst/>
          </a:prstGeom>
          <a:noFill/>
          <a:ln>
            <a:noFill/>
          </a:ln>
        </p:spPr>
      </p:pic>
    </p:spTree>
    <p:extLst>
      <p:ext uri="{BB962C8B-B14F-4D97-AF65-F5344CB8AC3E}">
        <p14:creationId xmlns:p14="http://schemas.microsoft.com/office/powerpoint/2010/main" val="2574087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Supervisors can achieve coordination by building networks focused on attaining common objectives</a:t>
            </a:r>
            <a:r>
              <a:rPr lang="en-US" dirty="0" smtClean="0"/>
              <a:t>.  </a:t>
            </a:r>
          </a:p>
          <a:p>
            <a:endParaRPr lang="en-US" sz="800" dirty="0"/>
          </a:p>
          <a:p>
            <a:pPr lvl="1"/>
            <a:r>
              <a:rPr lang="en-US" sz="2000" dirty="0" smtClean="0"/>
              <a:t>According to Merriam Webster’s Collegiate Dictionary, a network is “a fabric or structure of cords or wires that cross at regular intervals and are knotted or secured at the crossings.”  Think of it this way –  </a:t>
            </a:r>
          </a:p>
          <a:p>
            <a:pPr lvl="1"/>
            <a:r>
              <a:rPr lang="en-US" sz="2000" dirty="0" smtClean="0"/>
              <a:t>A person’s relationships are the knots, and the strengths of the relationships equals the strengths of the network. </a:t>
            </a:r>
          </a:p>
          <a:p>
            <a:pPr lvl="1"/>
            <a:endParaRPr lang="en-US" sz="800" dirty="0"/>
          </a:p>
          <a:p>
            <a:pPr lvl="2"/>
            <a:r>
              <a:rPr lang="en-US" sz="1800" dirty="0" smtClean="0">
                <a:solidFill>
                  <a:srgbClr val="FF0000"/>
                </a:solidFill>
              </a:rPr>
              <a:t>Networking facilitates the flow of ideas across organizational barriers and thereby eases the coordination effort.</a:t>
            </a:r>
            <a:endParaRPr lang="en-US" sz="1800" dirty="0">
              <a:solidFill>
                <a:srgbClr val="FF0000"/>
              </a:solidFill>
            </a:endParaRPr>
          </a:p>
        </p:txBody>
      </p:sp>
      <p:pic>
        <p:nvPicPr>
          <p:cNvPr id="5" name="Picture 4" descr="Networking: What It Is and How to Do It Successful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400"/>
            <a:ext cx="3276600" cy="2133600"/>
          </a:xfrm>
          <a:prstGeom prst="rect">
            <a:avLst/>
          </a:prstGeom>
          <a:noFill/>
          <a:ln>
            <a:noFill/>
          </a:ln>
        </p:spPr>
      </p:pic>
    </p:spTree>
    <p:extLst>
      <p:ext uri="{BB962C8B-B14F-4D97-AF65-F5344CB8AC3E}">
        <p14:creationId xmlns:p14="http://schemas.microsoft.com/office/powerpoint/2010/main" val="3348826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While performing the managerial functions, the supervisor should recognize that coordination is a desired result of effective management</a:t>
            </a:r>
            <a:r>
              <a:rPr lang="en-US" dirty="0" smtClean="0"/>
              <a:t>.  </a:t>
            </a:r>
          </a:p>
          <a:p>
            <a:endParaRPr lang="en-US" sz="800" dirty="0"/>
          </a:p>
          <a:p>
            <a:pPr lvl="1"/>
            <a:r>
              <a:rPr lang="en-US" dirty="0" smtClean="0"/>
              <a:t>Proper attention to coordination within each of the five managerial functions contributes to overall coordination.</a:t>
            </a:r>
            <a:endParaRPr lang="en-US" dirty="0"/>
          </a:p>
        </p:txBody>
      </p:sp>
      <p:pic>
        <p:nvPicPr>
          <p:cNvPr id="5" name="Picture 4" descr="Proper Attention synonyms - 47 Words and Phrases for Proper Atten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810000"/>
            <a:ext cx="4876800" cy="2500630"/>
          </a:xfrm>
          <a:prstGeom prst="rect">
            <a:avLst/>
          </a:prstGeom>
          <a:noFill/>
          <a:ln>
            <a:noFill/>
          </a:ln>
        </p:spPr>
      </p:pic>
    </p:spTree>
    <p:extLst>
      <p:ext uri="{BB962C8B-B14F-4D97-AF65-F5344CB8AC3E}">
        <p14:creationId xmlns:p14="http://schemas.microsoft.com/office/powerpoint/2010/main" val="1488816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Initially, the supervisor must ensure that the various plans are aligned with the right people</a:t>
            </a:r>
            <a:r>
              <a:rPr lang="en-US" dirty="0" smtClean="0"/>
              <a:t>.  </a:t>
            </a:r>
          </a:p>
          <a:p>
            <a:endParaRPr lang="en-US" sz="800" dirty="0"/>
          </a:p>
          <a:p>
            <a:pPr lvl="1"/>
            <a:r>
              <a:rPr lang="en-US" sz="2000" dirty="0" smtClean="0"/>
              <a:t>For example, a supervisor may wish to discuss job assignments with the EEs who are to carry them out.  In this way, the EEs can express their opinions or objections, which need to be reconciled in advance.  Furthermore, EEs may be encouraged to make suggestions and to discuss the merits of proposed plans and alternatives.  </a:t>
            </a:r>
          </a:p>
          <a:p>
            <a:pPr lvl="1"/>
            <a:endParaRPr lang="en-US" sz="800" dirty="0"/>
          </a:p>
          <a:p>
            <a:pPr lvl="2"/>
            <a:r>
              <a:rPr lang="en-US" sz="1800" dirty="0" smtClean="0">
                <a:solidFill>
                  <a:srgbClr val="FF0000"/>
                </a:solidFill>
              </a:rPr>
              <a:t>When EEs are involved in initial departmental planning, the supervisor’s chances of achieving coordination usually improve.</a:t>
            </a:r>
            <a:endParaRPr lang="en-US" sz="1800" dirty="0">
              <a:solidFill>
                <a:srgbClr val="FF0000"/>
              </a:solidFill>
            </a:endParaRPr>
          </a:p>
        </p:txBody>
      </p:sp>
      <p:pic>
        <p:nvPicPr>
          <p:cNvPr id="5" name="Picture 4" descr="36 Statistics on the Importance of Employee Eng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876800"/>
            <a:ext cx="3429000" cy="1981200"/>
          </a:xfrm>
          <a:prstGeom prst="rect">
            <a:avLst/>
          </a:prstGeom>
          <a:noFill/>
          <a:ln>
            <a:noFill/>
          </a:ln>
        </p:spPr>
      </p:pic>
    </p:spTree>
    <p:extLst>
      <p:ext uri="{BB962C8B-B14F-4D97-AF65-F5344CB8AC3E}">
        <p14:creationId xmlns:p14="http://schemas.microsoft.com/office/powerpoint/2010/main" val="222660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In general, the position of any supervisor has two main requirements</a:t>
            </a:r>
            <a:r>
              <a:rPr lang="en-US" dirty="0" smtClean="0"/>
              <a:t>.  </a:t>
            </a:r>
          </a:p>
          <a:p>
            <a:endParaRPr lang="en-US" sz="800" dirty="0" smtClean="0"/>
          </a:p>
          <a:p>
            <a:pPr lvl="1"/>
            <a:r>
              <a:rPr lang="en-US" sz="2000" dirty="0" smtClean="0"/>
              <a:t>First, the supervisor must have a good working knowledge of the jobs to be performed.  Second, and more significant, the supervisor must be able to manage the department.  </a:t>
            </a:r>
          </a:p>
          <a:p>
            <a:pPr lvl="1"/>
            <a:endParaRPr lang="en-US" sz="800" dirty="0" smtClean="0"/>
          </a:p>
          <a:p>
            <a:pPr lvl="2"/>
            <a:r>
              <a:rPr lang="en-US" sz="1800" dirty="0" smtClean="0">
                <a:solidFill>
                  <a:srgbClr val="FF0000"/>
                </a:solidFill>
              </a:rPr>
              <a:t>It is the supervisor’s managerial competence that usually determines the effectiveness of their performance.</a:t>
            </a:r>
            <a:endParaRPr lang="en-US" sz="1800" dirty="0">
              <a:solidFill>
                <a:srgbClr val="FF0000"/>
              </a:solidFill>
            </a:endParaRPr>
          </a:p>
        </p:txBody>
      </p:sp>
      <p:pic>
        <p:nvPicPr>
          <p:cNvPr id="5" name="Picture 4" descr="Managerial Competencies PowerPoint Template"/>
          <p:cNvPicPr/>
          <p:nvPr/>
        </p:nvPicPr>
        <p:blipFill>
          <a:blip r:embed="rId2" cstate="print"/>
          <a:srcRect/>
          <a:stretch>
            <a:fillRect/>
          </a:stretch>
        </p:blipFill>
        <p:spPr bwMode="auto">
          <a:xfrm>
            <a:off x="5486400" y="4114800"/>
            <a:ext cx="3657600" cy="2743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purpose of establishing who is to do what, when, where, and how is to achieve coordination</a:t>
            </a:r>
            <a:r>
              <a:rPr lang="en-US" dirty="0" smtClean="0"/>
              <a:t>.  </a:t>
            </a:r>
          </a:p>
          <a:p>
            <a:endParaRPr lang="en-US" sz="900" dirty="0"/>
          </a:p>
          <a:p>
            <a:pPr lvl="1"/>
            <a:r>
              <a:rPr lang="en-US" sz="2000" dirty="0" smtClean="0"/>
              <a:t>For example, whenever a new job is to be done, a supervisor assigns that job to a unit with the EEs best suited to the work.  Whenever a supervisor groups activities and assigns subordinates to those groups, coordination should be uppermost in the supervisor’s mind.  </a:t>
            </a:r>
          </a:p>
          <a:p>
            <a:pPr lvl="1"/>
            <a:endParaRPr lang="en-US" sz="800" dirty="0"/>
          </a:p>
          <a:p>
            <a:pPr lvl="2"/>
            <a:r>
              <a:rPr lang="en-US" sz="1800" dirty="0" smtClean="0">
                <a:solidFill>
                  <a:srgbClr val="FF0000"/>
                </a:solidFill>
              </a:rPr>
              <a:t>Achieving coordination should be of concern as a supervisor establishes authority relationships within the department and among EEs.  </a:t>
            </a:r>
          </a:p>
          <a:p>
            <a:pPr lvl="2"/>
            <a:r>
              <a:rPr lang="en-US" sz="1800" dirty="0" smtClean="0">
                <a:solidFill>
                  <a:srgbClr val="FF0000"/>
                </a:solidFill>
              </a:rPr>
              <a:t>Clear statements as to specific duties and reporting relationships in the department foster coordination and prevent duplicate efforts &amp; confusion.</a:t>
            </a:r>
            <a:endParaRPr lang="en-US" sz="1800" dirty="0">
              <a:solidFill>
                <a:srgbClr val="FF0000"/>
              </a:solidFill>
            </a:endParaRPr>
          </a:p>
        </p:txBody>
      </p:sp>
      <p:pic>
        <p:nvPicPr>
          <p:cNvPr id="5" name="Picture 4" descr="Purpose Logo | www.purpose.com/ | Lee-Sean Huang | Flick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655" y="5105400"/>
            <a:ext cx="2590800" cy="1247775"/>
          </a:xfrm>
          <a:prstGeom prst="rect">
            <a:avLst/>
          </a:prstGeom>
          <a:noFill/>
          <a:ln>
            <a:noFill/>
          </a:ln>
        </p:spPr>
      </p:pic>
    </p:spTree>
    <p:extLst>
      <p:ext uri="{BB962C8B-B14F-4D97-AF65-F5344CB8AC3E}">
        <p14:creationId xmlns:p14="http://schemas.microsoft.com/office/powerpoint/2010/main" val="3707747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When leading, the supervisor is significantly involved in coordination</a:t>
            </a:r>
            <a:r>
              <a:rPr lang="en-US" dirty="0" smtClean="0"/>
              <a:t>.  </a:t>
            </a:r>
          </a:p>
          <a:p>
            <a:endParaRPr lang="en-US" sz="800" dirty="0"/>
          </a:p>
          <a:p>
            <a:pPr lvl="1"/>
            <a:r>
              <a:rPr lang="en-US" dirty="0" smtClean="0"/>
              <a:t>The essence of giving instruction is to coordinate the activities of EEs in such a manner that the overall objectives are reached in the most efficient way possible.  </a:t>
            </a:r>
          </a:p>
          <a:p>
            <a:pPr lvl="1"/>
            <a:endParaRPr lang="en-US" sz="800" dirty="0"/>
          </a:p>
          <a:p>
            <a:pPr lvl="2"/>
            <a:r>
              <a:rPr lang="en-US" dirty="0" smtClean="0">
                <a:solidFill>
                  <a:srgbClr val="FF0000"/>
                </a:solidFill>
              </a:rPr>
              <a:t>In addition, a supervisor must assess and reward the performance of EEs to maintain a harmonious work group.</a:t>
            </a:r>
            <a:endParaRPr lang="en-US" dirty="0">
              <a:solidFill>
                <a:srgbClr val="FF0000"/>
              </a:solidFill>
            </a:endParaRPr>
          </a:p>
        </p:txBody>
      </p:sp>
      <p:pic>
        <p:nvPicPr>
          <p:cNvPr id="5" name="Picture 4" descr="Nature of Coordination - QS Study"/>
          <p:cNvPicPr/>
          <p:nvPr/>
        </p:nvPicPr>
        <p:blipFill>
          <a:blip r:embed="rId2">
            <a:extLst>
              <a:ext uri="{28A0092B-C50C-407E-A947-70E740481C1C}">
                <a14:useLocalDpi xmlns:a14="http://schemas.microsoft.com/office/drawing/2010/main" val="0"/>
              </a:ext>
            </a:extLst>
          </a:blip>
          <a:srcRect/>
          <a:stretch>
            <a:fillRect/>
          </a:stretch>
        </p:blipFill>
        <p:spPr bwMode="auto">
          <a:xfrm>
            <a:off x="4568952" y="4494167"/>
            <a:ext cx="4572000" cy="2381250"/>
          </a:xfrm>
          <a:prstGeom prst="rect">
            <a:avLst/>
          </a:prstGeom>
          <a:noFill/>
          <a:ln>
            <a:noFill/>
          </a:ln>
        </p:spPr>
      </p:pic>
    </p:spTree>
    <p:extLst>
      <p:ext uri="{BB962C8B-B14F-4D97-AF65-F5344CB8AC3E}">
        <p14:creationId xmlns:p14="http://schemas.microsoft.com/office/powerpoint/2010/main" val="245741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is also concerned with coordination when performing the controlling function</a:t>
            </a:r>
            <a:r>
              <a:rPr lang="en-US" dirty="0" smtClean="0"/>
              <a:t>.  </a:t>
            </a:r>
          </a:p>
          <a:p>
            <a:endParaRPr lang="en-US" sz="800" dirty="0"/>
          </a:p>
          <a:p>
            <a:pPr lvl="1"/>
            <a:r>
              <a:rPr lang="en-US" sz="2000" dirty="0" smtClean="0"/>
              <a:t>By checking, monitoring, and observing, the supervisor makes certain that activities conform to established plans.  If there are any discrepancies, the supervisor should take immediate action to reprioritize or reassign tasks.  In so doing, the supervisor may achieve coordination at least from then on.  </a:t>
            </a:r>
          </a:p>
          <a:p>
            <a:pPr lvl="1"/>
            <a:endParaRPr lang="en-US" sz="800" dirty="0"/>
          </a:p>
          <a:p>
            <a:pPr lvl="2"/>
            <a:r>
              <a:rPr lang="en-US" sz="1800" dirty="0" smtClean="0">
                <a:solidFill>
                  <a:srgbClr val="FF0000"/>
                </a:solidFill>
              </a:rPr>
              <a:t>The very nature of the controlling process contributes to coordination and keeps the organization moving toward its objectives.</a:t>
            </a:r>
            <a:endParaRPr lang="en-US" sz="1800" dirty="0">
              <a:solidFill>
                <a:srgbClr val="FF0000"/>
              </a:solidFill>
            </a:endParaRPr>
          </a:p>
        </p:txBody>
      </p:sp>
      <p:pic>
        <p:nvPicPr>
          <p:cNvPr id="5" name="Picture 4" descr="Controlling: Nature, Importance, and Limitations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5105399" y="5029199"/>
            <a:ext cx="4085191" cy="1830977"/>
          </a:xfrm>
          <a:prstGeom prst="rect">
            <a:avLst/>
          </a:prstGeom>
          <a:noFill/>
          <a:ln>
            <a:noFill/>
          </a:ln>
        </p:spPr>
      </p:pic>
    </p:spTree>
    <p:extLst>
      <p:ext uri="{BB962C8B-B14F-4D97-AF65-F5344CB8AC3E}">
        <p14:creationId xmlns:p14="http://schemas.microsoft.com/office/powerpoint/2010/main" val="776861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Other Departments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Not only must supervisors coordinate activities within their own departments, but they also must coordinate the efforts of their departments with those of others</a:t>
            </a:r>
            <a:r>
              <a:rPr lang="en-US" dirty="0" smtClean="0"/>
              <a:t>.  </a:t>
            </a:r>
          </a:p>
          <a:p>
            <a:endParaRPr lang="en-US" sz="900" dirty="0"/>
          </a:p>
          <a:p>
            <a:pPr lvl="1"/>
            <a:r>
              <a:rPr lang="en-US" sz="2000" dirty="0" smtClean="0"/>
              <a:t>For example, a production department supervisor must meet with supervisors of scheduling, quality control, maintenance, and shipping to coordinate various activities.  Similarly, an accounting supervisor typically meets with supervisors from production, sales, and shipping to coordinate cost accounting, inventory, and billing.  </a:t>
            </a:r>
          </a:p>
          <a:p>
            <a:pPr lvl="1"/>
            <a:endParaRPr lang="en-US" sz="900" dirty="0"/>
          </a:p>
          <a:p>
            <a:pPr lvl="2"/>
            <a:r>
              <a:rPr lang="en-US" sz="1800" dirty="0" smtClean="0">
                <a:solidFill>
                  <a:srgbClr val="FF0000"/>
                </a:solidFill>
              </a:rPr>
              <a:t>Achieving coordination is an essential component of the supervisory management position.</a:t>
            </a:r>
            <a:endParaRPr lang="en-US" sz="1800" dirty="0">
              <a:solidFill>
                <a:srgbClr val="FF0000"/>
              </a:solidFill>
            </a:endParaRPr>
          </a:p>
        </p:txBody>
      </p:sp>
      <p:pic>
        <p:nvPicPr>
          <p:cNvPr id="5" name="Picture 4" descr="Coordination In Management: Importance, Adavantages, Dis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872" y="5029200"/>
            <a:ext cx="2590800" cy="1274635"/>
          </a:xfrm>
          <a:prstGeom prst="rect">
            <a:avLst/>
          </a:prstGeom>
          <a:noFill/>
          <a:ln>
            <a:noFill/>
          </a:ln>
        </p:spPr>
      </p:pic>
    </p:spTree>
    <p:extLst>
      <p:ext uri="{BB962C8B-B14F-4D97-AF65-F5344CB8AC3E}">
        <p14:creationId xmlns:p14="http://schemas.microsoft.com/office/powerpoint/2010/main" val="3975043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Skills Make the Difference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Effective supervisors manage their departments in a manner that gets the job done through their people instead of doing the work themselves</a:t>
            </a:r>
            <a:r>
              <a:rPr lang="en-US" dirty="0" smtClean="0"/>
              <a:t>.  </a:t>
            </a:r>
          </a:p>
          <a:p>
            <a:endParaRPr lang="en-US" sz="800" dirty="0" smtClean="0"/>
          </a:p>
          <a:p>
            <a:pPr lvl="1"/>
            <a:r>
              <a:rPr lang="en-US" sz="2000" dirty="0" smtClean="0">
                <a:solidFill>
                  <a:srgbClr val="FF0000"/>
                </a:solidFill>
              </a:rPr>
              <a:t>The difference is in their managerial skills and how they apply them.</a:t>
            </a:r>
            <a:endParaRPr lang="en-US" sz="2000" dirty="0">
              <a:solidFill>
                <a:srgbClr val="FF0000"/>
              </a:solidFill>
            </a:endParaRPr>
          </a:p>
        </p:txBody>
      </p:sp>
      <p:pic>
        <p:nvPicPr>
          <p:cNvPr id="5" name="Picture 4" descr="Apply Yourself synonyms - 187 Words and Phrases for Apply Yourself"/>
          <p:cNvPicPr/>
          <p:nvPr/>
        </p:nvPicPr>
        <p:blipFill>
          <a:blip r:embed="rId2" cstate="print"/>
          <a:srcRect/>
          <a:stretch>
            <a:fillRect/>
          </a:stretch>
        </p:blipFill>
        <p:spPr bwMode="auto">
          <a:xfrm>
            <a:off x="3429000" y="3505200"/>
            <a:ext cx="5486400" cy="2762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Skills Make the Difference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Mentoring and employee development is a key part of the job of a supervisor</a:t>
            </a:r>
            <a:r>
              <a:rPr lang="en-US" dirty="0" smtClean="0"/>
              <a:t>.  </a:t>
            </a:r>
          </a:p>
          <a:p>
            <a:endParaRPr lang="en-US" sz="800" dirty="0" smtClean="0"/>
          </a:p>
          <a:p>
            <a:pPr lvl="1"/>
            <a:r>
              <a:rPr lang="en-US" dirty="0" smtClean="0"/>
              <a:t>Who are the people in your life that provide you with opportunities for growth by coaching and delegating tasks, which allowed you to add skills to your personal toolboxes?  </a:t>
            </a:r>
          </a:p>
          <a:p>
            <a:pPr lvl="1"/>
            <a:endParaRPr lang="en-US" sz="800" dirty="0" smtClean="0"/>
          </a:p>
          <a:p>
            <a:pPr lvl="2"/>
            <a:r>
              <a:rPr lang="en-US" dirty="0" smtClean="0">
                <a:solidFill>
                  <a:srgbClr val="FF0000"/>
                </a:solidFill>
              </a:rPr>
              <a:t>Have you thanked them for what they did?</a:t>
            </a:r>
            <a:endParaRPr lang="en-US" dirty="0">
              <a:solidFill>
                <a:srgbClr val="FF0000"/>
              </a:solidFill>
            </a:endParaRPr>
          </a:p>
        </p:txBody>
      </p:sp>
      <p:pic>
        <p:nvPicPr>
          <p:cNvPr id="5" name="Picture 4" descr="7.4 Employee Development: Part Two – Employee Personal Development – Human  Resources for Operations Managers"/>
          <p:cNvPicPr/>
          <p:nvPr/>
        </p:nvPicPr>
        <p:blipFill>
          <a:blip r:embed="rId2" cstate="print"/>
          <a:srcRect/>
          <a:stretch>
            <a:fillRect/>
          </a:stretch>
        </p:blipFill>
        <p:spPr bwMode="auto">
          <a:xfrm>
            <a:off x="5334000" y="4038600"/>
            <a:ext cx="3810000" cy="2294227"/>
          </a:xfrm>
          <a:prstGeom prst="rect">
            <a:avLst/>
          </a:prstGeom>
          <a:noFill/>
          <a:ln w="9525">
            <a:noFill/>
            <a:miter lim="800000"/>
            <a:headEnd/>
            <a:tailEnd/>
          </a:ln>
        </p:spPr>
      </p:pic>
      <p:pic>
        <p:nvPicPr>
          <p:cNvPr id="6" name="Picture 5" descr="Discover the Mutual Benefits of Workplace Mentorship | SPARK Blog | ADP"/>
          <p:cNvPicPr/>
          <p:nvPr/>
        </p:nvPicPr>
        <p:blipFill>
          <a:blip r:embed="rId3" cstate="print"/>
          <a:srcRect/>
          <a:stretch>
            <a:fillRect/>
          </a:stretch>
        </p:blipFill>
        <p:spPr bwMode="auto">
          <a:xfrm>
            <a:off x="609600" y="4343400"/>
            <a:ext cx="4800600" cy="181151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Skills Make the Difference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000" u="sng" dirty="0" smtClean="0"/>
              <a:t>EEs wanting to move into supervisory or upper-level management positions must make a conscious effort to develop their managerial skills by learning from their own managers, by completing company training programs, and by taking other avenues available to them</a:t>
            </a:r>
            <a:r>
              <a:rPr lang="en-US" sz="2000" dirty="0" smtClean="0"/>
              <a:t>.  </a:t>
            </a:r>
          </a:p>
          <a:p>
            <a:endParaRPr lang="en-US" sz="800" dirty="0" smtClean="0"/>
          </a:p>
          <a:p>
            <a:pPr lvl="1"/>
            <a:r>
              <a:rPr lang="en-US" sz="2000" dirty="0" smtClean="0"/>
              <a:t>Remember, in today’s economy, you must gain experience.  </a:t>
            </a:r>
          </a:p>
          <a:p>
            <a:pPr lvl="1"/>
            <a:endParaRPr lang="en-US" sz="800" dirty="0" smtClean="0"/>
          </a:p>
          <a:p>
            <a:pPr lvl="2"/>
            <a:r>
              <a:rPr lang="en-US" sz="1800" dirty="0" smtClean="0">
                <a:solidFill>
                  <a:srgbClr val="FF0000"/>
                </a:solidFill>
              </a:rPr>
              <a:t>Gain experience by getting involved in a student organization, complete and internship, and/or volunteer and serve your community.</a:t>
            </a:r>
            <a:endParaRPr lang="en-US" sz="1800" dirty="0">
              <a:solidFill>
                <a:srgbClr val="FF0000"/>
              </a:solidFill>
            </a:endParaRPr>
          </a:p>
        </p:txBody>
      </p:sp>
      <p:pic>
        <p:nvPicPr>
          <p:cNvPr id="5" name="Picture 4" descr="Putting in Effort | thezombieshuffle"/>
          <p:cNvPicPr/>
          <p:nvPr/>
        </p:nvPicPr>
        <p:blipFill>
          <a:blip r:embed="rId2" cstate="print"/>
          <a:srcRect/>
          <a:stretch>
            <a:fillRect/>
          </a:stretch>
        </p:blipFill>
        <p:spPr bwMode="auto">
          <a:xfrm>
            <a:off x="6248400" y="4114800"/>
            <a:ext cx="2895600" cy="2743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4409</TotalTime>
  <Words>5181</Words>
  <Application>Microsoft Office PowerPoint</Application>
  <PresentationFormat>On-screen Show (4:3)</PresentationFormat>
  <Paragraphs>489</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Calibri</vt:lpstr>
      <vt:lpstr>Georgia</vt:lpstr>
      <vt:lpstr>Wingdings</vt:lpstr>
      <vt:lpstr>Wingdings 2</vt:lpstr>
      <vt:lpstr>Civic</vt:lpstr>
      <vt:lpstr>Supervision</vt:lpstr>
      <vt:lpstr>Part One: Supervisory Management Overview and Challenges</vt:lpstr>
      <vt:lpstr>The Person in the Middle</vt:lpstr>
      <vt:lpstr>The Person in the Middle</vt:lpstr>
      <vt:lpstr>The Person in the Middle</vt:lpstr>
      <vt:lpstr>The Person in the Middle</vt:lpstr>
      <vt:lpstr>Managerial Skills Make the Difference</vt:lpstr>
      <vt:lpstr>Managerial Skills Make the Difference</vt:lpstr>
      <vt:lpstr>Managerial Skills Make the Difference</vt:lpstr>
      <vt:lpstr>Winning Moves a Supervisor Should Make</vt:lpstr>
      <vt:lpstr>Winning Moves a Supervisor Should Make</vt:lpstr>
      <vt:lpstr>Managerial Skills Supervisors Need</vt:lpstr>
      <vt:lpstr>Be a Servant Leader</vt:lpstr>
      <vt:lpstr>Managerial Skills can be Learned and Developed</vt:lpstr>
      <vt:lpstr>Managerial Skills can be Learned and Developed</vt:lpstr>
      <vt:lpstr>Managerial Skills can be Learned and Developed</vt:lpstr>
      <vt:lpstr>Functions of Management</vt:lpstr>
      <vt:lpstr>Functions of Management</vt:lpstr>
      <vt:lpstr>Functions of Management</vt:lpstr>
      <vt:lpstr>Supervisory Tips</vt:lpstr>
      <vt:lpstr>The Managerial Functions</vt:lpstr>
      <vt:lpstr>Planning</vt:lpstr>
      <vt:lpstr>Planning</vt:lpstr>
      <vt:lpstr>Planning</vt:lpstr>
      <vt:lpstr>Organizing</vt:lpstr>
      <vt:lpstr>Staffing</vt:lpstr>
      <vt:lpstr>Leading</vt:lpstr>
      <vt:lpstr>Leading</vt:lpstr>
      <vt:lpstr>Leading</vt:lpstr>
      <vt:lpstr>Drivers for Job Satisfaction</vt:lpstr>
      <vt:lpstr>Controlling</vt:lpstr>
      <vt:lpstr>The Continuous Flow of Managerial Functions</vt:lpstr>
      <vt:lpstr>The Supervisor as Team Leader</vt:lpstr>
      <vt:lpstr>The Supervisor as Team Leader</vt:lpstr>
      <vt:lpstr>Managers and Leaders Are They Different?</vt:lpstr>
      <vt:lpstr>Managers and Leaders Are They Different?</vt:lpstr>
      <vt:lpstr>Managers and Leaders Are They Different?</vt:lpstr>
      <vt:lpstr>Managerial Authority</vt:lpstr>
      <vt:lpstr>Managerial Authority</vt:lpstr>
      <vt:lpstr>Managerial Authority</vt:lpstr>
      <vt:lpstr>Managerial Authority</vt:lpstr>
      <vt:lpstr>Managerial Authority</vt:lpstr>
      <vt:lpstr>Avoiding Reliance on Managerial Authority</vt:lpstr>
      <vt:lpstr>Avoiding Reliance on Managerial Authority</vt:lpstr>
      <vt:lpstr>Delegating Authority</vt:lpstr>
      <vt:lpstr>Power The Ability to Influence Others</vt:lpstr>
      <vt:lpstr>Power The Ability to Influence Others</vt:lpstr>
      <vt:lpstr>Power The Ability to Influence Others</vt:lpstr>
      <vt:lpstr>Power The Ability to Influence Others</vt:lpstr>
      <vt:lpstr>Coordination</vt:lpstr>
      <vt:lpstr>Coordination</vt:lpstr>
      <vt:lpstr>Coordination</vt:lpstr>
      <vt:lpstr>Cooperation as Related to Coordination</vt:lpstr>
      <vt:lpstr>Cooperation As Related to Coordination</vt:lpstr>
      <vt:lpstr>Attaining Coordination</vt:lpstr>
      <vt:lpstr>Attaining Coordination</vt:lpstr>
      <vt:lpstr>Attaining Coordination</vt:lpstr>
      <vt:lpstr>Coordination as Part of the Managerial Functions</vt:lpstr>
      <vt:lpstr>Coordination as Part of the Managerial Functions</vt:lpstr>
      <vt:lpstr>Coordination as Part of the Managerial Functions</vt:lpstr>
      <vt:lpstr>Coordination as Part of the Managerial Functions</vt:lpstr>
      <vt:lpstr>Coordination as Part of the Managerial Functions</vt:lpstr>
      <vt:lpstr>Coordination with Other Departments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355</cp:revision>
  <cp:lastPrinted>2023-09-15T00:25:37Z</cp:lastPrinted>
  <dcterms:created xsi:type="dcterms:W3CDTF">2015-02-01T00:37:43Z</dcterms:created>
  <dcterms:modified xsi:type="dcterms:W3CDTF">2023-09-21T18:14:51Z</dcterms:modified>
</cp:coreProperties>
</file>