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6"/>
  </p:notesMasterIdLst>
  <p:handoutMasterIdLst>
    <p:handoutMasterId r:id="rId97"/>
  </p:handoutMasterIdLst>
  <p:sldIdLst>
    <p:sldId id="484" r:id="rId2"/>
    <p:sldId id="485" r:id="rId3"/>
    <p:sldId id="486" r:id="rId4"/>
    <p:sldId id="490" r:id="rId5"/>
    <p:sldId id="488" r:id="rId6"/>
    <p:sldId id="487" r:id="rId7"/>
    <p:sldId id="491" r:id="rId8"/>
    <p:sldId id="492" r:id="rId9"/>
    <p:sldId id="493" r:id="rId10"/>
    <p:sldId id="499" r:id="rId11"/>
    <p:sldId id="498" r:id="rId12"/>
    <p:sldId id="496" r:id="rId13"/>
    <p:sldId id="495" r:id="rId14"/>
    <p:sldId id="501" r:id="rId15"/>
    <p:sldId id="503" r:id="rId16"/>
    <p:sldId id="504" r:id="rId17"/>
    <p:sldId id="510" r:id="rId18"/>
    <p:sldId id="514" r:id="rId19"/>
    <p:sldId id="515" r:id="rId20"/>
    <p:sldId id="516" r:id="rId21"/>
    <p:sldId id="517" r:id="rId22"/>
    <p:sldId id="520" r:id="rId23"/>
    <p:sldId id="518" r:id="rId24"/>
    <p:sldId id="521" r:id="rId25"/>
    <p:sldId id="522" r:id="rId26"/>
    <p:sldId id="526" r:id="rId27"/>
    <p:sldId id="525" r:id="rId28"/>
    <p:sldId id="524" r:id="rId29"/>
    <p:sldId id="527" r:id="rId30"/>
    <p:sldId id="528" r:id="rId31"/>
    <p:sldId id="529" r:id="rId32"/>
    <p:sldId id="532" r:id="rId33"/>
    <p:sldId id="531" r:id="rId34"/>
    <p:sldId id="534" r:id="rId35"/>
    <p:sldId id="535" r:id="rId36"/>
    <p:sldId id="541" r:id="rId37"/>
    <p:sldId id="540" r:id="rId38"/>
    <p:sldId id="539" r:id="rId39"/>
    <p:sldId id="538" r:id="rId40"/>
    <p:sldId id="537" r:id="rId41"/>
    <p:sldId id="536" r:id="rId42"/>
    <p:sldId id="544" r:id="rId43"/>
    <p:sldId id="545" r:id="rId44"/>
    <p:sldId id="546" r:id="rId45"/>
    <p:sldId id="549" r:id="rId46"/>
    <p:sldId id="550" r:id="rId47"/>
    <p:sldId id="562" r:id="rId48"/>
    <p:sldId id="560" r:id="rId49"/>
    <p:sldId id="558" r:id="rId50"/>
    <p:sldId id="559" r:id="rId51"/>
    <p:sldId id="555" r:id="rId52"/>
    <p:sldId id="554" r:id="rId53"/>
    <p:sldId id="564" r:id="rId54"/>
    <p:sldId id="552" r:id="rId55"/>
    <p:sldId id="567" r:id="rId56"/>
    <p:sldId id="568" r:id="rId57"/>
    <p:sldId id="569" r:id="rId58"/>
    <p:sldId id="570" r:id="rId59"/>
    <p:sldId id="582" r:id="rId60"/>
    <p:sldId id="571" r:id="rId61"/>
    <p:sldId id="581" r:id="rId62"/>
    <p:sldId id="580" r:id="rId63"/>
    <p:sldId id="579" r:id="rId64"/>
    <p:sldId id="578" r:id="rId65"/>
    <p:sldId id="583" r:id="rId66"/>
    <p:sldId id="584" r:id="rId67"/>
    <p:sldId id="585" r:id="rId68"/>
    <p:sldId id="586" r:id="rId69"/>
    <p:sldId id="587" r:id="rId70"/>
    <p:sldId id="588" r:id="rId71"/>
    <p:sldId id="591" r:id="rId72"/>
    <p:sldId id="590" r:id="rId73"/>
    <p:sldId id="589" r:id="rId74"/>
    <p:sldId id="592" r:id="rId75"/>
    <p:sldId id="593" r:id="rId76"/>
    <p:sldId id="594" r:id="rId77"/>
    <p:sldId id="595" r:id="rId78"/>
    <p:sldId id="599" r:id="rId79"/>
    <p:sldId id="598" r:id="rId80"/>
    <p:sldId id="597" r:id="rId81"/>
    <p:sldId id="596" r:id="rId82"/>
    <p:sldId id="600" r:id="rId83"/>
    <p:sldId id="601" r:id="rId84"/>
    <p:sldId id="602" r:id="rId85"/>
    <p:sldId id="603" r:id="rId86"/>
    <p:sldId id="606" r:id="rId87"/>
    <p:sldId id="607" r:id="rId88"/>
    <p:sldId id="608" r:id="rId89"/>
    <p:sldId id="609" r:id="rId90"/>
    <p:sldId id="610" r:id="rId91"/>
    <p:sldId id="612" r:id="rId92"/>
    <p:sldId id="613" r:id="rId93"/>
    <p:sldId id="614" r:id="rId94"/>
    <p:sldId id="326" r:id="rId9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1/31/2024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1/31/2024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1/31/2024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1/31/2024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1/31/2024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1/31/2024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1/31/2024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1/31/2024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Employee Performance Appraisal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200" u="sng" dirty="0" smtClean="0"/>
              <a:t>Most organizations require supervisors to evaluate their EE’s performance formally</a:t>
            </a:r>
            <a:r>
              <a:rPr lang="en-US" dirty="0" smtClean="0"/>
              <a:t>.  </a:t>
            </a:r>
          </a:p>
          <a:p>
            <a:endParaRPr lang="en-US" sz="800" dirty="0"/>
          </a:p>
          <a:p>
            <a:pPr lvl="1"/>
            <a:r>
              <a:rPr lang="en-US" sz="2000" dirty="0" smtClean="0">
                <a:solidFill>
                  <a:srgbClr val="FF0000"/>
                </a:solidFill>
              </a:rPr>
              <a:t>These evaluations become part of and EE’s permanent record and play an important role in management’s training, promotion, retention, and compensations decisions.  </a:t>
            </a:r>
            <a:endParaRPr lang="en-US" sz="2000" dirty="0">
              <a:solidFill>
                <a:srgbClr val="FF0000"/>
              </a:solidFill>
            </a:endParaRPr>
          </a:p>
        </p:txBody>
      </p:sp>
      <p:pic>
        <p:nvPicPr>
          <p:cNvPr id="5" name="Picture 4" descr="Performance Appraisal Process: How to Run a Performance Apprais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733800"/>
            <a:ext cx="3962400" cy="2588895"/>
          </a:xfrm>
          <a:prstGeom prst="rect">
            <a:avLst/>
          </a:prstGeom>
          <a:noFill/>
          <a:ln>
            <a:noFill/>
          </a:ln>
        </p:spPr>
      </p:pic>
    </p:spTree>
    <p:extLst>
      <p:ext uri="{BB962C8B-B14F-4D97-AF65-F5344CB8AC3E}">
        <p14:creationId xmlns:p14="http://schemas.microsoft.com/office/powerpoint/2010/main" val="982283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Employee Performance Appraisal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a:t>
            </a:r>
            <a:r>
              <a:rPr lang="en-US" sz="2200" u="sng" dirty="0" smtClean="0"/>
              <a:t>EEs understand what is expected of them and the criteria on which they will be evaluated, they will also believe the process is administered fairly, and then that performance appraisal serves as a powerful motivational tool</a:t>
            </a:r>
            <a:r>
              <a:rPr lang="en-US" sz="2000" dirty="0" smtClean="0"/>
              <a:t>.  </a:t>
            </a:r>
            <a:endParaRPr lang="en-US" sz="2000" dirty="0" smtClean="0"/>
          </a:p>
          <a:p>
            <a:endParaRPr lang="en-US" sz="800" dirty="0">
              <a:solidFill>
                <a:srgbClr val="FF0000"/>
              </a:solidFill>
            </a:endParaRPr>
          </a:p>
          <a:p>
            <a:pPr lvl="1"/>
            <a:r>
              <a:rPr lang="en-US" sz="1800" dirty="0" smtClean="0">
                <a:solidFill>
                  <a:srgbClr val="FF0000"/>
                </a:solidFill>
              </a:rPr>
              <a:t>Performance </a:t>
            </a:r>
            <a:r>
              <a:rPr lang="en-US" sz="1800" dirty="0" smtClean="0">
                <a:solidFill>
                  <a:srgbClr val="FF0000"/>
                </a:solidFill>
              </a:rPr>
              <a:t>appraisals are frequently used to determine compensation, </a:t>
            </a:r>
            <a:r>
              <a:rPr lang="en-US" sz="1800" dirty="0" smtClean="0">
                <a:solidFill>
                  <a:srgbClr val="FF0000"/>
                </a:solidFill>
              </a:rPr>
              <a:t>and supervisors </a:t>
            </a:r>
            <a:r>
              <a:rPr lang="en-US" sz="1800" dirty="0" smtClean="0">
                <a:solidFill>
                  <a:srgbClr val="FF0000"/>
                </a:solidFill>
              </a:rPr>
              <a:t>also use performance appraisals to provide feedback to EEs so that they know where they stand and what they can do to improve their performance as well as to develop to their full potential.</a:t>
            </a:r>
            <a:endParaRPr lang="en-US" sz="1800" dirty="0">
              <a:solidFill>
                <a:srgbClr val="FF0000"/>
              </a:solidFill>
            </a:endParaRPr>
          </a:p>
        </p:txBody>
      </p:sp>
      <p:pic>
        <p:nvPicPr>
          <p:cNvPr id="6" name="Picture 5" descr="Performance Appraisal Images – Browse 28,401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343400"/>
            <a:ext cx="3581400" cy="2514600"/>
          </a:xfrm>
          <a:prstGeom prst="rect">
            <a:avLst/>
          </a:prstGeom>
          <a:noFill/>
          <a:ln>
            <a:noFill/>
          </a:ln>
        </p:spPr>
      </p:pic>
    </p:spTree>
    <p:extLst>
      <p:ext uri="{BB962C8B-B14F-4D97-AF65-F5344CB8AC3E}">
        <p14:creationId xmlns:p14="http://schemas.microsoft.com/office/powerpoint/2010/main" val="1352654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Employee Performance Appraisal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a:t>
            </a:r>
            <a:r>
              <a:rPr lang="en-US" sz="2200" u="sng" dirty="0" smtClean="0"/>
              <a:t>purpose of the </a:t>
            </a:r>
            <a:r>
              <a:rPr lang="en-US" sz="2200" u="sng" dirty="0" smtClean="0"/>
              <a:t>appraisal </a:t>
            </a:r>
            <a:r>
              <a:rPr lang="en-US" sz="2200" u="sng" dirty="0" smtClean="0"/>
              <a:t>is </a:t>
            </a:r>
            <a:r>
              <a:rPr lang="en-US" sz="2200" u="sng" dirty="0" smtClean="0"/>
              <a:t>to evaluate, document, and communicate </a:t>
            </a:r>
            <a:r>
              <a:rPr lang="en-US" sz="2200" u="sng" dirty="0" smtClean="0"/>
              <a:t>job achievements </a:t>
            </a:r>
            <a:r>
              <a:rPr lang="en-US" sz="2200" u="sng" dirty="0" smtClean="0"/>
              <a:t>in understandable and objective terms, as well as secondary results of EE effort compared with job expectations.  This is done by considering such factors as the job description, performance standards, specific objectives, and critical incidents for the evaluation period</a:t>
            </a:r>
            <a:r>
              <a:rPr lang="en-US" sz="2000" dirty="0" smtClean="0"/>
              <a:t>.  </a:t>
            </a:r>
            <a:endParaRPr lang="en-US" sz="2000" dirty="0" smtClean="0"/>
          </a:p>
          <a:p>
            <a:endParaRPr lang="en-US" sz="800" dirty="0">
              <a:solidFill>
                <a:srgbClr val="FF0000"/>
              </a:solidFill>
            </a:endParaRPr>
          </a:p>
          <a:p>
            <a:pPr lvl="1"/>
            <a:r>
              <a:rPr lang="en-US" sz="1800" dirty="0" smtClean="0">
                <a:solidFill>
                  <a:srgbClr val="FF0000"/>
                </a:solidFill>
              </a:rPr>
              <a:t>The </a:t>
            </a:r>
            <a:r>
              <a:rPr lang="en-US" sz="1800" dirty="0" smtClean="0">
                <a:solidFill>
                  <a:srgbClr val="FF0000"/>
                </a:solidFill>
              </a:rPr>
              <a:t>evaluation is based on direct observation of </a:t>
            </a:r>
            <a:r>
              <a:rPr lang="en-US" sz="1800" dirty="0" smtClean="0">
                <a:solidFill>
                  <a:srgbClr val="FF0000"/>
                </a:solidFill>
              </a:rPr>
              <a:t>EE’s </a:t>
            </a:r>
            <a:r>
              <a:rPr lang="en-US" sz="1800" dirty="0" smtClean="0">
                <a:solidFill>
                  <a:srgbClr val="FF0000"/>
                </a:solidFill>
              </a:rPr>
              <a:t>work over a set period.</a:t>
            </a:r>
            <a:endParaRPr lang="en-US" sz="1800" dirty="0">
              <a:solidFill>
                <a:srgbClr val="FF0000"/>
              </a:solidFill>
            </a:endParaRPr>
          </a:p>
        </p:txBody>
      </p:sp>
      <p:pic>
        <p:nvPicPr>
          <p:cNvPr id="5" name="Picture 4" descr="Performance Appraisal: Methods, Process, Advantages and Disadvantages"/>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343400"/>
            <a:ext cx="4782312" cy="2514600"/>
          </a:xfrm>
          <a:prstGeom prst="rect">
            <a:avLst/>
          </a:prstGeom>
          <a:noFill/>
          <a:ln>
            <a:noFill/>
          </a:ln>
        </p:spPr>
      </p:pic>
    </p:spTree>
    <p:extLst>
      <p:ext uri="{BB962C8B-B14F-4D97-AF65-F5344CB8AC3E}">
        <p14:creationId xmlns:p14="http://schemas.microsoft.com/office/powerpoint/2010/main" val="2184567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Employee Performance Appraisal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a:t>
            </a:r>
            <a:r>
              <a:rPr lang="en-US" sz="2200" u="sng" dirty="0" smtClean="0"/>
              <a:t>long-term success of an organization depends </a:t>
            </a:r>
            <a:r>
              <a:rPr lang="en-US" sz="2200" u="sng" dirty="0" smtClean="0"/>
              <a:t>on </a:t>
            </a:r>
            <a:r>
              <a:rPr lang="en-US" sz="2200" u="sng" dirty="0" smtClean="0"/>
              <a:t>the performance of its workforce</a:t>
            </a:r>
            <a:r>
              <a:rPr lang="en-US" dirty="0" smtClean="0"/>
              <a:t>.  </a:t>
            </a:r>
          </a:p>
          <a:p>
            <a:endParaRPr lang="en-US" sz="900" dirty="0"/>
          </a:p>
          <a:p>
            <a:pPr lvl="1"/>
            <a:r>
              <a:rPr lang="en-US" sz="2000" dirty="0" smtClean="0"/>
              <a:t>We have learned that to get EEs to work smarter, they must first know what is expected in the way of performance, and then they must receive regular feedback on their performance.  </a:t>
            </a:r>
          </a:p>
          <a:p>
            <a:pPr lvl="1"/>
            <a:endParaRPr lang="en-US" sz="800" dirty="0"/>
          </a:p>
          <a:p>
            <a:pPr lvl="2"/>
            <a:r>
              <a:rPr lang="en-US" sz="1800" dirty="0">
                <a:solidFill>
                  <a:srgbClr val="FF0000"/>
                </a:solidFill>
              </a:rPr>
              <a:t>We contend most EEs want to know how well they have performed relative to the organization’s expectations or performance standards. </a:t>
            </a:r>
          </a:p>
        </p:txBody>
      </p:sp>
      <p:pic>
        <p:nvPicPr>
          <p:cNvPr id="7" name="Picture 6" descr="Meaning Of Performance Appraisal System"/>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495800"/>
            <a:ext cx="4495800" cy="2362200"/>
          </a:xfrm>
          <a:prstGeom prst="rect">
            <a:avLst/>
          </a:prstGeom>
          <a:noFill/>
          <a:ln>
            <a:noFill/>
          </a:ln>
        </p:spPr>
      </p:pic>
    </p:spTree>
    <p:extLst>
      <p:ext uri="{BB962C8B-B14F-4D97-AF65-F5344CB8AC3E}">
        <p14:creationId xmlns:p14="http://schemas.microsoft.com/office/powerpoint/2010/main" val="60068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Employee Performance Appraisal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a:t>
            </a:r>
            <a:r>
              <a:rPr lang="en-US" sz="2200" u="sng" dirty="0" smtClean="0"/>
              <a:t>supervisor should recognize and comment on a particular aspect of performance when that aspect occurs</a:t>
            </a:r>
            <a:r>
              <a:rPr lang="en-US" dirty="0" smtClean="0"/>
              <a:t>.  </a:t>
            </a:r>
          </a:p>
          <a:p>
            <a:endParaRPr lang="en-US" sz="800" dirty="0"/>
          </a:p>
          <a:p>
            <a:pPr lvl="1"/>
            <a:r>
              <a:rPr lang="en-US" sz="2000" dirty="0" smtClean="0"/>
              <a:t>The supervisor may glean this information from direct observation of the EE’s work or from other sources.  </a:t>
            </a:r>
            <a:endParaRPr lang="en-US" sz="2000" dirty="0" smtClean="0"/>
          </a:p>
          <a:p>
            <a:pPr lvl="1"/>
            <a:endParaRPr lang="en-US" sz="800" dirty="0"/>
          </a:p>
          <a:p>
            <a:pPr lvl="2"/>
            <a:r>
              <a:rPr lang="en-US" sz="1800" dirty="0" smtClean="0">
                <a:solidFill>
                  <a:srgbClr val="FF0000"/>
                </a:solidFill>
              </a:rPr>
              <a:t>Because </a:t>
            </a:r>
            <a:r>
              <a:rPr lang="en-US" sz="1800" dirty="0" smtClean="0">
                <a:solidFill>
                  <a:srgbClr val="FF0000"/>
                </a:solidFill>
              </a:rPr>
              <a:t>it is impossible for supervisors to observe everything EEs do, they must rely on performance feedback from other </a:t>
            </a:r>
            <a:r>
              <a:rPr lang="en-US" sz="1800" dirty="0" smtClean="0">
                <a:solidFill>
                  <a:srgbClr val="FF0000"/>
                </a:solidFill>
              </a:rPr>
              <a:t>sources like </a:t>
            </a:r>
            <a:r>
              <a:rPr lang="en-US" sz="1800" dirty="0" smtClean="0">
                <a:solidFill>
                  <a:srgbClr val="FF0000"/>
                </a:solidFill>
              </a:rPr>
              <a:t>customers, peers, attendance records, production </a:t>
            </a:r>
            <a:r>
              <a:rPr lang="en-US" sz="1800" dirty="0" smtClean="0">
                <a:solidFill>
                  <a:srgbClr val="FF0000"/>
                </a:solidFill>
              </a:rPr>
              <a:t>and </a:t>
            </a:r>
            <a:r>
              <a:rPr lang="en-US" sz="1800" dirty="0" smtClean="0">
                <a:solidFill>
                  <a:srgbClr val="FF0000"/>
                </a:solidFill>
              </a:rPr>
              <a:t>sales data, or </a:t>
            </a:r>
            <a:r>
              <a:rPr lang="en-US" sz="1800" dirty="0" smtClean="0">
                <a:solidFill>
                  <a:srgbClr val="FF0000"/>
                </a:solidFill>
              </a:rPr>
              <a:t>customer feedback surveys</a:t>
            </a:r>
            <a:r>
              <a:rPr lang="en-US" sz="1800" dirty="0" smtClean="0">
                <a:solidFill>
                  <a:srgbClr val="FF0000"/>
                </a:solidFill>
              </a:rPr>
              <a:t>.  </a:t>
            </a:r>
          </a:p>
        </p:txBody>
      </p:sp>
      <p:pic>
        <p:nvPicPr>
          <p:cNvPr id="5" name="Picture 4" descr="Indian companies changing appraisal system to retain right talent: PwC  study - India Today"/>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419600"/>
            <a:ext cx="4419600" cy="2449286"/>
          </a:xfrm>
          <a:prstGeom prst="rect">
            <a:avLst/>
          </a:prstGeom>
          <a:noFill/>
          <a:ln>
            <a:noFill/>
          </a:ln>
        </p:spPr>
      </p:pic>
    </p:spTree>
    <p:extLst>
      <p:ext uri="{BB962C8B-B14F-4D97-AF65-F5344CB8AC3E}">
        <p14:creationId xmlns:p14="http://schemas.microsoft.com/office/powerpoint/2010/main" val="1668828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Supervisor’s Responsibility to do Performance Appraisals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200" u="sng" dirty="0" smtClean="0"/>
              <a:t>A performance appraisal should be done by an EE’s immediate supervisor because the immediate supervisor is usually in the best position to observe and judge how well the EE has performed on the job</a:t>
            </a:r>
            <a:r>
              <a:rPr lang="en-US" dirty="0" smtClean="0"/>
              <a:t>.  </a:t>
            </a:r>
          </a:p>
          <a:p>
            <a:endParaRPr lang="en-US" sz="800" dirty="0"/>
          </a:p>
          <a:p>
            <a:pPr lvl="1"/>
            <a:r>
              <a:rPr lang="en-US" sz="2000" dirty="0" smtClean="0">
                <a:solidFill>
                  <a:srgbClr val="FF0000"/>
                </a:solidFill>
              </a:rPr>
              <a:t>In some situations, a “consensus” or “pooled” appraisal may be done by a group of supervisors.</a:t>
            </a:r>
            <a:endParaRPr lang="en-US" sz="2000" dirty="0">
              <a:solidFill>
                <a:srgbClr val="FF0000"/>
              </a:solidFill>
            </a:endParaRPr>
          </a:p>
        </p:txBody>
      </p:sp>
      <p:pic>
        <p:nvPicPr>
          <p:cNvPr id="5" name="Picture 4" descr="5 Tips To Improve Performance Appraisal Process"/>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886200"/>
            <a:ext cx="4648200" cy="2359025"/>
          </a:xfrm>
          <a:prstGeom prst="rect">
            <a:avLst/>
          </a:prstGeom>
          <a:noFill/>
          <a:ln>
            <a:noFill/>
          </a:ln>
        </p:spPr>
      </p:pic>
    </p:spTree>
    <p:extLst>
      <p:ext uri="{BB962C8B-B14F-4D97-AF65-F5344CB8AC3E}">
        <p14:creationId xmlns:p14="http://schemas.microsoft.com/office/powerpoint/2010/main" val="3663728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Supervisor’s Responsibility to do Performance Appraisals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300" u="sng" dirty="0" smtClean="0"/>
              <a:t>To ensure </a:t>
            </a:r>
            <a:r>
              <a:rPr lang="en-US" sz="2300" u="sng" dirty="0" smtClean="0"/>
              <a:t>EEs </a:t>
            </a:r>
            <a:r>
              <a:rPr lang="en-US" sz="2300" u="sng" dirty="0" smtClean="0"/>
              <a:t>feel that the appraisal process is fair, each evaluator must understand what is needed for </a:t>
            </a:r>
            <a:r>
              <a:rPr lang="en-US" sz="2300" u="sng" dirty="0" smtClean="0"/>
              <a:t>successful </a:t>
            </a:r>
            <a:r>
              <a:rPr lang="en-US" sz="2300" u="sng" dirty="0" smtClean="0"/>
              <a:t>job performance and apply standards uniformly</a:t>
            </a:r>
            <a:r>
              <a:rPr lang="en-US" sz="2300" dirty="0" smtClean="0"/>
              <a:t>.  </a:t>
            </a:r>
            <a:endParaRPr lang="en-US" sz="2300" dirty="0"/>
          </a:p>
        </p:txBody>
      </p:sp>
      <p:pic>
        <p:nvPicPr>
          <p:cNvPr id="8" name="Picture 7" descr="Steps in the Appraisal Process | Human Resources Management"/>
          <p:cNvPicPr/>
          <p:nvPr/>
        </p:nvPicPr>
        <p:blipFill>
          <a:blip r:embed="rId2">
            <a:extLst>
              <a:ext uri="{28A0092B-C50C-407E-A947-70E740481C1C}">
                <a14:useLocalDpi xmlns:a14="http://schemas.microsoft.com/office/drawing/2010/main" val="0"/>
              </a:ext>
            </a:extLst>
          </a:blip>
          <a:srcRect/>
          <a:stretch>
            <a:fillRect/>
          </a:stretch>
        </p:blipFill>
        <p:spPr bwMode="auto">
          <a:xfrm>
            <a:off x="6550152" y="2438400"/>
            <a:ext cx="2286000" cy="3999411"/>
          </a:xfrm>
          <a:prstGeom prst="rect">
            <a:avLst/>
          </a:prstGeom>
          <a:noFill/>
          <a:ln>
            <a:noFill/>
          </a:ln>
        </p:spPr>
      </p:pic>
    </p:spTree>
    <p:extLst>
      <p:ext uri="{BB962C8B-B14F-4D97-AF65-F5344CB8AC3E}">
        <p14:creationId xmlns:p14="http://schemas.microsoft.com/office/powerpoint/2010/main" val="3288459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Self-Evaluations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effective supervisors find it appropriate to supplement their judgments with self-ratings from subordinates</a:t>
            </a:r>
            <a:r>
              <a:rPr lang="en-US" dirty="0" smtClean="0"/>
              <a:t>.  </a:t>
            </a:r>
          </a:p>
          <a:p>
            <a:endParaRPr lang="en-US" sz="800" dirty="0"/>
          </a:p>
          <a:p>
            <a:pPr lvl="1"/>
            <a:r>
              <a:rPr lang="en-US" sz="2000" dirty="0" smtClean="0"/>
              <a:t>About a week before the performance review, the EE is asked to conduct a self-evaluation.  The supervisor compares the two evaluations to make sure to discuss all important performance </a:t>
            </a:r>
            <a:r>
              <a:rPr lang="en-US" sz="2000" dirty="0" smtClean="0"/>
              <a:t>metrics</a:t>
            </a:r>
            <a:r>
              <a:rPr lang="en-US" sz="2000" dirty="0" smtClean="0"/>
              <a:t> </a:t>
            </a:r>
            <a:r>
              <a:rPr lang="en-US" sz="2000" dirty="0" smtClean="0"/>
              <a:t>in the appraisal meeting.  </a:t>
            </a:r>
          </a:p>
          <a:p>
            <a:pPr lvl="1"/>
            <a:endParaRPr lang="en-US" sz="800" dirty="0"/>
          </a:p>
          <a:p>
            <a:pPr lvl="2"/>
            <a:r>
              <a:rPr lang="en-US" sz="1800" dirty="0" smtClean="0">
                <a:solidFill>
                  <a:srgbClr val="FF0000"/>
                </a:solidFill>
              </a:rPr>
              <a:t>If the supervisor has provided ongoing feedback to the EE, the EE’s self-ratings should be very close to the supervisor’s ratings.  </a:t>
            </a:r>
            <a:endParaRPr lang="en-US" sz="1800" dirty="0">
              <a:solidFill>
                <a:srgbClr val="FF0000"/>
              </a:solidFill>
            </a:endParaRPr>
          </a:p>
        </p:txBody>
      </p:sp>
      <p:pic>
        <p:nvPicPr>
          <p:cNvPr id="5" name="Picture 4" descr="Reflecting on Effective Self-Evaluation | Focus Education : Focus Education"/>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876800"/>
            <a:ext cx="5181600" cy="1447801"/>
          </a:xfrm>
          <a:prstGeom prst="rect">
            <a:avLst/>
          </a:prstGeom>
          <a:noFill/>
          <a:ln>
            <a:noFill/>
          </a:ln>
        </p:spPr>
      </p:pic>
    </p:spTree>
    <p:extLst>
      <p:ext uri="{BB962C8B-B14F-4D97-AF65-F5344CB8AC3E}">
        <p14:creationId xmlns:p14="http://schemas.microsoft.com/office/powerpoint/2010/main" val="1075559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Self-Evaluations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200" u="sng" dirty="0" smtClean="0"/>
              <a:t>However, research done at Cornell University revealed that self-appraisal is often inaccurate; top performers tend to rank their performance lower than it actually is, while less competent individuals tend to overestimate their skills and abilities</a:t>
            </a:r>
            <a:r>
              <a:rPr lang="en-US" dirty="0" smtClean="0"/>
              <a:t>.  </a:t>
            </a:r>
          </a:p>
          <a:p>
            <a:endParaRPr lang="en-US" sz="800" dirty="0"/>
          </a:p>
          <a:p>
            <a:pPr lvl="1"/>
            <a:r>
              <a:rPr lang="en-US" sz="1800" dirty="0" smtClean="0">
                <a:solidFill>
                  <a:srgbClr val="FF0000"/>
                </a:solidFill>
              </a:rPr>
              <a:t>Widely divergent ratings could mean that performance expectations are not clearly defined or supervisors are giving too little feedback throughout the year for the EEs to have clear pictures of how well they are doing.</a:t>
            </a:r>
            <a:endParaRPr lang="en-US" sz="1800" dirty="0">
              <a:solidFill>
                <a:srgbClr val="FF0000"/>
              </a:solidFill>
            </a:endParaRPr>
          </a:p>
        </p:txBody>
      </p:sp>
      <p:pic>
        <p:nvPicPr>
          <p:cNvPr id="5" name="Picture 4" descr="Why Self-Assessment Is a Critical Exercise for Business Leaders - Insperi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267200"/>
            <a:ext cx="4953000" cy="2590800"/>
          </a:xfrm>
          <a:prstGeom prst="rect">
            <a:avLst/>
          </a:prstGeom>
          <a:noFill/>
          <a:ln>
            <a:noFill/>
          </a:ln>
        </p:spPr>
      </p:pic>
    </p:spTree>
    <p:extLst>
      <p:ext uri="{BB962C8B-B14F-4D97-AF65-F5344CB8AC3E}">
        <p14:creationId xmlns:p14="http://schemas.microsoft.com/office/powerpoint/2010/main" val="3867806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the Appraisal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200" u="sng" dirty="0" smtClean="0"/>
              <a:t>Performance evaluation should be a normal part of </a:t>
            </a:r>
            <a:r>
              <a:rPr lang="en-US" sz="2200" u="sng" dirty="0" smtClean="0"/>
              <a:t>day-to-day relationships </a:t>
            </a:r>
            <a:r>
              <a:rPr lang="en-US" sz="2200" u="sng" dirty="0" smtClean="0"/>
              <a:t>between a supervisor and </a:t>
            </a:r>
            <a:r>
              <a:rPr lang="en-US" sz="2200" u="sng" dirty="0" smtClean="0"/>
              <a:t>their employees</a:t>
            </a:r>
            <a:r>
              <a:rPr lang="en-US" dirty="0" smtClean="0"/>
              <a:t>.  </a:t>
            </a:r>
            <a:endParaRPr lang="en-US" dirty="0" smtClean="0"/>
          </a:p>
          <a:p>
            <a:endParaRPr lang="en-US" sz="800" dirty="0"/>
          </a:p>
          <a:p>
            <a:pPr lvl="1"/>
            <a:r>
              <a:rPr lang="en-US" sz="2000" dirty="0" smtClean="0"/>
              <a:t>If an EE is given ongoing feedback, then the appraisal process should contain no surprises.  The supervisor who communicates frequently with EEs concerning how they are doing will find that engaging EEs in formal appraisal is primarily a matter of reviewing much of what has </a:t>
            </a:r>
            <a:r>
              <a:rPr lang="en-US" sz="2000" dirty="0" smtClean="0"/>
              <a:t>already been </a:t>
            </a:r>
            <a:r>
              <a:rPr lang="en-US" sz="2000" dirty="0" smtClean="0"/>
              <a:t>discussed during the year.  </a:t>
            </a:r>
          </a:p>
          <a:p>
            <a:pPr lvl="1"/>
            <a:endParaRPr lang="en-US" sz="800" dirty="0"/>
          </a:p>
          <a:p>
            <a:pPr lvl="2"/>
            <a:r>
              <a:rPr lang="en-US" sz="1800" dirty="0" smtClean="0">
                <a:solidFill>
                  <a:srgbClr val="FF0000"/>
                </a:solidFill>
              </a:rPr>
              <a:t>Regular feedback removes uncertainty and can reduce the natural apprehension surrounding performance appraisals.</a:t>
            </a:r>
            <a:endParaRPr lang="en-US" sz="1800" dirty="0">
              <a:solidFill>
                <a:srgbClr val="FF0000"/>
              </a:solidFill>
            </a:endParaRPr>
          </a:p>
        </p:txBody>
      </p:sp>
      <p:pic>
        <p:nvPicPr>
          <p:cNvPr id="5" name="Picture 4" descr="Feedback Basics Using Video Recordings ..."/>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029200"/>
            <a:ext cx="4114800" cy="1854926"/>
          </a:xfrm>
          <a:prstGeom prst="rect">
            <a:avLst/>
          </a:prstGeom>
          <a:noFill/>
          <a:ln>
            <a:noFill/>
          </a:ln>
        </p:spPr>
      </p:pic>
    </p:spTree>
    <p:extLst>
      <p:ext uri="{BB962C8B-B14F-4D97-AF65-F5344CB8AC3E}">
        <p14:creationId xmlns:p14="http://schemas.microsoft.com/office/powerpoint/2010/main" val="144599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Part Three: Organizing, Staffing, Managing and Measuring for Success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Chapter Twelve:  Performance Management</a:t>
            </a:r>
          </a:p>
          <a:p>
            <a:endParaRPr lang="en-US" sz="800" u="sng" dirty="0" smtClean="0"/>
          </a:p>
          <a:p>
            <a:pPr lvl="1"/>
            <a:r>
              <a:rPr lang="en-US" dirty="0" smtClean="0"/>
              <a:t>After studying this </a:t>
            </a:r>
            <a:r>
              <a:rPr lang="en-US" dirty="0" smtClean="0"/>
              <a:t>chapter, </a:t>
            </a:r>
            <a:r>
              <a:rPr lang="en-US" dirty="0" smtClean="0"/>
              <a:t>you will be able to:</a:t>
            </a:r>
          </a:p>
          <a:p>
            <a:pPr lvl="1"/>
            <a:endParaRPr lang="en-US" sz="800" dirty="0" smtClean="0"/>
          </a:p>
          <a:p>
            <a:pPr lvl="2"/>
            <a:r>
              <a:rPr lang="en-US" sz="1800" dirty="0" smtClean="0">
                <a:solidFill>
                  <a:srgbClr val="FF0000"/>
                </a:solidFill>
              </a:rPr>
              <a:t>Describe the roles and responsibilities of a supervisor in a system of performance management.</a:t>
            </a:r>
          </a:p>
          <a:p>
            <a:pPr lvl="2"/>
            <a:r>
              <a:rPr lang="en-US" sz="1800" dirty="0" smtClean="0">
                <a:solidFill>
                  <a:srgbClr val="FF0000"/>
                </a:solidFill>
              </a:rPr>
              <a:t>Summarize the management tasks required in the performance appraisal process and describe the purposes of a formal appraisal system.</a:t>
            </a:r>
          </a:p>
          <a:p>
            <a:pPr lvl="2"/>
            <a:r>
              <a:rPr lang="en-US" sz="1800" dirty="0" smtClean="0">
                <a:solidFill>
                  <a:srgbClr val="FF0000"/>
                </a:solidFill>
              </a:rPr>
              <a:t>Explain the factors, techniques, and challenges involved in measuring and documenting performance.</a:t>
            </a:r>
          </a:p>
          <a:p>
            <a:pPr lvl="2"/>
            <a:r>
              <a:rPr lang="en-US" sz="1800" dirty="0" smtClean="0">
                <a:solidFill>
                  <a:srgbClr val="FF0000"/>
                </a:solidFill>
              </a:rPr>
              <a:t>Discuss the process of conducting a sound appraisal meeting.</a:t>
            </a:r>
          </a:p>
          <a:p>
            <a:pPr lvl="2"/>
            <a:r>
              <a:rPr lang="en-US" sz="1800" dirty="0" smtClean="0">
                <a:solidFill>
                  <a:srgbClr val="FF0000"/>
                </a:solidFill>
              </a:rPr>
              <a:t>Give examples of coaching strategies that can be used as follow-up to personal performance appraisal.</a:t>
            </a:r>
          </a:p>
          <a:p>
            <a:pPr lvl="2"/>
            <a:r>
              <a:rPr lang="en-US" sz="1800" dirty="0" smtClean="0">
                <a:solidFill>
                  <a:srgbClr val="FF0000"/>
                </a:solidFill>
              </a:rPr>
              <a:t>Identify the benefits and challenges of a promotion-from-within policy.</a:t>
            </a:r>
          </a:p>
          <a:p>
            <a:pPr lvl="2"/>
            <a:r>
              <a:rPr lang="en-US" sz="1800" dirty="0" smtClean="0">
                <a:solidFill>
                  <a:srgbClr val="FF0000"/>
                </a:solidFill>
              </a:rPr>
              <a:t>Discuss the supervisor’s role in EE compensation and outline the goals of an effective compensation program.</a:t>
            </a:r>
            <a:endParaRPr lang="en-US" sz="1800" dirty="0"/>
          </a:p>
        </p:txBody>
      </p:sp>
      <p:pic>
        <p:nvPicPr>
          <p:cNvPr id="5" name="Picture 4"/>
          <p:cNvPicPr>
            <a:picLocks noChangeAspect="1"/>
          </p:cNvPicPr>
          <p:nvPr/>
        </p:nvPicPr>
        <p:blipFill>
          <a:blip r:embed="rId2" cstate="print"/>
          <a:stretch>
            <a:fillRect/>
          </a:stretch>
        </p:blipFill>
        <p:spPr>
          <a:xfrm>
            <a:off x="7345680" y="13716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Performance Appraisals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organizations require supervisors to formally appraise all EEs at least once a year</a:t>
            </a:r>
            <a:r>
              <a:rPr lang="en-US" dirty="0" smtClean="0"/>
              <a:t>.  </a:t>
            </a:r>
          </a:p>
          <a:p>
            <a:endParaRPr lang="en-US" sz="800" dirty="0"/>
          </a:p>
          <a:p>
            <a:pPr lvl="1"/>
            <a:r>
              <a:rPr lang="en-US" sz="2000" dirty="0" smtClean="0"/>
              <a:t>Traditionally, this has been considered long enough to develop a reasonably accurate record of the EE’s performance and short enough to provide current, useful information.  </a:t>
            </a:r>
          </a:p>
          <a:p>
            <a:pPr lvl="1"/>
            <a:endParaRPr lang="en-US" sz="800" dirty="0"/>
          </a:p>
          <a:p>
            <a:pPr lvl="2"/>
            <a:r>
              <a:rPr lang="en-US" sz="1800" dirty="0" smtClean="0">
                <a:solidFill>
                  <a:srgbClr val="FF0000"/>
                </a:solidFill>
              </a:rPr>
              <a:t>However, if an EE has just started or if the EE has been transferred to a new and perhaps more responsible position, it is advisable to conduct an appraisal within the first couple of weeks.</a:t>
            </a:r>
            <a:endParaRPr lang="en-US" sz="1800" dirty="0">
              <a:solidFill>
                <a:srgbClr val="FF0000"/>
              </a:solidFill>
            </a:endParaRPr>
          </a:p>
        </p:txBody>
      </p:sp>
      <p:pic>
        <p:nvPicPr>
          <p:cNvPr id="5" name="Picture 4" descr="Short TED Talk Video: “The secret to giving great feedback” | Larry  Ferlazzo's Websites of the D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572000"/>
            <a:ext cx="3733800" cy="1981200"/>
          </a:xfrm>
          <a:prstGeom prst="rect">
            <a:avLst/>
          </a:prstGeom>
          <a:noFill/>
          <a:ln>
            <a:noFill/>
          </a:ln>
        </p:spPr>
      </p:pic>
    </p:spTree>
    <p:extLst>
      <p:ext uri="{BB962C8B-B14F-4D97-AF65-F5344CB8AC3E}">
        <p14:creationId xmlns:p14="http://schemas.microsoft.com/office/powerpoint/2010/main" val="1916356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Performance Appraisals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an ideal world, the supervisor should meet with the new hire at the conclusion of their first day on the job</a:t>
            </a:r>
            <a:r>
              <a:rPr lang="en-US" dirty="0" smtClean="0"/>
              <a:t>.  </a:t>
            </a:r>
          </a:p>
          <a:p>
            <a:endParaRPr lang="en-US" sz="800" dirty="0"/>
          </a:p>
          <a:p>
            <a:pPr lvl="1"/>
            <a:r>
              <a:rPr lang="en-US" sz="2000" dirty="0" smtClean="0"/>
              <a:t>The purpose of this meeting is to review expectations, get input from the EE regarding “how their day went,” provide feedback on performance, and coach and train as necessary.  </a:t>
            </a:r>
          </a:p>
          <a:p>
            <a:pPr lvl="1"/>
            <a:endParaRPr lang="en-US" sz="800" dirty="0"/>
          </a:p>
          <a:p>
            <a:pPr lvl="2"/>
            <a:r>
              <a:rPr lang="en-US" sz="1800" dirty="0" smtClean="0">
                <a:solidFill>
                  <a:srgbClr val="FF0000"/>
                </a:solidFill>
              </a:rPr>
              <a:t>If the mind-set of the supervisor is such that onboarding is a continuous process to help new hires to reach their full potential and contribute to the department’s objectives, then performance appraisal </a:t>
            </a:r>
            <a:r>
              <a:rPr lang="en-US" sz="1800" dirty="0" smtClean="0">
                <a:solidFill>
                  <a:srgbClr val="FF0000"/>
                </a:solidFill>
              </a:rPr>
              <a:t>meetings </a:t>
            </a:r>
            <a:r>
              <a:rPr lang="en-US" sz="1800" dirty="0" smtClean="0">
                <a:solidFill>
                  <a:srgbClr val="FF0000"/>
                </a:solidFill>
              </a:rPr>
              <a:t>should be scheduled on an as-needed basis.</a:t>
            </a:r>
            <a:endParaRPr lang="en-US" sz="1800" dirty="0">
              <a:solidFill>
                <a:srgbClr val="FF0000"/>
              </a:solidFill>
            </a:endParaRPr>
          </a:p>
        </p:txBody>
      </p:sp>
      <p:pic>
        <p:nvPicPr>
          <p:cNvPr id="5" name="Picture 4" descr="What is Performance Apprais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572000"/>
            <a:ext cx="2514600" cy="1727835"/>
          </a:xfrm>
          <a:prstGeom prst="rect">
            <a:avLst/>
          </a:prstGeom>
          <a:noFill/>
          <a:ln>
            <a:noFill/>
          </a:ln>
        </p:spPr>
      </p:pic>
    </p:spTree>
    <p:extLst>
      <p:ext uri="{BB962C8B-B14F-4D97-AF65-F5344CB8AC3E}">
        <p14:creationId xmlns:p14="http://schemas.microsoft.com/office/powerpoint/2010/main" val="3943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Performance Appraisals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200" u="sng" dirty="0" smtClean="0"/>
              <a:t>For an EE who is new to the organization, the supervisor should do appraisals periodically during the EE’s probationary period</a:t>
            </a:r>
            <a:r>
              <a:rPr lang="en-US" dirty="0" smtClean="0"/>
              <a:t>.  </a:t>
            </a:r>
          </a:p>
          <a:p>
            <a:endParaRPr lang="en-US" sz="800" dirty="0"/>
          </a:p>
          <a:p>
            <a:pPr lvl="1"/>
            <a:r>
              <a:rPr lang="en-US" sz="2000" dirty="0" smtClean="0"/>
              <a:t>This will fulfill the EE’s need to know how they are doing.  </a:t>
            </a:r>
          </a:p>
          <a:p>
            <a:pPr lvl="1"/>
            <a:endParaRPr lang="en-US" sz="800" dirty="0"/>
          </a:p>
          <a:p>
            <a:pPr lvl="2"/>
            <a:r>
              <a:rPr lang="en-US" sz="1800" dirty="0">
                <a:solidFill>
                  <a:srgbClr val="FF0000"/>
                </a:solidFill>
              </a:rPr>
              <a:t>The performance evaluation of the probationary EE is critical.  </a:t>
            </a:r>
          </a:p>
          <a:p>
            <a:pPr lvl="2"/>
            <a:r>
              <a:rPr lang="en-US" sz="1800" dirty="0" smtClean="0">
                <a:solidFill>
                  <a:srgbClr val="FF0000"/>
                </a:solidFill>
              </a:rPr>
              <a:t>Ultimately</a:t>
            </a:r>
            <a:r>
              <a:rPr lang="en-US" sz="1800" dirty="0" smtClean="0">
                <a:solidFill>
                  <a:srgbClr val="FF0000"/>
                </a:solidFill>
              </a:rPr>
              <a:t>, appraisals will determine whether the EE will be retained.  </a:t>
            </a:r>
          </a:p>
          <a:p>
            <a:pPr lvl="2"/>
            <a:r>
              <a:rPr lang="en-US" sz="1800" dirty="0" smtClean="0">
                <a:solidFill>
                  <a:srgbClr val="FF0000"/>
                </a:solidFill>
              </a:rPr>
              <a:t>EEs </a:t>
            </a:r>
            <a:r>
              <a:rPr lang="en-US" sz="1800" dirty="0" smtClean="0">
                <a:solidFill>
                  <a:srgbClr val="FF0000"/>
                </a:solidFill>
              </a:rPr>
              <a:t>are usually on their best behavior during the probationary period, and if their performance is less than acceptable, the organization should not make a long-term commitment to them.</a:t>
            </a:r>
            <a:endParaRPr lang="en-US" sz="1800" dirty="0">
              <a:solidFill>
                <a:srgbClr val="FF0000"/>
              </a:solidFill>
            </a:endParaRPr>
          </a:p>
        </p:txBody>
      </p:sp>
      <p:pic>
        <p:nvPicPr>
          <p:cNvPr id="5" name="Picture 4" descr="Everything Employers need to know for a successful prob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572000"/>
            <a:ext cx="4419600" cy="2318657"/>
          </a:xfrm>
          <a:prstGeom prst="rect">
            <a:avLst/>
          </a:prstGeom>
          <a:noFill/>
          <a:ln>
            <a:noFill/>
          </a:ln>
        </p:spPr>
      </p:pic>
    </p:spTree>
    <p:extLst>
      <p:ext uri="{BB962C8B-B14F-4D97-AF65-F5344CB8AC3E}">
        <p14:creationId xmlns:p14="http://schemas.microsoft.com/office/powerpoint/2010/main" val="1321113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a Formal Appraisal System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200" u="sng" dirty="0" smtClean="0"/>
              <a:t>Ongoing feedback throughout year, both positive and negative, rewards good performance and fosters improvement</a:t>
            </a:r>
            <a:r>
              <a:rPr lang="en-US" dirty="0" smtClean="0"/>
              <a:t>.  </a:t>
            </a:r>
          </a:p>
          <a:p>
            <a:endParaRPr lang="en-US" sz="800" dirty="0"/>
          </a:p>
          <a:p>
            <a:pPr lvl="1"/>
            <a:r>
              <a:rPr lang="en-US" sz="2000" dirty="0" smtClean="0"/>
              <a:t>Over time, ongoing feedback, as well as formal appraisals, can become an important influence on EE motivation and morale.  </a:t>
            </a:r>
          </a:p>
          <a:p>
            <a:pPr lvl="1"/>
            <a:r>
              <a:rPr lang="en-US" sz="2000" dirty="0" smtClean="0"/>
              <a:t>Appraisals reaffirm the supervisor’s genuine interest in EE’s </a:t>
            </a:r>
            <a:r>
              <a:rPr lang="en-US" sz="2000" dirty="0" smtClean="0"/>
              <a:t>    growth </a:t>
            </a:r>
            <a:r>
              <a:rPr lang="en-US" sz="2000" dirty="0" smtClean="0"/>
              <a:t>and development.  </a:t>
            </a:r>
          </a:p>
          <a:p>
            <a:pPr lvl="1"/>
            <a:endParaRPr lang="en-US" sz="800" dirty="0"/>
          </a:p>
          <a:p>
            <a:pPr lvl="2"/>
            <a:r>
              <a:rPr lang="en-US" sz="1800" dirty="0" smtClean="0">
                <a:solidFill>
                  <a:srgbClr val="FF0000"/>
                </a:solidFill>
              </a:rPr>
              <a:t>Most EEs would rather be told how they are doing – even if it involves some criticism – than receive no feedback from their supervisors.</a:t>
            </a:r>
            <a:endParaRPr lang="en-US" sz="1800" dirty="0">
              <a:solidFill>
                <a:srgbClr val="FF0000"/>
              </a:solidFill>
            </a:endParaRPr>
          </a:p>
        </p:txBody>
      </p:sp>
      <p:pic>
        <p:nvPicPr>
          <p:cNvPr id="5" name="Picture 4" descr="Ongoing Feedback - Apps on Google Play"/>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572000"/>
            <a:ext cx="2514600" cy="2133600"/>
          </a:xfrm>
          <a:prstGeom prst="rect">
            <a:avLst/>
          </a:prstGeom>
          <a:noFill/>
          <a:ln>
            <a:noFill/>
          </a:ln>
        </p:spPr>
      </p:pic>
    </p:spTree>
    <p:extLst>
      <p:ext uri="{BB962C8B-B14F-4D97-AF65-F5344CB8AC3E}">
        <p14:creationId xmlns:p14="http://schemas.microsoft.com/office/powerpoint/2010/main" val="4242989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 Formal Appraisal System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200" u="sng" dirty="0" smtClean="0"/>
              <a:t>A formal appraisal system provides a framework to help the supervisor evaluate performance systematically</a:t>
            </a:r>
            <a:r>
              <a:rPr lang="en-US" dirty="0" smtClean="0"/>
              <a:t>.  </a:t>
            </a:r>
          </a:p>
          <a:p>
            <a:endParaRPr lang="en-US" sz="800" dirty="0"/>
          </a:p>
          <a:p>
            <a:pPr lvl="1"/>
            <a:r>
              <a:rPr lang="en-US" sz="2000" dirty="0" smtClean="0">
                <a:solidFill>
                  <a:srgbClr val="FF0000"/>
                </a:solidFill>
              </a:rPr>
              <a:t>It forces the supervisor to scrutinize the work of EEs from the standpoint of how well those EEs are meeting established standards and to identify areas that need improvement.</a:t>
            </a:r>
            <a:endParaRPr lang="en-US" sz="2000" dirty="0">
              <a:solidFill>
                <a:srgbClr val="FF0000"/>
              </a:solidFill>
            </a:endParaRPr>
          </a:p>
        </p:txBody>
      </p:sp>
      <p:pic>
        <p:nvPicPr>
          <p:cNvPr id="5" name="Picture 4" descr="Top 8 Benefits of Appraisal System (2023 Updated)"/>
          <p:cNvPicPr/>
          <p:nvPr/>
        </p:nvPicPr>
        <p:blipFill>
          <a:blip r:embed="rId2">
            <a:extLst>
              <a:ext uri="{28A0092B-C50C-407E-A947-70E740481C1C}">
                <a14:useLocalDpi xmlns:a14="http://schemas.microsoft.com/office/drawing/2010/main" val="0"/>
              </a:ext>
            </a:extLst>
          </a:blip>
          <a:srcRect/>
          <a:stretch>
            <a:fillRect/>
          </a:stretch>
        </p:blipFill>
        <p:spPr bwMode="auto">
          <a:xfrm>
            <a:off x="4361688" y="3733800"/>
            <a:ext cx="4553712" cy="2590800"/>
          </a:xfrm>
          <a:prstGeom prst="rect">
            <a:avLst/>
          </a:prstGeom>
          <a:noFill/>
          <a:ln>
            <a:noFill/>
          </a:ln>
        </p:spPr>
      </p:pic>
    </p:spTree>
    <p:extLst>
      <p:ext uri="{BB962C8B-B14F-4D97-AF65-F5344CB8AC3E}">
        <p14:creationId xmlns:p14="http://schemas.microsoft.com/office/powerpoint/2010/main" val="3571160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 Formal Appraisal System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200" u="sng" dirty="0" smtClean="0"/>
              <a:t>Organizations that view </a:t>
            </a:r>
            <a:r>
              <a:rPr lang="en-US" sz="2200" u="sng" dirty="0" smtClean="0"/>
              <a:t>their EEs </a:t>
            </a:r>
            <a:r>
              <a:rPr lang="en-US" sz="2200" u="sng" dirty="0" smtClean="0"/>
              <a:t>as </a:t>
            </a:r>
            <a:r>
              <a:rPr lang="en-US" sz="2200" u="sng" dirty="0" smtClean="0"/>
              <a:t>long-term assets </a:t>
            </a:r>
            <a:r>
              <a:rPr lang="en-US" sz="2200" u="sng" dirty="0" smtClean="0"/>
              <a:t>worthy of development adhere to </a:t>
            </a:r>
            <a:r>
              <a:rPr lang="en-US" sz="2200" u="sng" dirty="0" smtClean="0"/>
              <a:t>the philosophy </a:t>
            </a:r>
            <a:r>
              <a:rPr lang="en-US" sz="2200" u="sng" dirty="0" smtClean="0"/>
              <a:t>that all EEs can improve their performance</a:t>
            </a:r>
            <a:r>
              <a:rPr lang="en-US" dirty="0" smtClean="0"/>
              <a:t>.  </a:t>
            </a:r>
          </a:p>
          <a:p>
            <a:endParaRPr lang="en-US" sz="900" dirty="0"/>
          </a:p>
          <a:p>
            <a:pPr lvl="1"/>
            <a:r>
              <a:rPr lang="en-US" sz="2000" dirty="0" smtClean="0"/>
              <a:t>EEs have the right to know how well they are doing and what they can do to improve.  Most EEs want to know what their supervisors think of their work.  This desire can stem from different motives.  </a:t>
            </a:r>
          </a:p>
          <a:p>
            <a:pPr lvl="1"/>
            <a:endParaRPr lang="en-US" sz="900" dirty="0"/>
          </a:p>
          <a:p>
            <a:pPr lvl="2"/>
            <a:r>
              <a:rPr lang="en-US" sz="1800" dirty="0" smtClean="0">
                <a:solidFill>
                  <a:srgbClr val="FF0000"/>
                </a:solidFill>
              </a:rPr>
              <a:t>Some </a:t>
            </a:r>
            <a:r>
              <a:rPr lang="en-US" sz="1800" dirty="0" smtClean="0">
                <a:solidFill>
                  <a:srgbClr val="FF0000"/>
                </a:solidFill>
              </a:rPr>
              <a:t>EEs realize they are doing relatively poor jobs, but hope that their supervisors are not too critical and will help improve performance.  </a:t>
            </a:r>
          </a:p>
          <a:p>
            <a:pPr lvl="2"/>
            <a:r>
              <a:rPr lang="en-US" sz="1800" dirty="0" smtClean="0">
                <a:solidFill>
                  <a:srgbClr val="FF0000"/>
                </a:solidFill>
              </a:rPr>
              <a:t>Other EEs feel that they are doing outstanding jobs and want to ensure that their supervisors recognize and appreciate their services.</a:t>
            </a:r>
            <a:endParaRPr lang="en-US" sz="1800" dirty="0">
              <a:solidFill>
                <a:srgbClr val="FF0000"/>
              </a:solidFill>
            </a:endParaRPr>
          </a:p>
        </p:txBody>
      </p:sp>
      <p:pic>
        <p:nvPicPr>
          <p:cNvPr id="5" name="Picture 4" descr="ADVANATAGES &amp; DISADVANTAGES OF PERFORMANCE APPRAISAL | PPT"/>
          <p:cNvPicPr/>
          <p:nvPr/>
        </p:nvPicPr>
        <p:blipFill>
          <a:blip r:embed="rId2">
            <a:extLst>
              <a:ext uri="{28A0092B-C50C-407E-A947-70E740481C1C}">
                <a14:useLocalDpi xmlns:a14="http://schemas.microsoft.com/office/drawing/2010/main" val="0"/>
              </a:ext>
            </a:extLst>
          </a:blip>
          <a:srcRect/>
          <a:stretch>
            <a:fillRect/>
          </a:stretch>
        </p:blipFill>
        <p:spPr bwMode="auto">
          <a:xfrm>
            <a:off x="6934199" y="5181600"/>
            <a:ext cx="2177143" cy="1676400"/>
          </a:xfrm>
          <a:prstGeom prst="rect">
            <a:avLst/>
          </a:prstGeom>
          <a:noFill/>
          <a:ln>
            <a:noFill/>
          </a:ln>
        </p:spPr>
      </p:pic>
    </p:spTree>
    <p:extLst>
      <p:ext uri="{BB962C8B-B14F-4D97-AF65-F5344CB8AC3E}">
        <p14:creationId xmlns:p14="http://schemas.microsoft.com/office/powerpoint/2010/main" val="1925939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 Formal Appraisal System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Appraisals should become part of </a:t>
            </a:r>
            <a:r>
              <a:rPr lang="en-US" sz="2400" u="sng" dirty="0" smtClean="0"/>
              <a:t>the EE’s </a:t>
            </a:r>
            <a:r>
              <a:rPr lang="en-US" sz="2400" u="sng" dirty="0" smtClean="0"/>
              <a:t>permanent employment records</a:t>
            </a:r>
            <a:r>
              <a:rPr lang="en-US" dirty="0" smtClean="0"/>
              <a:t>.  </a:t>
            </a:r>
          </a:p>
          <a:p>
            <a:endParaRPr lang="en-US" sz="800" dirty="0"/>
          </a:p>
          <a:p>
            <a:pPr lvl="1"/>
            <a:r>
              <a:rPr lang="en-US" sz="2000" dirty="0" smtClean="0">
                <a:solidFill>
                  <a:srgbClr val="FF0000"/>
                </a:solidFill>
              </a:rPr>
              <a:t>These appraisals serve as documents that are likely to be reviewed and even relied on in talks concerning promotion, compensation, training, disciplinary action, and even termination.  </a:t>
            </a:r>
            <a:endParaRPr lang="en-US" sz="2000" dirty="0">
              <a:solidFill>
                <a:srgbClr val="FF0000"/>
              </a:solidFill>
            </a:endParaRPr>
          </a:p>
        </p:txBody>
      </p:sp>
      <p:pic>
        <p:nvPicPr>
          <p:cNvPr id="5" name="Picture 4" descr="Products – PERMANENT RECORD"/>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581400"/>
            <a:ext cx="2938272" cy="2752344"/>
          </a:xfrm>
          <a:prstGeom prst="rect">
            <a:avLst/>
          </a:prstGeom>
          <a:noFill/>
          <a:ln>
            <a:noFill/>
          </a:ln>
        </p:spPr>
      </p:pic>
    </p:spTree>
    <p:extLst>
      <p:ext uri="{BB962C8B-B14F-4D97-AF65-F5344CB8AC3E}">
        <p14:creationId xmlns:p14="http://schemas.microsoft.com/office/powerpoint/2010/main" val="648552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 Formal Appraisal System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400" u="sng" dirty="0" smtClean="0"/>
              <a:t>Performance appraisals can answer such questions as</a:t>
            </a:r>
            <a:r>
              <a:rPr lang="en-US" dirty="0" smtClean="0"/>
              <a:t>:</a:t>
            </a:r>
          </a:p>
          <a:p>
            <a:endParaRPr lang="en-US" sz="900" dirty="0" smtClean="0"/>
          </a:p>
          <a:p>
            <a:pPr lvl="1"/>
            <a:r>
              <a:rPr lang="en-US" sz="2000" dirty="0" smtClean="0">
                <a:solidFill>
                  <a:srgbClr val="FF0000"/>
                </a:solidFill>
              </a:rPr>
              <a:t>Who should be promoted to department supervisor when the incumbent retires?</a:t>
            </a:r>
          </a:p>
          <a:p>
            <a:pPr lvl="1"/>
            <a:r>
              <a:rPr lang="en-US" sz="2000" dirty="0" smtClean="0">
                <a:solidFill>
                  <a:srgbClr val="FF0000"/>
                </a:solidFill>
              </a:rPr>
              <a:t>Who should get merit raises this year?</a:t>
            </a:r>
          </a:p>
          <a:p>
            <a:pPr lvl="1"/>
            <a:r>
              <a:rPr lang="en-US" sz="2000" dirty="0" smtClean="0">
                <a:solidFill>
                  <a:srgbClr val="FF0000"/>
                </a:solidFill>
              </a:rPr>
              <a:t>What should be the raise differential between EEs?</a:t>
            </a:r>
          </a:p>
          <a:p>
            <a:pPr lvl="1"/>
            <a:r>
              <a:rPr lang="en-US" sz="2000" dirty="0" smtClean="0">
                <a:solidFill>
                  <a:srgbClr val="FF0000"/>
                </a:solidFill>
              </a:rPr>
              <a:t>Who, if anyone, needs training?</a:t>
            </a:r>
          </a:p>
          <a:p>
            <a:pPr lvl="1"/>
            <a:r>
              <a:rPr lang="en-US" sz="2000" dirty="0" smtClean="0">
                <a:solidFill>
                  <a:srgbClr val="FF0000"/>
                </a:solidFill>
              </a:rPr>
              <a:t>What training do EEs need?</a:t>
            </a:r>
          </a:p>
          <a:p>
            <a:pPr lvl="1"/>
            <a:r>
              <a:rPr lang="en-US" sz="2000" dirty="0" smtClean="0">
                <a:solidFill>
                  <a:srgbClr val="FF0000"/>
                </a:solidFill>
              </a:rPr>
              <a:t>This behavior has happened before.  Does the EE need additional coaching, or is the behavior serious enough for disciplinary action?</a:t>
            </a:r>
          </a:p>
          <a:p>
            <a:pPr lvl="1"/>
            <a:r>
              <a:rPr lang="en-US" sz="2000" dirty="0" smtClean="0">
                <a:solidFill>
                  <a:srgbClr val="FF0000"/>
                </a:solidFill>
              </a:rPr>
              <a:t>If an EE is appealing our termination decision, do we have adequate documentation to support the decision?</a:t>
            </a:r>
            <a:endParaRPr lang="en-US" sz="2000" dirty="0">
              <a:solidFill>
                <a:srgbClr val="FF0000"/>
              </a:solidFill>
            </a:endParaRPr>
          </a:p>
        </p:txBody>
      </p:sp>
      <p:pic>
        <p:nvPicPr>
          <p:cNvPr id="5" name="Picture 4" descr="File:Question mark (black).svg - Wiktionary, the free dictiona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5334000"/>
            <a:ext cx="1139952" cy="990600"/>
          </a:xfrm>
          <a:prstGeom prst="rect">
            <a:avLst/>
          </a:prstGeom>
          <a:noFill/>
          <a:ln>
            <a:noFill/>
          </a:ln>
        </p:spPr>
      </p:pic>
    </p:spTree>
    <p:extLst>
      <p:ext uri="{BB962C8B-B14F-4D97-AF65-F5344CB8AC3E}">
        <p14:creationId xmlns:p14="http://schemas.microsoft.com/office/powerpoint/2010/main" val="249747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 Formal Appraisal System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200" u="sng" dirty="0" smtClean="0"/>
              <a:t>A formal appraisal system serves another important purpose:   An EE’s poor performance and failure to improve may be due in part to the supervisor’s inadequate supervision</a:t>
            </a:r>
            <a:r>
              <a:rPr lang="en-US" dirty="0" smtClean="0"/>
              <a:t>.  </a:t>
            </a:r>
          </a:p>
          <a:p>
            <a:endParaRPr lang="en-US" sz="800" dirty="0"/>
          </a:p>
          <a:p>
            <a:pPr lvl="1"/>
            <a:r>
              <a:rPr lang="en-US" sz="2000" dirty="0" smtClean="0">
                <a:solidFill>
                  <a:srgbClr val="FF0000"/>
                </a:solidFill>
              </a:rPr>
              <a:t>A formal appraisal system provides clues to the supervisor’s own performance and may suggest where the supervisor must improve.  </a:t>
            </a:r>
          </a:p>
        </p:txBody>
      </p:sp>
      <p:pic>
        <p:nvPicPr>
          <p:cNvPr id="5" name="Picture 4" descr="30+ Clue Word Abstract Stock Photos, Pictures &amp; Royalty-Free Images - iStock"/>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657600"/>
            <a:ext cx="2835946" cy="2628900"/>
          </a:xfrm>
          <a:prstGeom prst="rect">
            <a:avLst/>
          </a:prstGeom>
          <a:noFill/>
          <a:ln>
            <a:noFill/>
          </a:ln>
        </p:spPr>
      </p:pic>
    </p:spTree>
    <p:extLst>
      <p:ext uri="{BB962C8B-B14F-4D97-AF65-F5344CB8AC3E}">
        <p14:creationId xmlns:p14="http://schemas.microsoft.com/office/powerpoint/2010/main" val="2055492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 Formal Appraisal System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200" u="sng" dirty="0" smtClean="0"/>
              <a:t>Even when designed and implemented with the best intentions, performance appraisal systems are often sources of anxiety for the EE and supervisor alike</a:t>
            </a:r>
            <a:r>
              <a:rPr lang="en-US" dirty="0" smtClean="0"/>
              <a:t>.  </a:t>
            </a:r>
          </a:p>
          <a:p>
            <a:endParaRPr lang="en-US" sz="800" dirty="0"/>
          </a:p>
          <a:p>
            <a:pPr lvl="1"/>
            <a:r>
              <a:rPr lang="en-US" sz="1900" dirty="0" smtClean="0"/>
              <a:t>Formal performance appraisal systems can be misused as disciplinary devices rather than as constructive feedback tools aimed at rewarding good performance and helping EEs improve.  </a:t>
            </a:r>
          </a:p>
          <a:p>
            <a:pPr lvl="1"/>
            <a:endParaRPr lang="en-US" sz="800" dirty="0" smtClean="0"/>
          </a:p>
          <a:p>
            <a:pPr lvl="2"/>
            <a:r>
              <a:rPr lang="en-US" sz="1800" dirty="0" smtClean="0">
                <a:solidFill>
                  <a:srgbClr val="FF0000"/>
                </a:solidFill>
              </a:rPr>
              <a:t>The purpose of the annual performance review is to direct EE attention to new targets.</a:t>
            </a:r>
            <a:endParaRPr lang="en-US" sz="1800" dirty="0">
              <a:solidFill>
                <a:srgbClr val="FF0000"/>
              </a:solidFill>
            </a:endParaRPr>
          </a:p>
        </p:txBody>
      </p:sp>
      <p:pic>
        <p:nvPicPr>
          <p:cNvPr id="5" name="Picture 4" descr="815 New Targets Stock Photos - Free &amp; Royalty-Free Stock Photos from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343400"/>
            <a:ext cx="2862072" cy="1900646"/>
          </a:xfrm>
          <a:prstGeom prst="rect">
            <a:avLst/>
          </a:prstGeom>
          <a:noFill/>
          <a:ln>
            <a:noFill/>
          </a:ln>
        </p:spPr>
      </p:pic>
    </p:spTree>
    <p:extLst>
      <p:ext uri="{BB962C8B-B14F-4D97-AF65-F5344CB8AC3E}">
        <p14:creationId xmlns:p14="http://schemas.microsoft.com/office/powerpoint/2010/main" val="113687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Performance Management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Management is the process of getting things accomplished with and through people by guiding and motivating their efforts toward common objectives</a:t>
            </a:r>
            <a:r>
              <a:rPr lang="en-US" dirty="0" smtClean="0"/>
              <a:t>.  </a:t>
            </a:r>
          </a:p>
          <a:p>
            <a:endParaRPr lang="en-US" sz="900" dirty="0"/>
          </a:p>
          <a:p>
            <a:pPr lvl="1"/>
            <a:r>
              <a:rPr lang="en-US" sz="1800" dirty="0" smtClean="0">
                <a:solidFill>
                  <a:srgbClr val="FF0000"/>
                </a:solidFill>
              </a:rPr>
              <a:t>People </a:t>
            </a:r>
            <a:r>
              <a:rPr lang="en-US" sz="1800" dirty="0" smtClean="0">
                <a:solidFill>
                  <a:srgbClr val="FF0000"/>
                </a:solidFill>
              </a:rPr>
              <a:t>are an organization’s most important assets and as such must be managed effectively to achieve organizational objectives.  </a:t>
            </a:r>
          </a:p>
        </p:txBody>
      </p:sp>
      <p:pic>
        <p:nvPicPr>
          <p:cNvPr id="5" name="Picture 4" descr="Performance Management: Definition, Purpose, Steps &amp; Benefi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799" y="3657600"/>
            <a:ext cx="4373009" cy="2590800"/>
          </a:xfrm>
          <a:prstGeom prst="rect">
            <a:avLst/>
          </a:prstGeom>
          <a:noFill/>
          <a:ln>
            <a:noFill/>
          </a:ln>
        </p:spPr>
      </p:pic>
    </p:spTree>
    <p:extLst>
      <p:ext uri="{BB962C8B-B14F-4D97-AF65-F5344CB8AC3E}">
        <p14:creationId xmlns:p14="http://schemas.microsoft.com/office/powerpoint/2010/main" val="862017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 Measuring Performance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appraisal forms include factors that serve as criteria for measuring job performance, skills, knowledge, and abilities</a:t>
            </a:r>
            <a:r>
              <a:rPr lang="en-US" dirty="0" smtClean="0"/>
              <a:t>.  </a:t>
            </a:r>
          </a:p>
          <a:p>
            <a:endParaRPr lang="en-US" sz="900" dirty="0"/>
          </a:p>
          <a:p>
            <a:pPr lvl="1"/>
            <a:r>
              <a:rPr lang="en-US" sz="2000" dirty="0" smtClean="0"/>
              <a:t>Following are some of the factors that are most frequently included on EE appraisal rating </a:t>
            </a:r>
            <a:r>
              <a:rPr lang="en-US" sz="2000" dirty="0" smtClean="0"/>
              <a:t>forms:</a:t>
            </a:r>
            <a:endParaRPr lang="en-US" sz="2000" dirty="0" smtClean="0"/>
          </a:p>
          <a:p>
            <a:pPr lvl="1"/>
            <a:endParaRPr lang="en-US" sz="900" dirty="0" smtClean="0"/>
          </a:p>
          <a:p>
            <a:pPr lvl="2"/>
            <a:r>
              <a:rPr lang="en-US" sz="1700" dirty="0" smtClean="0">
                <a:solidFill>
                  <a:srgbClr val="FF0000"/>
                </a:solidFill>
              </a:rPr>
              <a:t>Job knowledge – Timeliness of Output – Positive/Negative Effects of Effort – Suggestions and Ideas Generated – Dependability (Absenteeism-Tardiness) – Work Done on Time – Safety – Amount of Supervision Required – Initiative – Aptitude – Cooperation (Effectiveness in Dealing w/ Others) – Adaptability – Ability to Work w/ Others – Ability to Learn – Quantity and Quality of Work – Effective Use of Resource – Customer Service Skill – Judgment – Appearance.</a:t>
            </a:r>
            <a:endParaRPr lang="en-US" sz="1700" dirty="0">
              <a:solidFill>
                <a:srgbClr val="FF0000"/>
              </a:solidFill>
            </a:endParaRPr>
          </a:p>
        </p:txBody>
      </p:sp>
      <p:pic>
        <p:nvPicPr>
          <p:cNvPr id="5" name="Picture 4" descr="Performance Measurement - Techniques, Advantages and Disadvantages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5181600"/>
            <a:ext cx="3429000" cy="1693817"/>
          </a:xfrm>
          <a:prstGeom prst="rect">
            <a:avLst/>
          </a:prstGeom>
          <a:noFill/>
          <a:ln>
            <a:noFill/>
          </a:ln>
        </p:spPr>
      </p:pic>
    </p:spTree>
    <p:extLst>
      <p:ext uri="{BB962C8B-B14F-4D97-AF65-F5344CB8AC3E}">
        <p14:creationId xmlns:p14="http://schemas.microsoft.com/office/powerpoint/2010/main" val="4105035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 Measuring Performance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200" u="sng" dirty="0" smtClean="0"/>
              <a:t>Factors that enable the supervisor to make objective performance evaluations rather than personality judgments should be used whenever possible</a:t>
            </a:r>
            <a:r>
              <a:rPr lang="en-US" dirty="0" smtClean="0"/>
              <a:t>.  </a:t>
            </a:r>
          </a:p>
          <a:p>
            <a:endParaRPr lang="en-US" sz="800" dirty="0"/>
          </a:p>
          <a:p>
            <a:pPr lvl="1"/>
            <a:r>
              <a:rPr lang="en-US" sz="1900" dirty="0" smtClean="0"/>
              <a:t>For each of these factors, the supervisor may be given a “check-the-box” choice or a place to fill in the EE’s achievements.  </a:t>
            </a:r>
          </a:p>
          <a:p>
            <a:pPr lvl="1"/>
            <a:endParaRPr lang="en-US" sz="800" dirty="0"/>
          </a:p>
          <a:p>
            <a:pPr lvl="2"/>
            <a:r>
              <a:rPr lang="en-US" sz="1800" dirty="0" smtClean="0">
                <a:solidFill>
                  <a:srgbClr val="FF0000"/>
                </a:solidFill>
              </a:rPr>
              <a:t>Some appraisal forms offer a series of descriptive sentences, phrases, or adjectives to help the supervisor understand how to judge rating factors.  </a:t>
            </a:r>
            <a:endParaRPr lang="en-US" sz="1800" dirty="0">
              <a:solidFill>
                <a:srgbClr val="FF0000"/>
              </a:solidFill>
            </a:endParaRPr>
          </a:p>
        </p:txBody>
      </p:sp>
      <p:pic>
        <p:nvPicPr>
          <p:cNvPr id="5" name="Picture 4" descr="4 Secrets to Simple Performance Measurement - by Graham Kenny - Strategic  Factors"/>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572000"/>
            <a:ext cx="5029200" cy="2259874"/>
          </a:xfrm>
          <a:prstGeom prst="rect">
            <a:avLst/>
          </a:prstGeom>
          <a:noFill/>
          <a:ln>
            <a:noFill/>
          </a:ln>
        </p:spPr>
      </p:pic>
      <p:pic>
        <p:nvPicPr>
          <p:cNvPr id="6" name="Picture 5" descr="46,900+ Checkbox Illustrations, Royalty-Free Vector Graphics &amp; Clip Art -  iStock | Check box icon, Checklist, Check mar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572000"/>
            <a:ext cx="1828800" cy="1714500"/>
          </a:xfrm>
          <a:prstGeom prst="rect">
            <a:avLst/>
          </a:prstGeom>
          <a:noFill/>
          <a:ln>
            <a:noFill/>
          </a:ln>
        </p:spPr>
      </p:pic>
    </p:spTree>
    <p:extLst>
      <p:ext uri="{BB962C8B-B14F-4D97-AF65-F5344CB8AC3E}">
        <p14:creationId xmlns:p14="http://schemas.microsoft.com/office/powerpoint/2010/main" val="3562187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 Measuring Performance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200" u="sng" dirty="0" smtClean="0"/>
              <a:t>Typically, the supervisor reads each item and checks the appropriate box</a:t>
            </a:r>
            <a:r>
              <a:rPr lang="en-US" dirty="0" smtClean="0"/>
              <a:t>.  </a:t>
            </a:r>
          </a:p>
          <a:p>
            <a:endParaRPr lang="en-US" sz="900" dirty="0"/>
          </a:p>
          <a:p>
            <a:pPr lvl="1"/>
            <a:r>
              <a:rPr lang="en-US" sz="1900" dirty="0" smtClean="0"/>
              <a:t>The supervisor identifies the outstanding aspects of the EE’s work as well as specific performance characteristics that need </a:t>
            </a:r>
            <a:r>
              <a:rPr lang="en-US" sz="1900" dirty="0" smtClean="0"/>
              <a:t>improvement </a:t>
            </a:r>
            <a:r>
              <a:rPr lang="en-US" sz="1900" dirty="0" smtClean="0"/>
              <a:t>and </a:t>
            </a:r>
            <a:r>
              <a:rPr lang="en-US" sz="1900" dirty="0" smtClean="0"/>
              <a:t>suggests several </a:t>
            </a:r>
            <a:r>
              <a:rPr lang="en-US" sz="1900" dirty="0" smtClean="0"/>
              <a:t>things that </a:t>
            </a:r>
            <a:r>
              <a:rPr lang="en-US" sz="1900" dirty="0" smtClean="0"/>
              <a:t>can </a:t>
            </a:r>
            <a:r>
              <a:rPr lang="en-US" sz="1900" dirty="0" smtClean="0"/>
              <a:t>be done to improve performance.  </a:t>
            </a:r>
            <a:endParaRPr lang="en-US" sz="1900" dirty="0"/>
          </a:p>
          <a:p>
            <a:pPr lvl="1"/>
            <a:endParaRPr lang="en-US" sz="800" dirty="0" smtClean="0"/>
          </a:p>
          <a:p>
            <a:pPr lvl="2"/>
            <a:r>
              <a:rPr lang="en-US" sz="1800" dirty="0" smtClean="0">
                <a:solidFill>
                  <a:srgbClr val="FF0000"/>
                </a:solidFill>
              </a:rPr>
              <a:t>Most </a:t>
            </a:r>
            <a:r>
              <a:rPr lang="en-US" sz="1800" dirty="0" smtClean="0">
                <a:solidFill>
                  <a:srgbClr val="FF0000"/>
                </a:solidFill>
              </a:rPr>
              <a:t>forms provide space for additional comments about the various aspects of an EE’s performance.  </a:t>
            </a:r>
          </a:p>
        </p:txBody>
      </p:sp>
      <p:pic>
        <p:nvPicPr>
          <p:cNvPr id="5" name="Picture 4" descr="46,900+ Checkbox Illustrations, Royalty-Free Vector Graphics &amp; Clip Art -  iStock | Check box icon, Checklist, Check mar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038600"/>
            <a:ext cx="3143250" cy="2339975"/>
          </a:xfrm>
          <a:prstGeom prst="rect">
            <a:avLst/>
          </a:prstGeom>
          <a:noFill/>
          <a:ln>
            <a:noFill/>
          </a:ln>
        </p:spPr>
      </p:pic>
    </p:spTree>
    <p:extLst>
      <p:ext uri="{BB962C8B-B14F-4D97-AF65-F5344CB8AC3E}">
        <p14:creationId xmlns:p14="http://schemas.microsoft.com/office/powerpoint/2010/main" val="1578709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 Measuring Performance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200" u="sng" dirty="0" smtClean="0"/>
              <a:t>For a performance review to be effective, it must be built on factual information that is the culmination of the observed and reported incidents of the EE’s performance</a:t>
            </a:r>
            <a:r>
              <a:rPr lang="en-US" dirty="0" smtClean="0"/>
              <a:t>.  </a:t>
            </a:r>
          </a:p>
          <a:p>
            <a:endParaRPr lang="en-US" sz="900" dirty="0"/>
          </a:p>
          <a:p>
            <a:pPr lvl="1"/>
            <a:r>
              <a:rPr lang="en-US" sz="2000" dirty="0" smtClean="0"/>
              <a:t>It can frustrate EEs to leave appraisals feeling that their supervisors ignored outstanding performance incidents or only covered recent performance.   </a:t>
            </a:r>
          </a:p>
          <a:p>
            <a:pPr lvl="1"/>
            <a:endParaRPr lang="en-US" sz="800" dirty="0"/>
          </a:p>
          <a:p>
            <a:pPr lvl="2"/>
            <a:r>
              <a:rPr lang="en-US" sz="1800" dirty="0" smtClean="0">
                <a:solidFill>
                  <a:srgbClr val="FF0000"/>
                </a:solidFill>
              </a:rPr>
              <a:t>Supervisors must get in the habit of recording positive and negative performance information as incidents occur, so that there will be no surprises at annual review time.</a:t>
            </a:r>
            <a:endParaRPr lang="en-US" sz="1800" dirty="0">
              <a:solidFill>
                <a:srgbClr val="FF0000"/>
              </a:solidFill>
            </a:endParaRPr>
          </a:p>
        </p:txBody>
      </p:sp>
      <p:pic>
        <p:nvPicPr>
          <p:cNvPr id="5" name="Picture 4" descr="RealTime Information Technolog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876800"/>
            <a:ext cx="3810000" cy="1761744"/>
          </a:xfrm>
          <a:prstGeom prst="rect">
            <a:avLst/>
          </a:prstGeom>
          <a:noFill/>
          <a:ln>
            <a:noFill/>
          </a:ln>
        </p:spPr>
      </p:pic>
    </p:spTree>
    <p:extLst>
      <p:ext uri="{BB962C8B-B14F-4D97-AF65-F5344CB8AC3E}">
        <p14:creationId xmlns:p14="http://schemas.microsoft.com/office/powerpoint/2010/main" val="1666345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the Appraisal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200" u="sng" dirty="0" smtClean="0"/>
              <a:t>Not all raters agree on the meaning of such terms as exceptional, very good, satisfactory, fair, and unsatisfactory</a:t>
            </a:r>
            <a:r>
              <a:rPr lang="en-US" dirty="0" smtClean="0"/>
              <a:t>.  </a:t>
            </a:r>
          </a:p>
          <a:p>
            <a:endParaRPr lang="en-US" sz="800" dirty="0"/>
          </a:p>
          <a:p>
            <a:pPr lvl="1"/>
            <a:r>
              <a:rPr lang="en-US" sz="2000" dirty="0" smtClean="0">
                <a:solidFill>
                  <a:srgbClr val="FF0000"/>
                </a:solidFill>
              </a:rPr>
              <a:t>Descriptive phrases or sentences added to each of these adjectives help describe the levels that best describe the EE, but the choice of an appraisal term or level depends mostly on the rater’s perceptions, which may inaccurately measure performance.</a:t>
            </a:r>
            <a:endParaRPr lang="en-US" sz="2000" dirty="0">
              <a:solidFill>
                <a:srgbClr val="FF0000"/>
              </a:solidFill>
            </a:endParaRPr>
          </a:p>
        </p:txBody>
      </p:sp>
      <p:pic>
        <p:nvPicPr>
          <p:cNvPr id="5" name="Picture 4" descr="Pouches and Wallets | The Common Ground – The Common Ground H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9" y="4114800"/>
            <a:ext cx="4494058" cy="2133600"/>
          </a:xfrm>
          <a:prstGeom prst="rect">
            <a:avLst/>
          </a:prstGeom>
          <a:noFill/>
          <a:ln>
            <a:noFill/>
          </a:ln>
        </p:spPr>
      </p:pic>
    </p:spTree>
    <p:extLst>
      <p:ext uri="{BB962C8B-B14F-4D97-AF65-F5344CB8AC3E}">
        <p14:creationId xmlns:p14="http://schemas.microsoft.com/office/powerpoint/2010/main" val="2637823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the Appraisal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200" u="sng" dirty="0" smtClean="0"/>
              <a:t>Another problem is that one supervisor may be more severe than another in the appraisal of EEs</a:t>
            </a:r>
            <a:r>
              <a:rPr lang="en-US" dirty="0" smtClean="0"/>
              <a:t>.  </a:t>
            </a:r>
          </a:p>
          <a:p>
            <a:endParaRPr lang="en-US" sz="900" dirty="0"/>
          </a:p>
          <a:p>
            <a:pPr lvl="1"/>
            <a:r>
              <a:rPr lang="en-US" sz="2000" dirty="0" smtClean="0"/>
              <a:t>A supervisor who gives lower ratings than other supervisors for the same performance is likely to damage morale of EEs, who may feel they have been judged unfairly.  One such supervisor stated because no one is perfect, no one should ever be evaluated as above average.  </a:t>
            </a:r>
          </a:p>
          <a:p>
            <a:pPr lvl="1"/>
            <a:endParaRPr lang="en-US" sz="900" dirty="0"/>
          </a:p>
          <a:p>
            <a:pPr lvl="2"/>
            <a:r>
              <a:rPr lang="en-US" sz="1800" dirty="0" smtClean="0">
                <a:solidFill>
                  <a:srgbClr val="FF0000"/>
                </a:solidFill>
              </a:rPr>
              <a:t>Another supervisor felt that if they rated their EEs too high, those EEs would be considered for promotions elsewhere in the organization and would be lost to their department.  As a result the supervisor rated their EEs much lower than was fair.  In the long run, the supervisor lost the EE’s trust and respect or lost them to other firms.</a:t>
            </a:r>
            <a:endParaRPr lang="en-US" sz="1800" dirty="0">
              <a:solidFill>
                <a:srgbClr val="FF0000"/>
              </a:solidFill>
            </a:endParaRPr>
          </a:p>
        </p:txBody>
      </p:sp>
      <p:pic>
        <p:nvPicPr>
          <p:cNvPr id="6" name="Picture 5" descr="Introducing A New Podcast: Let's Find Common Ground - Common Ground  Committee"/>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181600"/>
            <a:ext cx="2743200" cy="3048000"/>
          </a:xfrm>
          <a:prstGeom prst="rect">
            <a:avLst/>
          </a:prstGeom>
          <a:noFill/>
          <a:ln>
            <a:noFill/>
          </a:ln>
        </p:spPr>
      </p:pic>
    </p:spTree>
    <p:extLst>
      <p:ext uri="{BB962C8B-B14F-4D97-AF65-F5344CB8AC3E}">
        <p14:creationId xmlns:p14="http://schemas.microsoft.com/office/powerpoint/2010/main" val="2721027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the Appraisal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contrast to this supervisor, some supervisors tend to be overly generous or lenient in their ratings</a:t>
            </a:r>
            <a:r>
              <a:rPr lang="en-US" dirty="0" smtClean="0"/>
              <a:t>.  </a:t>
            </a:r>
          </a:p>
          <a:p>
            <a:endParaRPr lang="en-US" sz="900" dirty="0"/>
          </a:p>
          <a:p>
            <a:pPr lvl="1"/>
            <a:r>
              <a:rPr lang="en-US" sz="2000" dirty="0" smtClean="0"/>
              <a:t>The leniency error occurs when supervisors give EEs higher ratings than they deserve.  </a:t>
            </a:r>
          </a:p>
          <a:p>
            <a:pPr lvl="1"/>
            <a:endParaRPr lang="en-US" sz="800" dirty="0"/>
          </a:p>
          <a:p>
            <a:pPr lvl="2"/>
            <a:r>
              <a:rPr lang="en-US" sz="1800" dirty="0" smtClean="0">
                <a:solidFill>
                  <a:srgbClr val="FF0000"/>
                </a:solidFill>
              </a:rPr>
              <a:t>Some supervisors give high ratings because they believe that poor evaluations may reflect negatively on their own performance, suggesting that they have been unable to elicit good performance from their EEs.  </a:t>
            </a:r>
          </a:p>
          <a:p>
            <a:pPr lvl="2"/>
            <a:r>
              <a:rPr lang="en-US" sz="1800" dirty="0" smtClean="0">
                <a:solidFill>
                  <a:srgbClr val="FF0000"/>
                </a:solidFill>
              </a:rPr>
              <a:t>Other supervisors do not give low ratings because they are afraid that they will antagonize their EEs and make them less cooperative.  </a:t>
            </a:r>
          </a:p>
          <a:p>
            <a:pPr lvl="2"/>
            <a:r>
              <a:rPr lang="en-US" sz="1800" dirty="0" smtClean="0">
                <a:solidFill>
                  <a:srgbClr val="FF0000"/>
                </a:solidFill>
              </a:rPr>
              <a:t>Some supervisors are so eager to be liked by their EEs that they give out only high ratings, even when the ratings are undeserved.</a:t>
            </a:r>
            <a:endParaRPr lang="en-US" sz="1800" dirty="0">
              <a:solidFill>
                <a:srgbClr val="FF0000"/>
              </a:solidFill>
            </a:endParaRPr>
          </a:p>
        </p:txBody>
      </p:sp>
      <p:pic>
        <p:nvPicPr>
          <p:cNvPr id="5" name="Picture 4" descr="Common Ground with Jane Whitney | Connecticut Publi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1160" y="5410200"/>
            <a:ext cx="3672840" cy="2590800"/>
          </a:xfrm>
          <a:prstGeom prst="rect">
            <a:avLst/>
          </a:prstGeom>
          <a:noFill/>
          <a:ln>
            <a:noFill/>
          </a:ln>
        </p:spPr>
      </p:pic>
    </p:spTree>
    <p:extLst>
      <p:ext uri="{BB962C8B-B14F-4D97-AF65-F5344CB8AC3E}">
        <p14:creationId xmlns:p14="http://schemas.microsoft.com/office/powerpoint/2010/main" val="1706813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the Appraisal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addition to leniency errors, supervisors should be aware of the problems of the halo effect and the horns effect, each of which causes a rating in one factor to inspire similar ratings in others</a:t>
            </a:r>
            <a:r>
              <a:rPr lang="en-US" dirty="0" smtClean="0"/>
              <a:t>.  </a:t>
            </a:r>
          </a:p>
          <a:p>
            <a:endParaRPr lang="en-US" sz="800" dirty="0"/>
          </a:p>
          <a:p>
            <a:pPr lvl="1"/>
            <a:r>
              <a:rPr lang="en-US" sz="2000" dirty="0" smtClean="0"/>
              <a:t>One way to avoid the halo or horns effect is for the supervisor to rate all EEs on only one factor and proceed to the next factor for all EEs.  </a:t>
            </a:r>
          </a:p>
          <a:p>
            <a:pPr lvl="1"/>
            <a:endParaRPr lang="en-US" sz="800" dirty="0"/>
          </a:p>
          <a:p>
            <a:pPr lvl="2"/>
            <a:r>
              <a:rPr lang="en-US" sz="1800" dirty="0" smtClean="0">
                <a:solidFill>
                  <a:srgbClr val="FF0000"/>
                </a:solidFill>
              </a:rPr>
              <a:t>For each factor, the supervisor must rate each EE relative to a standard or to another EE.</a:t>
            </a:r>
            <a:endParaRPr lang="en-US" sz="1800" dirty="0">
              <a:solidFill>
                <a:srgbClr val="FF0000"/>
              </a:solidFill>
            </a:endParaRPr>
          </a:p>
        </p:txBody>
      </p:sp>
      <p:pic>
        <p:nvPicPr>
          <p:cNvPr id="5" name="Picture 4" descr="Halo Effect&quot; Images – Browse 814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191000"/>
            <a:ext cx="3962400" cy="2667000"/>
          </a:xfrm>
          <a:prstGeom prst="rect">
            <a:avLst/>
          </a:prstGeom>
          <a:noFill/>
          <a:ln>
            <a:noFill/>
          </a:ln>
        </p:spPr>
      </p:pic>
    </p:spTree>
    <p:extLst>
      <p:ext uri="{BB962C8B-B14F-4D97-AF65-F5344CB8AC3E}">
        <p14:creationId xmlns:p14="http://schemas.microsoft.com/office/powerpoint/2010/main" val="704866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the Appraisal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previous examples of errors that can be made in assessing performance are examples of rater bias, the influence our unconscious thinking processes can have on decisions and judgments we make</a:t>
            </a:r>
            <a:r>
              <a:rPr lang="en-US" dirty="0" smtClean="0"/>
              <a:t>.  </a:t>
            </a:r>
          </a:p>
          <a:p>
            <a:endParaRPr lang="en-US" sz="800" dirty="0"/>
          </a:p>
          <a:p>
            <a:pPr lvl="1"/>
            <a:r>
              <a:rPr lang="en-US" sz="2000" dirty="0" smtClean="0"/>
              <a:t>Rater bias can substantially affect the ways in which supervisors evaluate EE’s work.  </a:t>
            </a:r>
          </a:p>
          <a:p>
            <a:pPr lvl="1"/>
            <a:endParaRPr lang="en-US" sz="800" dirty="0"/>
          </a:p>
          <a:p>
            <a:pPr lvl="2"/>
            <a:r>
              <a:rPr lang="en-US" sz="1800" dirty="0" smtClean="0">
                <a:solidFill>
                  <a:srgbClr val="FF0000"/>
                </a:solidFill>
              </a:rPr>
              <a:t>The supervisor’s values, stereotypes, experiences, culture, background, personality differences with individual workers, understanding of the assessment process, or even simply being distracted can affect how they  assess individual EE performance.  Therefore, an evaluator should know their biases and identify them before the review begins.</a:t>
            </a:r>
            <a:endParaRPr lang="en-US" sz="1800" dirty="0">
              <a:solidFill>
                <a:srgbClr val="FF0000"/>
              </a:solidFill>
            </a:endParaRPr>
          </a:p>
        </p:txBody>
      </p:sp>
      <p:pic>
        <p:nvPicPr>
          <p:cNvPr id="5" name="Picture 4" descr="Of Course Google Is Biased | Opinion"/>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638800"/>
            <a:ext cx="4267200" cy="1219200"/>
          </a:xfrm>
          <a:prstGeom prst="rect">
            <a:avLst/>
          </a:prstGeom>
          <a:noFill/>
          <a:ln>
            <a:noFill/>
          </a:ln>
        </p:spPr>
      </p:pic>
    </p:spTree>
    <p:extLst>
      <p:ext uri="{BB962C8B-B14F-4D97-AF65-F5344CB8AC3E}">
        <p14:creationId xmlns:p14="http://schemas.microsoft.com/office/powerpoint/2010/main" val="622336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the Appraisal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should ask what conditions exist when the job is done well</a:t>
            </a:r>
            <a:r>
              <a:rPr lang="en-US" dirty="0" smtClean="0"/>
              <a:t>.  </a:t>
            </a:r>
          </a:p>
          <a:p>
            <a:endParaRPr lang="en-US" sz="800" dirty="0"/>
          </a:p>
          <a:p>
            <a:pPr lvl="1"/>
            <a:r>
              <a:rPr lang="en-US" sz="2000" dirty="0" smtClean="0"/>
              <a:t>These conditions, called performance standards, are the job-related requirements by which the EE’s performance </a:t>
            </a:r>
            <a:r>
              <a:rPr lang="en-US" sz="2000" dirty="0" smtClean="0"/>
              <a:t>should</a:t>
            </a:r>
            <a:r>
              <a:rPr lang="en-US" sz="2000" dirty="0" smtClean="0"/>
              <a:t> </a:t>
            </a:r>
            <a:r>
              <a:rPr lang="en-US" sz="2000" dirty="0" smtClean="0"/>
              <a:t>be evaluated.  </a:t>
            </a:r>
            <a:endParaRPr lang="en-US" sz="2000" dirty="0" smtClean="0"/>
          </a:p>
          <a:p>
            <a:pPr lvl="1"/>
            <a:r>
              <a:rPr lang="en-US" sz="2000" dirty="0" smtClean="0"/>
              <a:t>They </a:t>
            </a:r>
            <a:r>
              <a:rPr lang="en-US" sz="2000" dirty="0" smtClean="0"/>
              <a:t>should be described in terms of how much, how well, when, and in what manner.  Effectiveness and efficiency measures are part of these standards.  </a:t>
            </a:r>
          </a:p>
          <a:p>
            <a:pPr lvl="1"/>
            <a:endParaRPr lang="en-US" sz="800" dirty="0"/>
          </a:p>
          <a:p>
            <a:pPr lvl="2"/>
            <a:r>
              <a:rPr lang="en-US" sz="1800" dirty="0" smtClean="0">
                <a:solidFill>
                  <a:srgbClr val="FF0000"/>
                </a:solidFill>
              </a:rPr>
              <a:t>The positive and negative effects of performance </a:t>
            </a:r>
            <a:r>
              <a:rPr lang="en-US" sz="1800" dirty="0" smtClean="0">
                <a:solidFill>
                  <a:srgbClr val="FF0000"/>
                </a:solidFill>
              </a:rPr>
              <a:t>should </a:t>
            </a:r>
            <a:r>
              <a:rPr lang="en-US" sz="1800" dirty="0" smtClean="0">
                <a:solidFill>
                  <a:srgbClr val="FF0000"/>
                </a:solidFill>
              </a:rPr>
              <a:t>be considered.</a:t>
            </a:r>
            <a:endParaRPr lang="en-US" sz="1800" dirty="0">
              <a:solidFill>
                <a:srgbClr val="FF0000"/>
              </a:solidFill>
            </a:endParaRPr>
          </a:p>
        </p:txBody>
      </p:sp>
      <p:pic>
        <p:nvPicPr>
          <p:cNvPr id="5" name="Picture 4" descr="Job Well Done&quot; Images – Browse 307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245429" y="4648200"/>
            <a:ext cx="4553712" cy="1604645"/>
          </a:xfrm>
          <a:prstGeom prst="rect">
            <a:avLst/>
          </a:prstGeom>
          <a:noFill/>
          <a:ln>
            <a:noFill/>
          </a:ln>
        </p:spPr>
      </p:pic>
    </p:spTree>
    <p:extLst>
      <p:ext uri="{BB962C8B-B14F-4D97-AF65-F5344CB8AC3E}">
        <p14:creationId xmlns:p14="http://schemas.microsoft.com/office/powerpoint/2010/main" val="325296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Performance Management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200" u="sng" dirty="0" smtClean="0"/>
              <a:t>Once an EE joins the work group, the task for supervisors becomes one of creating and maintaining conditions that will enhance EE </a:t>
            </a:r>
            <a:r>
              <a:rPr lang="en-US" sz="2200" u="sng" dirty="0" smtClean="0"/>
              <a:t>skills, knowledge, and abilities (SKAs)</a:t>
            </a:r>
            <a:r>
              <a:rPr lang="en-US" dirty="0" smtClean="0"/>
              <a:t>.  </a:t>
            </a:r>
            <a:endParaRPr lang="en-US" dirty="0" smtClean="0"/>
          </a:p>
          <a:p>
            <a:endParaRPr lang="en-US" sz="800" dirty="0"/>
          </a:p>
          <a:p>
            <a:pPr lvl="1"/>
            <a:r>
              <a:rPr lang="en-US" sz="2000" dirty="0" smtClean="0">
                <a:solidFill>
                  <a:srgbClr val="FF0000"/>
                </a:solidFill>
              </a:rPr>
              <a:t>Ongoing communication with EEs, along with various coaching and mentoring activities, are opportunities to provide information as well as feedback to EEs about their job performance.</a:t>
            </a:r>
            <a:endParaRPr lang="en-US" sz="2000" dirty="0">
              <a:solidFill>
                <a:srgbClr val="FF0000"/>
              </a:solidFill>
            </a:endParaRPr>
          </a:p>
        </p:txBody>
      </p:sp>
      <p:pic>
        <p:nvPicPr>
          <p:cNvPr id="5" name="Picture 4" descr="What is an Effective Performance Management System?"/>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114800"/>
            <a:ext cx="4613366" cy="2773680"/>
          </a:xfrm>
          <a:prstGeom prst="rect">
            <a:avLst/>
          </a:prstGeom>
          <a:noFill/>
          <a:ln>
            <a:noFill/>
          </a:ln>
        </p:spPr>
      </p:pic>
    </p:spTree>
    <p:extLst>
      <p:ext uri="{BB962C8B-B14F-4D97-AF65-F5344CB8AC3E}">
        <p14:creationId xmlns:p14="http://schemas.microsoft.com/office/powerpoint/2010/main" val="2223999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the Appraisal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200" u="sng" dirty="0" smtClean="0"/>
              <a:t>To reiterate, every appraisal should be made in the context of each EE’s job, and every rating should be based on the EE’s </a:t>
            </a:r>
            <a:r>
              <a:rPr lang="en-US" sz="2200" u="sng" dirty="0" smtClean="0"/>
              <a:t>   total </a:t>
            </a:r>
            <a:r>
              <a:rPr lang="en-US" sz="2200" u="sng" dirty="0" smtClean="0"/>
              <a:t>performance</a:t>
            </a:r>
            <a:r>
              <a:rPr lang="en-US" dirty="0" smtClean="0"/>
              <a:t>.  </a:t>
            </a:r>
          </a:p>
          <a:p>
            <a:endParaRPr lang="en-US" sz="800" dirty="0"/>
          </a:p>
          <a:p>
            <a:pPr lvl="1"/>
            <a:r>
              <a:rPr lang="en-US" sz="2000" dirty="0" smtClean="0"/>
              <a:t>It would be unfair to appraise an EE based on one assignment that had been done recently, done particularly well, or done very poorly.  </a:t>
            </a:r>
          </a:p>
          <a:p>
            <a:pPr lvl="1"/>
            <a:endParaRPr lang="en-US" sz="800" dirty="0"/>
          </a:p>
          <a:p>
            <a:pPr lvl="2"/>
            <a:r>
              <a:rPr lang="en-US" sz="1800" dirty="0" smtClean="0">
                <a:solidFill>
                  <a:srgbClr val="FF0000"/>
                </a:solidFill>
              </a:rPr>
              <a:t>The appraisal should be based on an EE’s total record for the appraisal period.  </a:t>
            </a:r>
            <a:endParaRPr lang="en-US" sz="1800" dirty="0">
              <a:solidFill>
                <a:srgbClr val="FF0000"/>
              </a:solidFill>
            </a:endParaRPr>
          </a:p>
        </p:txBody>
      </p:sp>
      <p:pic>
        <p:nvPicPr>
          <p:cNvPr id="5" name="Picture 4" descr="Total Performance | Clinton Township MI"/>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191000"/>
            <a:ext cx="3307080" cy="2667000"/>
          </a:xfrm>
          <a:prstGeom prst="rect">
            <a:avLst/>
          </a:prstGeom>
          <a:noFill/>
          <a:ln>
            <a:noFill/>
          </a:ln>
        </p:spPr>
      </p:pic>
    </p:spTree>
    <p:extLst>
      <p:ext uri="{BB962C8B-B14F-4D97-AF65-F5344CB8AC3E}">
        <p14:creationId xmlns:p14="http://schemas.microsoft.com/office/powerpoint/2010/main" val="3193257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second major part of the appraisal process is the evaluation or appraisal meeting</a:t>
            </a:r>
            <a:r>
              <a:rPr lang="en-US" dirty="0" smtClean="0"/>
              <a:t>.  </a:t>
            </a:r>
          </a:p>
          <a:p>
            <a:endParaRPr lang="en-US" sz="800" dirty="0"/>
          </a:p>
          <a:p>
            <a:pPr lvl="1"/>
            <a:r>
              <a:rPr lang="en-US" sz="2000" dirty="0" smtClean="0"/>
              <a:t>After supervisors complete the rating form, they arrange to meet with EEs to review the EE’s ratings.  Because these meetings are the most vital part of the appraisal process, the supervisor should develop a general plan for carrying out appraisal discussions.  </a:t>
            </a:r>
          </a:p>
          <a:p>
            <a:pPr lvl="1"/>
            <a:endParaRPr lang="en-US" sz="800" dirty="0"/>
          </a:p>
          <a:p>
            <a:pPr lvl="2"/>
            <a:r>
              <a:rPr lang="en-US" sz="1800" dirty="0" smtClean="0">
                <a:solidFill>
                  <a:srgbClr val="FF0000"/>
                </a:solidFill>
              </a:rPr>
              <a:t>If</a:t>
            </a:r>
            <a:r>
              <a:rPr lang="en-US" sz="1800" dirty="0" smtClean="0">
                <a:solidFill>
                  <a:srgbClr val="FF0000"/>
                </a:solidFill>
              </a:rPr>
              <a:t> </a:t>
            </a:r>
            <a:r>
              <a:rPr lang="en-US" sz="1800" dirty="0" smtClean="0">
                <a:solidFill>
                  <a:srgbClr val="FF0000"/>
                </a:solidFill>
              </a:rPr>
              <a:t>handled poorly, appraisal meetings can lead to </a:t>
            </a:r>
            <a:r>
              <a:rPr lang="en-US" sz="1800" dirty="0" smtClean="0">
                <a:solidFill>
                  <a:srgbClr val="FF0000"/>
                </a:solidFill>
              </a:rPr>
              <a:t>resentment </a:t>
            </a:r>
            <a:r>
              <a:rPr lang="en-US" sz="1800" dirty="0" smtClean="0">
                <a:solidFill>
                  <a:srgbClr val="FF0000"/>
                </a:solidFill>
              </a:rPr>
              <a:t>and misunderstanding.  The conflict that develops may be irreparable.</a:t>
            </a:r>
            <a:endParaRPr lang="en-US" sz="1800" dirty="0">
              <a:solidFill>
                <a:srgbClr val="FF0000"/>
              </a:solidFill>
            </a:endParaRPr>
          </a:p>
        </p:txBody>
      </p:sp>
      <p:pic>
        <p:nvPicPr>
          <p:cNvPr id="5" name="Picture 4" descr="Evaluation in Learning Process"/>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724400"/>
            <a:ext cx="4419600" cy="2016760"/>
          </a:xfrm>
          <a:prstGeom prst="rect">
            <a:avLst/>
          </a:prstGeom>
          <a:noFill/>
          <a:ln>
            <a:noFill/>
          </a:ln>
        </p:spPr>
      </p:pic>
    </p:spTree>
    <p:extLst>
      <p:ext uri="{BB962C8B-B14F-4D97-AF65-F5344CB8AC3E}">
        <p14:creationId xmlns:p14="http://schemas.microsoft.com/office/powerpoint/2010/main" val="1728084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Purposes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primary purposes of appraisal meetings are to let EEs know how they are doing and </a:t>
            </a:r>
            <a:r>
              <a:rPr lang="en-US" sz="2200" u="sng" dirty="0" smtClean="0"/>
              <a:t>to help </a:t>
            </a:r>
            <a:r>
              <a:rPr lang="en-US" sz="2200" u="sng" dirty="0" smtClean="0"/>
              <a:t>them set goals for future performance</a:t>
            </a:r>
            <a:r>
              <a:rPr lang="en-US" dirty="0" smtClean="0"/>
              <a:t>.  </a:t>
            </a:r>
          </a:p>
          <a:p>
            <a:endParaRPr lang="en-US" sz="800" dirty="0"/>
          </a:p>
          <a:p>
            <a:pPr lvl="1"/>
            <a:r>
              <a:rPr lang="en-US" sz="2000" dirty="0" smtClean="0"/>
              <a:t>In the interest of maintaining EE’s productive behaviors, supervisors formally praise EEs for their past and current good performance.  </a:t>
            </a:r>
          </a:p>
          <a:p>
            <a:pPr lvl="1"/>
            <a:endParaRPr lang="en-US" sz="800" dirty="0"/>
          </a:p>
          <a:p>
            <a:pPr lvl="2"/>
            <a:r>
              <a:rPr lang="en-US" sz="1700" dirty="0" smtClean="0">
                <a:solidFill>
                  <a:srgbClr val="FF0000"/>
                </a:solidFill>
              </a:rPr>
              <a:t>Supervisors </a:t>
            </a:r>
            <a:r>
              <a:rPr lang="en-US" sz="1700" dirty="0" smtClean="0">
                <a:solidFill>
                  <a:srgbClr val="FF0000"/>
                </a:solidFill>
              </a:rPr>
              <a:t>also use these meetings </a:t>
            </a:r>
            <a:r>
              <a:rPr lang="en-US" sz="1700" dirty="0" smtClean="0">
                <a:solidFill>
                  <a:srgbClr val="FF0000"/>
                </a:solidFill>
              </a:rPr>
              <a:t>to help EEs develop </a:t>
            </a:r>
            <a:r>
              <a:rPr lang="en-US" sz="1700" dirty="0" smtClean="0">
                <a:solidFill>
                  <a:srgbClr val="FF0000"/>
                </a:solidFill>
              </a:rPr>
              <a:t>future performance</a:t>
            </a:r>
            <a:r>
              <a:rPr lang="en-US" sz="1700" dirty="0" smtClean="0">
                <a:solidFill>
                  <a:srgbClr val="FF0000"/>
                </a:solidFill>
              </a:rPr>
              <a:t>.  </a:t>
            </a:r>
            <a:endParaRPr lang="en-US" sz="1700" dirty="0" smtClean="0">
              <a:solidFill>
                <a:srgbClr val="FF0000"/>
              </a:solidFill>
            </a:endParaRPr>
          </a:p>
          <a:p>
            <a:pPr lvl="2"/>
            <a:r>
              <a:rPr lang="en-US" sz="1700" dirty="0" smtClean="0">
                <a:solidFill>
                  <a:srgbClr val="FF0000"/>
                </a:solidFill>
              </a:rPr>
              <a:t>Emphasizing </a:t>
            </a:r>
            <a:r>
              <a:rPr lang="en-US" sz="1700" dirty="0" smtClean="0">
                <a:solidFill>
                  <a:srgbClr val="FF0000"/>
                </a:solidFill>
              </a:rPr>
              <a:t>strengths </a:t>
            </a:r>
            <a:r>
              <a:rPr lang="en-US" sz="1700" dirty="0" smtClean="0">
                <a:solidFill>
                  <a:srgbClr val="FF0000"/>
                </a:solidFill>
              </a:rPr>
              <a:t>on which EEs </a:t>
            </a:r>
            <a:r>
              <a:rPr lang="en-US" sz="1700" dirty="0" smtClean="0">
                <a:solidFill>
                  <a:srgbClr val="FF0000"/>
                </a:solidFill>
              </a:rPr>
              <a:t>can build supports EE’s career plans.  </a:t>
            </a:r>
            <a:endParaRPr lang="en-US" sz="1700" dirty="0" smtClean="0">
              <a:solidFill>
                <a:srgbClr val="FF0000"/>
              </a:solidFill>
            </a:endParaRPr>
          </a:p>
          <a:p>
            <a:pPr lvl="2"/>
            <a:r>
              <a:rPr lang="en-US" sz="1700" dirty="0" smtClean="0">
                <a:solidFill>
                  <a:srgbClr val="FF0000"/>
                </a:solidFill>
              </a:rPr>
              <a:t>Supervisors </a:t>
            </a:r>
            <a:r>
              <a:rPr lang="en-US" sz="1700" dirty="0" smtClean="0">
                <a:solidFill>
                  <a:srgbClr val="FF0000"/>
                </a:solidFill>
              </a:rPr>
              <a:t>can explain the opportunities for growth in the </a:t>
            </a:r>
            <a:r>
              <a:rPr lang="en-US" sz="1700" dirty="0" smtClean="0">
                <a:solidFill>
                  <a:srgbClr val="FF0000"/>
                </a:solidFill>
              </a:rPr>
              <a:t>organization      and </a:t>
            </a:r>
            <a:r>
              <a:rPr lang="en-US" sz="1700" dirty="0" smtClean="0">
                <a:solidFill>
                  <a:srgbClr val="FF0000"/>
                </a:solidFill>
              </a:rPr>
              <a:t>can encourage EEs to develop the needed skills.  </a:t>
            </a:r>
            <a:endParaRPr lang="en-US" sz="1700" dirty="0">
              <a:solidFill>
                <a:srgbClr val="FF0000"/>
              </a:solidFill>
            </a:endParaRPr>
          </a:p>
        </p:txBody>
      </p:sp>
      <p:pic>
        <p:nvPicPr>
          <p:cNvPr id="5" name="Picture 4" descr="In The Know Live: Kitchen Gadget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5029200"/>
            <a:ext cx="4495800" cy="1828800"/>
          </a:xfrm>
          <a:prstGeom prst="rect">
            <a:avLst/>
          </a:prstGeom>
          <a:noFill/>
          <a:ln>
            <a:noFill/>
          </a:ln>
        </p:spPr>
      </p:pic>
    </p:spTree>
    <p:extLst>
      <p:ext uri="{BB962C8B-B14F-4D97-AF65-F5344CB8AC3E}">
        <p14:creationId xmlns:p14="http://schemas.microsoft.com/office/powerpoint/2010/main" val="582094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Purposes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200" u="sng" dirty="0" smtClean="0"/>
              <a:t>Finally, supervisors use appraisal meetings to explain behavior that needs to be corrected and the need for improvement</a:t>
            </a:r>
            <a:r>
              <a:rPr lang="en-US" dirty="0" smtClean="0"/>
              <a:t>.  </a:t>
            </a:r>
          </a:p>
          <a:p>
            <a:endParaRPr lang="en-US" sz="800" dirty="0"/>
          </a:p>
          <a:p>
            <a:pPr lvl="1"/>
            <a:r>
              <a:rPr lang="en-US" sz="2000" dirty="0" smtClean="0"/>
              <a:t>Even when </a:t>
            </a:r>
            <a:r>
              <a:rPr lang="en-US" sz="2000" dirty="0" smtClean="0"/>
              <a:t>improvement is needed, supervisors should take the approach that they believe the EE can improve and that they will </a:t>
            </a:r>
            <a:r>
              <a:rPr lang="en-US" sz="2000" dirty="0" smtClean="0"/>
              <a:t>    do everything </a:t>
            </a:r>
            <a:r>
              <a:rPr lang="en-US" sz="2000" dirty="0" smtClean="0"/>
              <a:t>possible to help.  </a:t>
            </a:r>
          </a:p>
          <a:p>
            <a:pPr lvl="1"/>
            <a:endParaRPr lang="en-US" sz="800" dirty="0"/>
          </a:p>
          <a:p>
            <a:pPr lvl="2"/>
            <a:r>
              <a:rPr lang="en-US" sz="1800" dirty="0" smtClean="0">
                <a:solidFill>
                  <a:srgbClr val="FF0000"/>
                </a:solidFill>
              </a:rPr>
              <a:t>It is important </a:t>
            </a:r>
            <a:r>
              <a:rPr lang="en-US" sz="1800" dirty="0" smtClean="0">
                <a:solidFill>
                  <a:srgbClr val="FF0000"/>
                </a:solidFill>
              </a:rPr>
              <a:t>that supervisors </a:t>
            </a:r>
            <a:r>
              <a:rPr lang="en-US" sz="1800" dirty="0" smtClean="0">
                <a:solidFill>
                  <a:srgbClr val="FF0000"/>
                </a:solidFill>
              </a:rPr>
              <a:t>conduct appraisal meetings for the right purpose.</a:t>
            </a:r>
            <a:endParaRPr lang="en-US" sz="1800" dirty="0">
              <a:solidFill>
                <a:srgbClr val="FF0000"/>
              </a:solidFill>
            </a:endParaRPr>
          </a:p>
        </p:txBody>
      </p:sp>
      <p:pic>
        <p:nvPicPr>
          <p:cNvPr id="5" name="Picture 4" descr="For the Right Reasons | America's Favorite Bachelor on Faith, Love,  Marriage and Why Nice Guys Finish First"/>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343400"/>
            <a:ext cx="3741638" cy="1843302"/>
          </a:xfrm>
          <a:prstGeom prst="rect">
            <a:avLst/>
          </a:prstGeom>
          <a:noFill/>
          <a:ln>
            <a:noFill/>
          </a:ln>
        </p:spPr>
      </p:pic>
    </p:spTree>
    <p:extLst>
      <p:ext uri="{BB962C8B-B14F-4D97-AF65-F5344CB8AC3E}">
        <p14:creationId xmlns:p14="http://schemas.microsoft.com/office/powerpoint/2010/main" val="433558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Time and Place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200" u="sng" dirty="0" smtClean="0"/>
              <a:t>Appraisal meetings should be held shortly after the performance rating process has been completed, preferably in a private </a:t>
            </a:r>
            <a:r>
              <a:rPr lang="en-US" sz="2200" u="sng" dirty="0" smtClean="0"/>
              <a:t>space</a:t>
            </a:r>
            <a:r>
              <a:rPr lang="en-US" dirty="0" smtClean="0"/>
              <a:t>.  </a:t>
            </a:r>
            <a:endParaRPr lang="en-US" dirty="0" smtClean="0"/>
          </a:p>
          <a:p>
            <a:endParaRPr lang="en-US" sz="800" dirty="0"/>
          </a:p>
          <a:p>
            <a:pPr lvl="1"/>
            <a:r>
              <a:rPr lang="en-US" sz="2000" dirty="0" smtClean="0"/>
              <a:t>To enable EEs to prepare for their appraisal meetings and to consider what they would like to discuss, supervisors should make appointments with EEs several days in advance.  </a:t>
            </a:r>
          </a:p>
          <a:p>
            <a:pPr lvl="1"/>
            <a:endParaRPr lang="en-US" sz="800" dirty="0"/>
          </a:p>
          <a:p>
            <a:pPr lvl="2"/>
            <a:r>
              <a:rPr lang="en-US" sz="1800" dirty="0" smtClean="0">
                <a:solidFill>
                  <a:srgbClr val="FF0000"/>
                </a:solidFill>
              </a:rPr>
              <a:t>Privacy and confidentiality of the appraisal meeting should be ensured because discussion </a:t>
            </a:r>
            <a:r>
              <a:rPr lang="en-US" sz="1800" dirty="0" smtClean="0">
                <a:solidFill>
                  <a:srgbClr val="FF0000"/>
                </a:solidFill>
              </a:rPr>
              <a:t>may </a:t>
            </a:r>
            <a:r>
              <a:rPr lang="en-US" sz="1800" dirty="0" smtClean="0">
                <a:solidFill>
                  <a:srgbClr val="FF0000"/>
                </a:solidFill>
              </a:rPr>
              <a:t>include criticisms, personal </a:t>
            </a:r>
            <a:r>
              <a:rPr lang="en-US" sz="1800" dirty="0" smtClean="0">
                <a:solidFill>
                  <a:srgbClr val="FF0000"/>
                </a:solidFill>
              </a:rPr>
              <a:t>feelings and </a:t>
            </a:r>
            <a:r>
              <a:rPr lang="en-US" sz="1800" dirty="0" smtClean="0">
                <a:solidFill>
                  <a:srgbClr val="FF0000"/>
                </a:solidFill>
              </a:rPr>
              <a:t>opinions.</a:t>
            </a:r>
            <a:endParaRPr lang="en-US" sz="1800" dirty="0">
              <a:solidFill>
                <a:srgbClr val="FF0000"/>
              </a:solidFill>
            </a:endParaRPr>
          </a:p>
        </p:txBody>
      </p:sp>
      <p:pic>
        <p:nvPicPr>
          <p:cNvPr id="5" name="Picture 4" descr="Time &amp; Place | Burnaby BC"/>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267200"/>
            <a:ext cx="2289483" cy="2063750"/>
          </a:xfrm>
          <a:prstGeom prst="rect">
            <a:avLst/>
          </a:prstGeom>
          <a:noFill/>
          <a:ln>
            <a:noFill/>
          </a:ln>
        </p:spPr>
      </p:pic>
    </p:spTree>
    <p:extLst>
      <p:ext uri="{BB962C8B-B14F-4D97-AF65-F5344CB8AC3E}">
        <p14:creationId xmlns:p14="http://schemas.microsoft.com/office/powerpoint/2010/main" val="3606023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normAutofit/>
          </a:bodyPr>
          <a:lstStyle/>
          <a:p>
            <a:r>
              <a:rPr lang="en-US" sz="2200" u="sng" dirty="0"/>
              <a:t>While appraisal meetings tend to be directive, they can take on non-directive characteristics because EEs may bring up issues that supervisors did not expect or of which they were unaware</a:t>
            </a:r>
            <a:r>
              <a:rPr lang="en-US" dirty="0"/>
              <a:t>.  </a:t>
            </a:r>
            <a:endParaRPr lang="en-US" dirty="0" smtClean="0"/>
          </a:p>
          <a:p>
            <a:endParaRPr lang="en-US" sz="800" dirty="0"/>
          </a:p>
          <a:p>
            <a:pPr lvl="1"/>
            <a:r>
              <a:rPr lang="en-US" sz="2000" dirty="0" smtClean="0"/>
              <a:t>It </a:t>
            </a:r>
            <a:r>
              <a:rPr lang="en-US" sz="2000" dirty="0"/>
              <a:t>is easy for most supervisors to communicate the positive aspects of job performance, but it is difficult to communicate major criticisms without generating resentment and defensiveness.  </a:t>
            </a:r>
            <a:endParaRPr lang="en-US" sz="2000" dirty="0" smtClean="0"/>
          </a:p>
          <a:p>
            <a:pPr lvl="1"/>
            <a:endParaRPr lang="en-US" sz="800" dirty="0"/>
          </a:p>
          <a:p>
            <a:pPr lvl="2"/>
            <a:r>
              <a:rPr lang="en-US" sz="1800" dirty="0" smtClean="0">
                <a:solidFill>
                  <a:srgbClr val="FF0000"/>
                </a:solidFill>
              </a:rPr>
              <a:t>There </a:t>
            </a:r>
            <a:r>
              <a:rPr lang="en-US" sz="1800" dirty="0">
                <a:solidFill>
                  <a:srgbClr val="FF0000"/>
                </a:solidFill>
              </a:rPr>
              <a:t>is a limit to how much criticism an individual can absorb in one session.  If there is a lot of criticism to impart, dividing the appraisal meeting into several sessions may ease the stress</a:t>
            </a:r>
            <a:r>
              <a:rPr lang="en-US" sz="1800" dirty="0" smtClean="0">
                <a:solidFill>
                  <a:srgbClr val="FF0000"/>
                </a:solidFill>
              </a:rPr>
              <a:t>.</a:t>
            </a:r>
            <a:endParaRPr lang="en-US" sz="1800" dirty="0">
              <a:solidFill>
                <a:srgbClr val="FF0000"/>
              </a:solidFill>
            </a:endParaRPr>
          </a:p>
        </p:txBody>
      </p:sp>
      <p:pic>
        <p:nvPicPr>
          <p:cNvPr id="5" name="Picture 4" descr="Communicate Better at Work | 10 Tips &amp; Free Graphics | Visix"/>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953001"/>
            <a:ext cx="3962400" cy="1905000"/>
          </a:xfrm>
          <a:prstGeom prst="rect">
            <a:avLst/>
          </a:prstGeom>
          <a:noFill/>
          <a:ln>
            <a:noFill/>
          </a:ln>
        </p:spPr>
      </p:pic>
    </p:spTree>
    <p:extLst>
      <p:ext uri="{BB962C8B-B14F-4D97-AF65-F5344CB8AC3E}">
        <p14:creationId xmlns:p14="http://schemas.microsoft.com/office/powerpoint/2010/main" val="3008716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manner in which the supervisor conducts the appraisal meeting influences how the EE reacts</a:t>
            </a:r>
            <a:r>
              <a:rPr lang="en-US" dirty="0" smtClean="0"/>
              <a:t>.  </a:t>
            </a:r>
          </a:p>
          <a:p>
            <a:endParaRPr lang="en-US" sz="900" dirty="0"/>
          </a:p>
          <a:p>
            <a:pPr lvl="1"/>
            <a:r>
              <a:rPr lang="en-US" sz="2000" dirty="0" smtClean="0"/>
              <a:t>After a brief, informal opening, </a:t>
            </a:r>
            <a:r>
              <a:rPr lang="en-US" sz="2000" dirty="0" smtClean="0"/>
              <a:t>the supervisor </a:t>
            </a:r>
            <a:r>
              <a:rPr lang="en-US" sz="2000" dirty="0" smtClean="0"/>
              <a:t>should state </a:t>
            </a:r>
            <a:r>
              <a:rPr lang="en-US" sz="2000" dirty="0" smtClean="0"/>
              <a:t>purpose </a:t>
            </a:r>
            <a:r>
              <a:rPr lang="en-US" sz="2000" dirty="0" smtClean="0"/>
              <a:t>of </a:t>
            </a:r>
            <a:r>
              <a:rPr lang="en-US" sz="2000" dirty="0" smtClean="0"/>
              <a:t>the meeting </a:t>
            </a:r>
            <a:r>
              <a:rPr lang="en-US" sz="2000" dirty="0" smtClean="0"/>
              <a:t>is to assess EE’s performance in objective terms.  </a:t>
            </a:r>
          </a:p>
          <a:p>
            <a:pPr lvl="1"/>
            <a:r>
              <a:rPr lang="en-US" sz="2000" dirty="0" smtClean="0"/>
              <a:t>The supervisor should state that the purpose of the performance appraisal is to recognize the EE for their achievements, to help the EE improve, if necessary, and to set goals for future performance.  </a:t>
            </a:r>
          </a:p>
          <a:p>
            <a:pPr lvl="1"/>
            <a:endParaRPr lang="en-US" sz="900" dirty="0"/>
          </a:p>
          <a:p>
            <a:pPr lvl="2"/>
            <a:r>
              <a:rPr lang="en-US" sz="1800" dirty="0" smtClean="0">
                <a:solidFill>
                  <a:srgbClr val="FF0000"/>
                </a:solidFill>
              </a:rPr>
              <a:t>The supervisor should review the EE’s achievements during the review period, compliment the EE on those accomplishments, identify the EE’s strengths, and then proceed to the areas that need improvement.  </a:t>
            </a:r>
            <a:endParaRPr lang="en-US" sz="1800" dirty="0">
              <a:solidFill>
                <a:srgbClr val="FF0000"/>
              </a:solidFill>
            </a:endParaRPr>
          </a:p>
        </p:txBody>
      </p:sp>
      <p:pic>
        <p:nvPicPr>
          <p:cNvPr id="5" name="Picture 4" descr="Living a life of influence - Liberty House of Worshi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4999" y="5334000"/>
            <a:ext cx="3422469" cy="1524000"/>
          </a:xfrm>
          <a:prstGeom prst="rect">
            <a:avLst/>
          </a:prstGeom>
          <a:noFill/>
          <a:ln>
            <a:noFill/>
          </a:ln>
        </p:spPr>
      </p:pic>
    </p:spTree>
    <p:extLst>
      <p:ext uri="{BB962C8B-B14F-4D97-AF65-F5344CB8AC3E}">
        <p14:creationId xmlns:p14="http://schemas.microsoft.com/office/powerpoint/2010/main" val="1169009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secret of success is to get the EE to agree on their strengths first because it is easier to build on strengths than weaknesses</a:t>
            </a:r>
            <a:r>
              <a:rPr lang="en-US" dirty="0" smtClean="0"/>
              <a:t>.  </a:t>
            </a:r>
          </a:p>
          <a:p>
            <a:endParaRPr lang="en-US" sz="900" dirty="0"/>
          </a:p>
          <a:p>
            <a:pPr lvl="1"/>
            <a:r>
              <a:rPr lang="en-US" sz="2000" dirty="0" smtClean="0"/>
              <a:t>Unfortunately, not every EE performs at the expected level.  </a:t>
            </a:r>
          </a:p>
          <a:p>
            <a:pPr lvl="1"/>
            <a:r>
              <a:rPr lang="en-US" sz="2000" dirty="0" smtClean="0"/>
              <a:t>Limiting criticism to just on or two major points, rather than to all minor transgressions, draws attention to the major areas that need improvement without being overwhelming.  </a:t>
            </a:r>
          </a:p>
          <a:p>
            <a:pPr lvl="1"/>
            <a:endParaRPr lang="en-US" sz="800" dirty="0"/>
          </a:p>
          <a:p>
            <a:pPr lvl="2"/>
            <a:r>
              <a:rPr lang="en-US" sz="1800" dirty="0" smtClean="0">
                <a:solidFill>
                  <a:srgbClr val="FF0000"/>
                </a:solidFill>
              </a:rPr>
              <a:t>The supervisor must get the EE to agree on the areas that need correction or improvement.  When there is agreement, the supervisor and EE can use a problem-solving approach to jointly determine how the EE can improve performance.</a:t>
            </a:r>
            <a:endParaRPr lang="en-US" sz="1800" dirty="0">
              <a:solidFill>
                <a:srgbClr val="FF0000"/>
              </a:solidFill>
            </a:endParaRPr>
          </a:p>
        </p:txBody>
      </p:sp>
      <p:pic>
        <p:nvPicPr>
          <p:cNvPr id="5" name="Picture 4" descr="Secret To Success Images – Browse 44,464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029200"/>
            <a:ext cx="2667000" cy="1828800"/>
          </a:xfrm>
          <a:prstGeom prst="rect">
            <a:avLst/>
          </a:prstGeom>
          <a:noFill/>
          <a:ln>
            <a:noFill/>
          </a:ln>
        </p:spPr>
      </p:pic>
    </p:spTree>
    <p:extLst>
      <p:ext uri="{BB962C8B-B14F-4D97-AF65-F5344CB8AC3E}">
        <p14:creationId xmlns:p14="http://schemas.microsoft.com/office/powerpoint/2010/main" val="2628602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100" u="sng" dirty="0" smtClean="0"/>
              <a:t>When dealing with an EE who is performing at substandard levels, the supervisor must clearly communicate to the EE that deficiencies are serious and substantial improvement must be made</a:t>
            </a:r>
            <a:r>
              <a:rPr lang="en-US" sz="2100" dirty="0" smtClean="0"/>
              <a:t>.  </a:t>
            </a:r>
          </a:p>
          <a:p>
            <a:endParaRPr lang="en-US" sz="900" dirty="0"/>
          </a:p>
          <a:p>
            <a:pPr lvl="1"/>
            <a:r>
              <a:rPr lang="en-US" sz="2000" dirty="0" smtClean="0"/>
              <a:t>Supervisors should mix in some positive observations so that the </a:t>
            </a:r>
            <a:r>
              <a:rPr lang="en-US" sz="2000" dirty="0" smtClean="0"/>
              <a:t>EE knows </a:t>
            </a:r>
            <a:r>
              <a:rPr lang="en-US" sz="2000" dirty="0" smtClean="0"/>
              <a:t>they are doing some things right.  </a:t>
            </a:r>
          </a:p>
          <a:p>
            <a:pPr lvl="1"/>
            <a:endParaRPr lang="en-US" sz="900" dirty="0"/>
          </a:p>
          <a:p>
            <a:pPr lvl="2"/>
            <a:r>
              <a:rPr lang="en-US" sz="1800" dirty="0" smtClean="0">
                <a:solidFill>
                  <a:srgbClr val="FF0000"/>
                </a:solidFill>
              </a:rPr>
              <a:t>The supervisor </a:t>
            </a:r>
            <a:r>
              <a:rPr lang="en-US" sz="1800" dirty="0" smtClean="0">
                <a:solidFill>
                  <a:srgbClr val="FF0000"/>
                </a:solidFill>
              </a:rPr>
              <a:t>should work </a:t>
            </a:r>
            <a:r>
              <a:rPr lang="en-US" sz="1800" dirty="0" smtClean="0">
                <a:solidFill>
                  <a:srgbClr val="FF0000"/>
                </a:solidFill>
              </a:rPr>
              <a:t>with </a:t>
            </a:r>
            <a:r>
              <a:rPr lang="en-US" sz="1800" dirty="0" smtClean="0">
                <a:solidFill>
                  <a:srgbClr val="FF0000"/>
                </a:solidFill>
              </a:rPr>
              <a:t>the EE </a:t>
            </a:r>
            <a:r>
              <a:rPr lang="en-US" sz="1800" dirty="0" smtClean="0">
                <a:solidFill>
                  <a:srgbClr val="FF0000"/>
                </a:solidFill>
              </a:rPr>
              <a:t>to create an action plan for improvement with expectations and progress checkpoints along the way.  </a:t>
            </a:r>
          </a:p>
          <a:p>
            <a:pPr lvl="2"/>
            <a:r>
              <a:rPr lang="en-US" sz="1800" dirty="0" smtClean="0">
                <a:solidFill>
                  <a:srgbClr val="FF0000"/>
                </a:solidFill>
              </a:rPr>
              <a:t>It is important that </a:t>
            </a:r>
            <a:r>
              <a:rPr lang="en-US" sz="1800" dirty="0" smtClean="0">
                <a:solidFill>
                  <a:srgbClr val="FF0000"/>
                </a:solidFill>
              </a:rPr>
              <a:t>EE </a:t>
            </a:r>
            <a:r>
              <a:rPr lang="en-US" sz="1800" dirty="0" smtClean="0">
                <a:solidFill>
                  <a:srgbClr val="FF0000"/>
                </a:solidFill>
              </a:rPr>
              <a:t>leaves meeting feeling able to meet expectations.  </a:t>
            </a:r>
          </a:p>
          <a:p>
            <a:pPr lvl="2"/>
            <a:r>
              <a:rPr lang="en-US" sz="1800" dirty="0" smtClean="0">
                <a:solidFill>
                  <a:srgbClr val="FF0000"/>
                </a:solidFill>
              </a:rPr>
              <a:t>The supervisor must be available to help, assist, coach, and advise the EE.  Often, a co-worker will be asked to serve as a coach or trainer.</a:t>
            </a:r>
            <a:endParaRPr lang="en-US" sz="1800" dirty="0">
              <a:solidFill>
                <a:srgbClr val="FF0000"/>
              </a:solidFill>
            </a:endParaRPr>
          </a:p>
        </p:txBody>
      </p:sp>
      <p:pic>
        <p:nvPicPr>
          <p:cNvPr id="5" name="Picture 4" descr="Fulfil The Expectations synonyms - 49 Words and Phrases for Fulfil The  Expectat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5181599"/>
            <a:ext cx="3581400" cy="1704703"/>
          </a:xfrm>
          <a:prstGeom prst="rect">
            <a:avLst/>
          </a:prstGeom>
          <a:noFill/>
          <a:ln>
            <a:noFill/>
          </a:ln>
        </p:spPr>
      </p:pic>
    </p:spTree>
    <p:extLst>
      <p:ext uri="{BB962C8B-B14F-4D97-AF65-F5344CB8AC3E}">
        <p14:creationId xmlns:p14="http://schemas.microsoft.com/office/powerpoint/2010/main" val="1533245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200" u="sng" dirty="0" smtClean="0"/>
              <a:t>Most mature EEs are able to handle deserved, fair criticism</a:t>
            </a:r>
            <a:r>
              <a:rPr lang="en-US" dirty="0" smtClean="0"/>
              <a:t>.  </a:t>
            </a:r>
          </a:p>
          <a:p>
            <a:endParaRPr lang="en-US" sz="800" dirty="0"/>
          </a:p>
          <a:p>
            <a:pPr lvl="1"/>
            <a:r>
              <a:rPr lang="en-US" sz="2000" dirty="0" smtClean="0"/>
              <a:t>It is important for the supervisor to provide authentic and specific </a:t>
            </a:r>
            <a:r>
              <a:rPr lang="en-US" sz="2000" dirty="0" smtClean="0"/>
              <a:t>feedback, </a:t>
            </a:r>
            <a:r>
              <a:rPr lang="en-US" sz="2000" dirty="0" smtClean="0"/>
              <a:t>which is sometimes easier said than done.  </a:t>
            </a:r>
          </a:p>
          <a:p>
            <a:pPr lvl="1"/>
            <a:endParaRPr lang="en-US" sz="800" dirty="0"/>
          </a:p>
          <a:p>
            <a:pPr lvl="2"/>
            <a:r>
              <a:rPr lang="en-US" sz="1800" dirty="0" smtClean="0">
                <a:solidFill>
                  <a:srgbClr val="FF0000"/>
                </a:solidFill>
              </a:rPr>
              <a:t>Conversations should be clear and concise with the goal of making sure the EE understands the full meaning of the information being provided.  </a:t>
            </a:r>
            <a:endParaRPr lang="en-US" sz="1800" dirty="0">
              <a:solidFill>
                <a:srgbClr val="FF0000"/>
              </a:solidFill>
            </a:endParaRPr>
          </a:p>
        </p:txBody>
      </p:sp>
      <p:pic>
        <p:nvPicPr>
          <p:cNvPr id="5" name="Picture 4" descr="The Internet's Evolution to Authenticity; SEO vs Content Marketing -  Business 2 Community"/>
          <p:cNvPicPr/>
          <p:nvPr/>
        </p:nvPicPr>
        <p:blipFill>
          <a:blip r:embed="rId2">
            <a:extLst>
              <a:ext uri="{28A0092B-C50C-407E-A947-70E740481C1C}">
                <a14:useLocalDpi xmlns:a14="http://schemas.microsoft.com/office/drawing/2010/main" val="0"/>
              </a:ext>
            </a:extLst>
          </a:blip>
          <a:srcRect/>
          <a:stretch>
            <a:fillRect/>
          </a:stretch>
        </p:blipFill>
        <p:spPr bwMode="auto">
          <a:xfrm>
            <a:off x="2905615" y="4268004"/>
            <a:ext cx="5943600" cy="1905635"/>
          </a:xfrm>
          <a:prstGeom prst="rect">
            <a:avLst/>
          </a:prstGeom>
          <a:noFill/>
          <a:ln>
            <a:noFill/>
          </a:ln>
        </p:spPr>
      </p:pic>
    </p:spTree>
    <p:extLst>
      <p:ext uri="{BB962C8B-B14F-4D97-AF65-F5344CB8AC3E}">
        <p14:creationId xmlns:p14="http://schemas.microsoft.com/office/powerpoint/2010/main" val="84020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Performance Management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r>
              <a:rPr lang="en-US" sz="2200" u="sng" dirty="0" smtClean="0"/>
              <a:t>Our system of performance management identifies all those things a supervisor must do to enable an EE to achieve the organization’s objectives</a:t>
            </a:r>
            <a:r>
              <a:rPr lang="en-US" dirty="0" smtClean="0"/>
              <a:t>.  </a:t>
            </a:r>
          </a:p>
          <a:p>
            <a:endParaRPr lang="en-US" sz="800" dirty="0"/>
          </a:p>
          <a:p>
            <a:pPr lvl="1"/>
            <a:r>
              <a:rPr lang="en-US" sz="1900" dirty="0" smtClean="0"/>
              <a:t>The system of performance management begins with the supervisor setting the stage for EE success.  </a:t>
            </a:r>
            <a:r>
              <a:rPr lang="en-US" sz="1900" dirty="0" smtClean="0"/>
              <a:t>The </a:t>
            </a:r>
            <a:r>
              <a:rPr lang="en-US" sz="1900" dirty="0" smtClean="0"/>
              <a:t>system is presented in a detailed, straightforward </a:t>
            </a:r>
            <a:r>
              <a:rPr lang="en-US" sz="1900" dirty="0" smtClean="0"/>
              <a:t>way</a:t>
            </a:r>
            <a:r>
              <a:rPr lang="en-US" sz="1900" dirty="0" smtClean="0"/>
              <a:t>, but </a:t>
            </a:r>
            <a:r>
              <a:rPr lang="en-US" sz="1900" dirty="0" smtClean="0"/>
              <a:t>we caution that no system survives without feedback and controls.  </a:t>
            </a:r>
          </a:p>
          <a:p>
            <a:pPr lvl="1"/>
            <a:endParaRPr lang="en-US" sz="800" dirty="0"/>
          </a:p>
          <a:p>
            <a:pPr lvl="2"/>
            <a:r>
              <a:rPr lang="en-US" sz="1800" dirty="0" smtClean="0">
                <a:solidFill>
                  <a:srgbClr val="FF0000"/>
                </a:solidFill>
              </a:rPr>
              <a:t>The </a:t>
            </a:r>
            <a:r>
              <a:rPr lang="en-US" sz="1800" dirty="0" smtClean="0">
                <a:solidFill>
                  <a:srgbClr val="FF0000"/>
                </a:solidFill>
              </a:rPr>
              <a:t>supervisor must monitor performance regularly and provide support, guidance, and direction as needed.</a:t>
            </a:r>
            <a:endParaRPr lang="en-US" sz="1800" dirty="0">
              <a:solidFill>
                <a:srgbClr val="FF0000"/>
              </a:solidFill>
            </a:endParaRPr>
          </a:p>
        </p:txBody>
      </p:sp>
      <p:pic>
        <p:nvPicPr>
          <p:cNvPr id="7" name="Picture 6" descr="Performance Management System: Types, Components, Advantages"/>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648200"/>
            <a:ext cx="4267073" cy="2209800"/>
          </a:xfrm>
          <a:prstGeom prst="rect">
            <a:avLst/>
          </a:prstGeom>
          <a:noFill/>
          <a:ln>
            <a:noFill/>
          </a:ln>
        </p:spPr>
      </p:pic>
    </p:spTree>
    <p:extLst>
      <p:ext uri="{BB962C8B-B14F-4D97-AF65-F5344CB8AC3E}">
        <p14:creationId xmlns:p14="http://schemas.microsoft.com/office/powerpoint/2010/main" val="4228013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400" u="sng" dirty="0" smtClean="0"/>
              <a:t>It </a:t>
            </a:r>
            <a:r>
              <a:rPr lang="en-US" sz="2400" u="sng" dirty="0" smtClean="0"/>
              <a:t>is essential that organizations ensure that their performance appraisal systems are legally defensible</a:t>
            </a:r>
            <a:r>
              <a:rPr lang="en-US" sz="2000" dirty="0" smtClean="0"/>
              <a:t>.  </a:t>
            </a:r>
            <a:endParaRPr lang="en-US" sz="2000" dirty="0" smtClean="0"/>
          </a:p>
          <a:p>
            <a:endParaRPr lang="en-US" sz="800" dirty="0">
              <a:solidFill>
                <a:srgbClr val="FF0000"/>
              </a:solidFill>
            </a:endParaRPr>
          </a:p>
          <a:p>
            <a:pPr lvl="1"/>
            <a:r>
              <a:rPr lang="en-US" dirty="0" smtClean="0">
                <a:solidFill>
                  <a:srgbClr val="FF0000"/>
                </a:solidFill>
              </a:rPr>
              <a:t>EEs </a:t>
            </a:r>
            <a:r>
              <a:rPr lang="en-US" dirty="0" smtClean="0">
                <a:solidFill>
                  <a:srgbClr val="FF0000"/>
                </a:solidFill>
              </a:rPr>
              <a:t>often disagree with negative aspects of the performance appraisal because the ratings later affect their jobs, specifically their compensation and potential for promotion.  </a:t>
            </a:r>
            <a:endParaRPr lang="en-US" dirty="0">
              <a:solidFill>
                <a:srgbClr val="FF0000"/>
              </a:solidFill>
            </a:endParaRPr>
          </a:p>
        </p:txBody>
      </p:sp>
      <p:pic>
        <p:nvPicPr>
          <p:cNvPr id="5" name="Picture 4" descr="NAACP Legal Defense Fund (LDF) | America's Charities"/>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191000"/>
            <a:ext cx="4828032" cy="1967399"/>
          </a:xfrm>
          <a:prstGeom prst="rect">
            <a:avLst/>
          </a:prstGeom>
          <a:noFill/>
          <a:ln>
            <a:noFill/>
          </a:ln>
        </p:spPr>
      </p:pic>
    </p:spTree>
    <p:extLst>
      <p:ext uri="{BB962C8B-B14F-4D97-AF65-F5344CB8AC3E}">
        <p14:creationId xmlns:p14="http://schemas.microsoft.com/office/powerpoint/2010/main" val="2155545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200" u="sng" dirty="0" smtClean="0"/>
              <a:t>Regardless of how supervisors approach the appraisal meeting, they must include a discussion about plans for improvement </a:t>
            </a:r>
            <a:r>
              <a:rPr lang="en-US" sz="2200" u="sng" dirty="0" smtClean="0"/>
              <a:t>  and </a:t>
            </a:r>
            <a:r>
              <a:rPr lang="en-US" sz="2200" u="sng" dirty="0" smtClean="0"/>
              <a:t>possible opportunities for the EE’s future</a:t>
            </a:r>
            <a:r>
              <a:rPr lang="en-US" dirty="0" smtClean="0"/>
              <a:t>.  </a:t>
            </a:r>
          </a:p>
          <a:p>
            <a:endParaRPr lang="en-US" sz="900" dirty="0"/>
          </a:p>
          <a:p>
            <a:pPr lvl="1"/>
            <a:r>
              <a:rPr lang="en-US" sz="2000" dirty="0" smtClean="0"/>
              <a:t>The supervisor should mention any educational or training plans that may be available.  The supervisor should be familiar with advancement opportunities open to </a:t>
            </a:r>
            <a:r>
              <a:rPr lang="en-US" sz="2000" dirty="0" smtClean="0"/>
              <a:t>EE, </a:t>
            </a:r>
            <a:r>
              <a:rPr lang="en-US" sz="2000" dirty="0" smtClean="0"/>
              <a:t>requirements of future jobs, and each EE’s personal ambitions and qualifications.  </a:t>
            </a:r>
          </a:p>
          <a:p>
            <a:pPr lvl="1"/>
            <a:endParaRPr lang="en-US" sz="900" dirty="0"/>
          </a:p>
          <a:p>
            <a:pPr lvl="2"/>
            <a:r>
              <a:rPr lang="en-US" sz="1800" dirty="0" smtClean="0">
                <a:solidFill>
                  <a:srgbClr val="FF0000"/>
                </a:solidFill>
              </a:rPr>
              <a:t>When discussing the future, the supervisor should be careful to make no promises for training or promotion that are uncertain to materialize in the foreseeable future.  False promises are a quick way to lose credibility.</a:t>
            </a:r>
            <a:endParaRPr lang="en-US" sz="1800" dirty="0">
              <a:solidFill>
                <a:srgbClr val="FF0000"/>
              </a:solidFill>
            </a:endParaRPr>
          </a:p>
        </p:txBody>
      </p:sp>
      <p:pic>
        <p:nvPicPr>
          <p:cNvPr id="6" name="Picture 5" descr="Performance Improvement Plan | Duralabel"/>
          <p:cNvPicPr/>
          <p:nvPr/>
        </p:nvPicPr>
        <p:blipFill>
          <a:blip r:embed="rId2">
            <a:extLst>
              <a:ext uri="{28A0092B-C50C-407E-A947-70E740481C1C}">
                <a14:useLocalDpi xmlns:a14="http://schemas.microsoft.com/office/drawing/2010/main" val="0"/>
              </a:ext>
            </a:extLst>
          </a:blip>
          <a:srcRect/>
          <a:stretch>
            <a:fillRect/>
          </a:stretch>
        </p:blipFill>
        <p:spPr bwMode="auto">
          <a:xfrm>
            <a:off x="4361688" y="5486400"/>
            <a:ext cx="4782312" cy="1371600"/>
          </a:xfrm>
          <a:prstGeom prst="rect">
            <a:avLst/>
          </a:prstGeom>
          <a:noFill/>
          <a:ln>
            <a:noFill/>
          </a:ln>
        </p:spPr>
      </p:pic>
    </p:spTree>
    <p:extLst>
      <p:ext uri="{BB962C8B-B14F-4D97-AF65-F5344CB8AC3E}">
        <p14:creationId xmlns:p14="http://schemas.microsoft.com/office/powerpoint/2010/main" val="393949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evaluation meeting also should give the EE an opportunity to ask questions, and the supervisor should answer those questions as fully as possible</a:t>
            </a:r>
            <a:r>
              <a:rPr lang="en-US" dirty="0" smtClean="0"/>
              <a:t>.  </a:t>
            </a:r>
          </a:p>
          <a:p>
            <a:endParaRPr lang="en-US" sz="800" dirty="0"/>
          </a:p>
          <a:p>
            <a:pPr lvl="1"/>
            <a:r>
              <a:rPr lang="en-US" sz="2000" dirty="0" smtClean="0"/>
              <a:t>When the supervisor is uncertain about an answer, it is better to say, “I don’t know, but I’ll find out and get back to you ASAP.”  </a:t>
            </a:r>
          </a:p>
          <a:p>
            <a:pPr lvl="1"/>
            <a:endParaRPr lang="en-US" sz="800" dirty="0"/>
          </a:p>
          <a:p>
            <a:pPr lvl="2"/>
            <a:r>
              <a:rPr lang="en-US" sz="1800" dirty="0" smtClean="0">
                <a:solidFill>
                  <a:srgbClr val="FF0000"/>
                </a:solidFill>
              </a:rPr>
              <a:t>EEs lose trust in supervisors who evade subjects, are dishonest, and fail to return with answers in a timely fashion.  </a:t>
            </a:r>
            <a:endParaRPr lang="en-US" sz="1800" dirty="0">
              <a:solidFill>
                <a:srgbClr val="FF0000"/>
              </a:solidFill>
            </a:endParaRPr>
          </a:p>
        </p:txBody>
      </p:sp>
      <p:pic>
        <p:nvPicPr>
          <p:cNvPr id="5" name="Picture 4" descr="SEP1: Asking Questions — The Wonder of Scie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2072" y="4728016"/>
            <a:ext cx="5943600" cy="1447800"/>
          </a:xfrm>
          <a:prstGeom prst="rect">
            <a:avLst/>
          </a:prstGeom>
          <a:noFill/>
          <a:ln>
            <a:noFill/>
          </a:ln>
        </p:spPr>
      </p:pic>
    </p:spTree>
    <p:extLst>
      <p:ext uri="{BB962C8B-B14F-4D97-AF65-F5344CB8AC3E}">
        <p14:creationId xmlns:p14="http://schemas.microsoft.com/office/powerpoint/2010/main" val="2686968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the final analysis, the value of an evaluation meeting depends on the EE’s ability to recognize the need for self-improvement and the supervisor’s ability to stimulate in the EE a desire to improve and facilitate opportunities for improvement, </a:t>
            </a:r>
            <a:r>
              <a:rPr lang="en-US" sz="2200" u="sng" dirty="0" smtClean="0"/>
              <a:t>       actions </a:t>
            </a:r>
            <a:r>
              <a:rPr lang="en-US" sz="2200" u="sng" dirty="0" smtClean="0"/>
              <a:t>that together help build EE engagement</a:t>
            </a:r>
            <a:r>
              <a:rPr lang="en-US" dirty="0" smtClean="0"/>
              <a:t>.  </a:t>
            </a:r>
          </a:p>
          <a:p>
            <a:endParaRPr lang="en-US" sz="800" dirty="0"/>
          </a:p>
          <a:p>
            <a:pPr lvl="1"/>
            <a:r>
              <a:rPr lang="en-US" sz="2000" dirty="0" smtClean="0">
                <a:solidFill>
                  <a:srgbClr val="FF0000"/>
                </a:solidFill>
              </a:rPr>
              <a:t>It takes sensitivity and skill for a supervisor to accomplish these outcomes, and it is frequently necessary for the supervisor to adapt to each EE’s reactions as they surface during the meeting.</a:t>
            </a:r>
            <a:endParaRPr lang="en-US" sz="2000" dirty="0">
              <a:solidFill>
                <a:srgbClr val="FF0000"/>
              </a:solidFill>
            </a:endParaRPr>
          </a:p>
        </p:txBody>
      </p:sp>
      <p:pic>
        <p:nvPicPr>
          <p:cNvPr id="5" name="Picture 4" descr="Self Improvement - Definition, Meaning, Steps, Goals &amp; Idea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7" y="4724400"/>
            <a:ext cx="4327289" cy="2133600"/>
          </a:xfrm>
          <a:prstGeom prst="rect">
            <a:avLst/>
          </a:prstGeom>
          <a:noFill/>
          <a:ln>
            <a:noFill/>
          </a:ln>
        </p:spPr>
      </p:pic>
    </p:spTree>
    <p:extLst>
      <p:ext uri="{BB962C8B-B14F-4D97-AF65-F5344CB8AC3E}">
        <p14:creationId xmlns:p14="http://schemas.microsoft.com/office/powerpoint/2010/main" val="3873013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closing the appraisal meeting, the supervisor should be certain that EEs clearly understand their performance ratings</a:t>
            </a:r>
            <a:r>
              <a:rPr lang="en-US" sz="2200" dirty="0" smtClean="0"/>
              <a:t>.  </a:t>
            </a:r>
            <a:endParaRPr lang="en-US" sz="2200" dirty="0"/>
          </a:p>
          <a:p>
            <a:endParaRPr lang="en-US" sz="900" dirty="0" smtClean="0"/>
          </a:p>
          <a:p>
            <a:pPr lvl="1"/>
            <a:r>
              <a:rPr lang="en-US" sz="2000" dirty="0" smtClean="0">
                <a:solidFill>
                  <a:srgbClr val="FF0000"/>
                </a:solidFill>
              </a:rPr>
              <a:t>In situations in which EE’s performance needs improvement, the supervisor and EE should agree on some mutual skill-building goals. </a:t>
            </a:r>
          </a:p>
        </p:txBody>
      </p:sp>
      <p:pic>
        <p:nvPicPr>
          <p:cNvPr id="5" name="Picture 4" descr="Capital Transport"/>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276600"/>
            <a:ext cx="3700272" cy="2894862"/>
          </a:xfrm>
          <a:prstGeom prst="rect">
            <a:avLst/>
          </a:prstGeom>
          <a:noFill/>
          <a:ln>
            <a:noFill/>
          </a:ln>
        </p:spPr>
      </p:pic>
    </p:spTree>
    <p:extLst>
      <p:ext uri="{BB962C8B-B14F-4D97-AF65-F5344CB8AC3E}">
        <p14:creationId xmlns:p14="http://schemas.microsoft.com/office/powerpoint/2010/main" val="11234982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EEs who are performing at a high level express the desire for more challenge or additional responsibilities during appraisal meeting, supervisor can use opportunity to gather information on the EE’s interests and aspirations and, where appropriate, work with the EE to set stretch goals to accommodate those requests and advance the work of the department</a:t>
            </a:r>
            <a:r>
              <a:rPr lang="en-US" sz="2000" dirty="0" smtClean="0"/>
              <a:t>.  </a:t>
            </a:r>
          </a:p>
          <a:p>
            <a:endParaRPr lang="en-US" sz="800" dirty="0">
              <a:solidFill>
                <a:srgbClr val="FF0000"/>
              </a:solidFill>
            </a:endParaRPr>
          </a:p>
          <a:p>
            <a:pPr lvl="1"/>
            <a:r>
              <a:rPr lang="en-US" sz="2000" dirty="0" smtClean="0">
                <a:solidFill>
                  <a:srgbClr val="FF0000"/>
                </a:solidFill>
              </a:rPr>
              <a:t>If there are presently no such opportunities, the supervisor should communicate that clearly and let the EE know that information will be provided when and if opportunities become available.  </a:t>
            </a:r>
            <a:endParaRPr lang="en-US" sz="2000" dirty="0">
              <a:solidFill>
                <a:srgbClr val="FF0000"/>
              </a:solidFill>
            </a:endParaRPr>
          </a:p>
        </p:txBody>
      </p:sp>
      <p:pic>
        <p:nvPicPr>
          <p:cNvPr id="5" name="Picture 4" descr="Our Company - Opportunities for Positive Growth"/>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724400"/>
            <a:ext cx="2857500" cy="1600200"/>
          </a:xfrm>
          <a:prstGeom prst="rect">
            <a:avLst/>
          </a:prstGeom>
          <a:noFill/>
          <a:ln>
            <a:noFill/>
          </a:ln>
        </p:spPr>
      </p:pic>
    </p:spTree>
    <p:extLst>
      <p:ext uri="{BB962C8B-B14F-4D97-AF65-F5344CB8AC3E}">
        <p14:creationId xmlns:p14="http://schemas.microsoft.com/office/powerpoint/2010/main" val="37278614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Appraisal Meeting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With or without a formal appraisal system, supervisors must provide regular feedback on performance</a:t>
            </a:r>
            <a:r>
              <a:rPr lang="en-US" dirty="0" smtClean="0"/>
              <a:t>.  </a:t>
            </a:r>
          </a:p>
          <a:p>
            <a:endParaRPr lang="en-US" sz="800" dirty="0"/>
          </a:p>
          <a:p>
            <a:pPr lvl="1"/>
            <a:r>
              <a:rPr lang="en-US" dirty="0" smtClean="0">
                <a:solidFill>
                  <a:srgbClr val="FF0000"/>
                </a:solidFill>
              </a:rPr>
              <a:t>Most EEs want to know how they are doing.  </a:t>
            </a:r>
            <a:endParaRPr lang="en-US" dirty="0">
              <a:solidFill>
                <a:srgbClr val="FF0000"/>
              </a:solidFill>
            </a:endParaRPr>
          </a:p>
        </p:txBody>
      </p:sp>
      <p:pic>
        <p:nvPicPr>
          <p:cNvPr id="5" name="Picture 4" descr="Crucial Tips For Building Trust In The Workplace - BROSIX"/>
          <p:cNvPicPr/>
          <p:nvPr/>
        </p:nvPicPr>
        <p:blipFill>
          <a:blip r:embed="rId2">
            <a:extLst>
              <a:ext uri="{28A0092B-C50C-407E-A947-70E740481C1C}">
                <a14:useLocalDpi xmlns:a14="http://schemas.microsoft.com/office/drawing/2010/main" val="0"/>
              </a:ext>
            </a:extLst>
          </a:blip>
          <a:srcRect/>
          <a:stretch>
            <a:fillRect/>
          </a:stretch>
        </p:blipFill>
        <p:spPr bwMode="auto">
          <a:xfrm>
            <a:off x="3121152" y="3276600"/>
            <a:ext cx="5715000" cy="3003550"/>
          </a:xfrm>
          <a:prstGeom prst="rect">
            <a:avLst/>
          </a:prstGeom>
          <a:noFill/>
          <a:ln>
            <a:noFill/>
          </a:ln>
        </p:spPr>
      </p:pic>
    </p:spTree>
    <p:extLst>
      <p:ext uri="{BB962C8B-B14F-4D97-AF65-F5344CB8AC3E}">
        <p14:creationId xmlns:p14="http://schemas.microsoft.com/office/powerpoint/2010/main" val="677273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fontScale="70000" lnSpcReduction="20000"/>
          </a:bodyPr>
          <a:lstStyle/>
          <a:p>
            <a:r>
              <a:rPr lang="en-US" sz="3100" u="sng" dirty="0" smtClean="0"/>
              <a:t>Practical Suggestions for Improving EE Performance</a:t>
            </a:r>
          </a:p>
          <a:p>
            <a:endParaRPr lang="en-US" sz="1100" dirty="0" smtClean="0"/>
          </a:p>
          <a:p>
            <a:pPr lvl="1"/>
            <a:r>
              <a:rPr lang="en-US" sz="2600" dirty="0" smtClean="0"/>
              <a:t>The Supervisory Challenge: “Good, better, best, never let it rest, until your good is better, and your better is the very best.”</a:t>
            </a:r>
          </a:p>
          <a:p>
            <a:pPr lvl="1"/>
            <a:endParaRPr lang="en-US" sz="1000" dirty="0" smtClean="0"/>
          </a:p>
          <a:p>
            <a:pPr lvl="2"/>
            <a:r>
              <a:rPr lang="en-US" sz="2300" dirty="0" smtClean="0">
                <a:solidFill>
                  <a:srgbClr val="FF0000"/>
                </a:solidFill>
              </a:rPr>
              <a:t>Let people know what is expected of them in the way of performance.</a:t>
            </a:r>
          </a:p>
          <a:p>
            <a:pPr lvl="2"/>
            <a:r>
              <a:rPr lang="en-US" sz="2300" dirty="0" smtClean="0">
                <a:solidFill>
                  <a:srgbClr val="FF0000"/>
                </a:solidFill>
              </a:rPr>
              <a:t>Set clear and high goals and clarify performance standards.</a:t>
            </a:r>
          </a:p>
          <a:p>
            <a:pPr lvl="2"/>
            <a:r>
              <a:rPr lang="en-US" sz="2300" dirty="0" smtClean="0">
                <a:solidFill>
                  <a:srgbClr val="FF0000"/>
                </a:solidFill>
              </a:rPr>
              <a:t>Find out what you can do to help the EE do the job.</a:t>
            </a:r>
          </a:p>
          <a:p>
            <a:pPr lvl="2"/>
            <a:r>
              <a:rPr lang="en-US" sz="2300" dirty="0" smtClean="0">
                <a:solidFill>
                  <a:srgbClr val="FF0000"/>
                </a:solidFill>
              </a:rPr>
              <a:t>Supervise and coach EEs so that they can succeed.</a:t>
            </a:r>
          </a:p>
          <a:p>
            <a:pPr lvl="2"/>
            <a:r>
              <a:rPr lang="en-US" sz="2300" dirty="0" smtClean="0">
                <a:solidFill>
                  <a:srgbClr val="FF0000"/>
                </a:solidFill>
              </a:rPr>
              <a:t>Find out what people perceive as desirable consequences for good performance.</a:t>
            </a:r>
          </a:p>
          <a:p>
            <a:pPr lvl="2"/>
            <a:r>
              <a:rPr lang="en-US" sz="2300" dirty="0" smtClean="0">
                <a:solidFill>
                  <a:srgbClr val="FF0000"/>
                </a:solidFill>
              </a:rPr>
              <a:t>Observe performance and record observations.</a:t>
            </a:r>
          </a:p>
          <a:p>
            <a:pPr lvl="2"/>
            <a:r>
              <a:rPr lang="en-US" sz="2300" dirty="0" smtClean="0">
                <a:solidFill>
                  <a:srgbClr val="FF0000"/>
                </a:solidFill>
              </a:rPr>
              <a:t>Catch people doing something right and provide desirable consequences.</a:t>
            </a:r>
          </a:p>
          <a:p>
            <a:pPr lvl="2"/>
            <a:r>
              <a:rPr lang="en-US" sz="2300" dirty="0" smtClean="0">
                <a:solidFill>
                  <a:srgbClr val="FF0000"/>
                </a:solidFill>
              </a:rPr>
              <a:t>Give timely feedback on performance and help the EE improve.</a:t>
            </a:r>
          </a:p>
          <a:p>
            <a:pPr lvl="2"/>
            <a:r>
              <a:rPr lang="en-US" sz="2300" dirty="0" smtClean="0">
                <a:solidFill>
                  <a:srgbClr val="FF0000"/>
                </a:solidFill>
              </a:rPr>
              <a:t>Do not make good performance extinct by ignoring it.</a:t>
            </a:r>
          </a:p>
          <a:p>
            <a:pPr lvl="2"/>
            <a:r>
              <a:rPr lang="en-US" sz="2300" dirty="0" smtClean="0">
                <a:solidFill>
                  <a:srgbClr val="FF0000"/>
                </a:solidFill>
              </a:rPr>
              <a:t>Thoroughly document EE performance; keep a list of critical incidents.</a:t>
            </a:r>
          </a:p>
          <a:p>
            <a:pPr lvl="2"/>
            <a:r>
              <a:rPr lang="en-US" sz="2300" dirty="0" smtClean="0">
                <a:solidFill>
                  <a:srgbClr val="FF0000"/>
                </a:solidFill>
              </a:rPr>
              <a:t>Tie EE development to organizational goals.  Be a coach.</a:t>
            </a:r>
          </a:p>
          <a:p>
            <a:pPr lvl="2"/>
            <a:r>
              <a:rPr lang="en-US" sz="2300" dirty="0" smtClean="0">
                <a:solidFill>
                  <a:srgbClr val="FF0000"/>
                </a:solidFill>
              </a:rPr>
              <a:t>Encourage EE participation in the appraisal and development process.</a:t>
            </a:r>
          </a:p>
          <a:p>
            <a:pPr lvl="2"/>
            <a:r>
              <a:rPr lang="en-US" sz="2300" dirty="0" smtClean="0">
                <a:solidFill>
                  <a:srgbClr val="FF0000"/>
                </a:solidFill>
              </a:rPr>
              <a:t>Solicit feedback about your own performance.</a:t>
            </a:r>
          </a:p>
        </p:txBody>
      </p:sp>
      <p:pic>
        <p:nvPicPr>
          <p:cNvPr id="5" name="Picture 4" descr="Tips and Topic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139668"/>
            <a:ext cx="1828800" cy="1695767"/>
          </a:xfrm>
          <a:prstGeom prst="rect">
            <a:avLst/>
          </a:prstGeom>
          <a:noFill/>
          <a:ln>
            <a:noFill/>
          </a:ln>
        </p:spPr>
      </p:pic>
    </p:spTree>
    <p:extLst>
      <p:ext uri="{BB962C8B-B14F-4D97-AF65-F5344CB8AC3E}">
        <p14:creationId xmlns:p14="http://schemas.microsoft.com/office/powerpoint/2010/main" val="1964104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Performance Appraisal Results</a:t>
            </a:r>
            <a:br>
              <a:rPr lang="en-US" dirty="0" smtClean="0"/>
            </a:br>
            <a:r>
              <a:rPr lang="en-US" sz="2000" dirty="0" smtClean="0"/>
              <a:t>Coaching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200" u="sng" dirty="0" smtClean="0"/>
              <a:t>Effective supervisors use periodic performance evaluations as a way to develop their EE’s competence</a:t>
            </a:r>
            <a:r>
              <a:rPr lang="en-US" dirty="0" smtClean="0"/>
              <a:t>.  </a:t>
            </a:r>
          </a:p>
          <a:p>
            <a:endParaRPr lang="en-US" sz="800" dirty="0"/>
          </a:p>
          <a:p>
            <a:pPr lvl="1"/>
            <a:r>
              <a:rPr lang="en-US" sz="2000" dirty="0" smtClean="0"/>
              <a:t>Coaching, a </a:t>
            </a:r>
            <a:r>
              <a:rPr lang="en-US" sz="2000" dirty="0" smtClean="0"/>
              <a:t>supervisor </a:t>
            </a:r>
            <a:r>
              <a:rPr lang="en-US" sz="2000" dirty="0" smtClean="0"/>
              <a:t>activity, gives EEs information, instructions, and suggestions relating to their job assignments and performance.  </a:t>
            </a:r>
          </a:p>
          <a:p>
            <a:pPr lvl="1"/>
            <a:endParaRPr lang="en-US" sz="800" dirty="0"/>
          </a:p>
          <a:p>
            <a:pPr lvl="2"/>
            <a:r>
              <a:rPr lang="en-US" sz="1800" dirty="0" smtClean="0">
                <a:solidFill>
                  <a:srgbClr val="FF0000"/>
                </a:solidFill>
              </a:rPr>
              <a:t>In addition to being a coach, the supervisor should be a cheerleader and a facilitator who guides EE behaviors toward desired results.  </a:t>
            </a:r>
            <a:endParaRPr lang="en-US" sz="1800" dirty="0">
              <a:solidFill>
                <a:srgbClr val="FF0000"/>
              </a:solidFill>
            </a:endParaRPr>
          </a:p>
        </p:txBody>
      </p:sp>
      <p:pic>
        <p:nvPicPr>
          <p:cNvPr id="5" name="Picture 4"/>
          <p:cNvPicPr/>
          <p:nvPr/>
        </p:nvPicPr>
        <p:blipFill>
          <a:blip r:embed="rId2"/>
          <a:stretch>
            <a:fillRect/>
          </a:stretch>
        </p:blipFill>
        <p:spPr>
          <a:xfrm>
            <a:off x="3581400" y="4191001"/>
            <a:ext cx="5562600" cy="2723568"/>
          </a:xfrm>
          <a:prstGeom prst="rect">
            <a:avLst/>
          </a:prstGeom>
        </p:spPr>
      </p:pic>
    </p:spTree>
    <p:extLst>
      <p:ext uri="{BB962C8B-B14F-4D97-AF65-F5344CB8AC3E}">
        <p14:creationId xmlns:p14="http://schemas.microsoft.com/office/powerpoint/2010/main" val="33709392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Performance Appraisal Results</a:t>
            </a:r>
            <a:br>
              <a:rPr lang="en-US" dirty="0" smtClean="0"/>
            </a:br>
            <a:r>
              <a:rPr lang="en-US" sz="2000" dirty="0" smtClean="0"/>
              <a:t>Coaching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200" u="sng" dirty="0" smtClean="0"/>
              <a:t>If you want your people to be high performers (winners), then you need to help them get there (coach</a:t>
            </a:r>
            <a:r>
              <a:rPr lang="en-US" dirty="0" smtClean="0"/>
              <a:t>).  </a:t>
            </a:r>
          </a:p>
          <a:p>
            <a:endParaRPr lang="en-US" sz="800" dirty="0"/>
          </a:p>
          <a:p>
            <a:pPr lvl="1"/>
            <a:r>
              <a:rPr lang="en-US" sz="2000" dirty="0" smtClean="0"/>
              <a:t>The supervisor must identify activities that prepare EEs for greater depth and breadth in their current or future jobs, reinforce EE’s positive behaviors, and correct negative behaviors positively.  </a:t>
            </a:r>
          </a:p>
          <a:p>
            <a:pPr lvl="1"/>
            <a:endParaRPr lang="en-US" sz="800" dirty="0"/>
          </a:p>
          <a:p>
            <a:pPr lvl="2"/>
            <a:r>
              <a:rPr lang="en-US" sz="1800" dirty="0" smtClean="0">
                <a:solidFill>
                  <a:srgbClr val="FF0000"/>
                </a:solidFill>
              </a:rPr>
              <a:t>In addition, by coaching, the supervisor can inspire EEs toward a shared vision and remove barriers along the way.</a:t>
            </a:r>
            <a:endParaRPr lang="en-US" sz="1800" dirty="0">
              <a:solidFill>
                <a:srgbClr val="FF0000"/>
              </a:solidFill>
            </a:endParaRPr>
          </a:p>
        </p:txBody>
      </p:sp>
      <p:pic>
        <p:nvPicPr>
          <p:cNvPr id="5" name="Picture 4" descr="Coaching Leadership – Accent Leadership Group"/>
          <p:cNvPicPr/>
          <p:nvPr/>
        </p:nvPicPr>
        <p:blipFill>
          <a:blip r:embed="rId2">
            <a:extLst>
              <a:ext uri="{28A0092B-C50C-407E-A947-70E740481C1C}">
                <a14:useLocalDpi xmlns:a14="http://schemas.microsoft.com/office/drawing/2010/main" val="0"/>
              </a:ext>
            </a:extLst>
          </a:blip>
          <a:srcRect/>
          <a:stretch>
            <a:fillRect/>
          </a:stretch>
        </p:blipFill>
        <p:spPr bwMode="auto">
          <a:xfrm>
            <a:off x="2916501" y="4495800"/>
            <a:ext cx="5943600" cy="1825625"/>
          </a:xfrm>
          <a:prstGeom prst="rect">
            <a:avLst/>
          </a:prstGeom>
          <a:noFill/>
          <a:ln>
            <a:noFill/>
          </a:ln>
        </p:spPr>
      </p:pic>
    </p:spTree>
    <p:extLst>
      <p:ext uri="{BB962C8B-B14F-4D97-AF65-F5344CB8AC3E}">
        <p14:creationId xmlns:p14="http://schemas.microsoft.com/office/powerpoint/2010/main" val="76471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Performance Management Process</a:t>
            </a:r>
            <a:br>
              <a:rPr lang="en-US" dirty="0" smtClean="0"/>
            </a:br>
            <a:r>
              <a:rPr lang="en-US" sz="2000" dirty="0" smtClean="0"/>
              <a:t>Performance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600" u="sng" dirty="0" smtClean="0"/>
              <a:t>Planning</a:t>
            </a:r>
          </a:p>
          <a:p>
            <a:pPr lvl="1"/>
            <a:r>
              <a:rPr lang="en-US" dirty="0" smtClean="0">
                <a:solidFill>
                  <a:srgbClr val="FF0000"/>
                </a:solidFill>
              </a:rPr>
              <a:t>Determining what should be done.</a:t>
            </a:r>
          </a:p>
          <a:p>
            <a:r>
              <a:rPr lang="en-US" sz="2600" u="sng" dirty="0" smtClean="0"/>
              <a:t>Organizing</a:t>
            </a:r>
          </a:p>
          <a:p>
            <a:pPr lvl="1"/>
            <a:r>
              <a:rPr lang="en-US" dirty="0" smtClean="0">
                <a:solidFill>
                  <a:srgbClr val="FF0000"/>
                </a:solidFill>
              </a:rPr>
              <a:t>Determining how the work will be divided and accomplished.</a:t>
            </a:r>
          </a:p>
          <a:p>
            <a:r>
              <a:rPr lang="en-US" sz="2600" u="sng" dirty="0" smtClean="0"/>
              <a:t>Staffing</a:t>
            </a:r>
          </a:p>
          <a:p>
            <a:pPr lvl="1"/>
            <a:r>
              <a:rPr lang="en-US" dirty="0" smtClean="0">
                <a:solidFill>
                  <a:srgbClr val="FF0000"/>
                </a:solidFill>
              </a:rPr>
              <a:t>Recruiting, selecting, orienting, training, appraising, and compensating EEs.</a:t>
            </a:r>
          </a:p>
          <a:p>
            <a:r>
              <a:rPr lang="en-US" sz="2600" u="sng" dirty="0" smtClean="0"/>
              <a:t>Leading</a:t>
            </a:r>
          </a:p>
          <a:p>
            <a:pPr lvl="1"/>
            <a:r>
              <a:rPr lang="en-US" dirty="0" smtClean="0">
                <a:solidFill>
                  <a:srgbClr val="FF0000"/>
                </a:solidFill>
              </a:rPr>
              <a:t>Guiding the activities of EEs toward achievement of realistic goals.</a:t>
            </a:r>
          </a:p>
          <a:p>
            <a:r>
              <a:rPr lang="en-US" sz="2600" u="sng" dirty="0" smtClean="0"/>
              <a:t>Controlling</a:t>
            </a:r>
          </a:p>
          <a:p>
            <a:pPr lvl="1"/>
            <a:r>
              <a:rPr lang="en-US" dirty="0" smtClean="0">
                <a:solidFill>
                  <a:srgbClr val="FF0000"/>
                </a:solidFill>
              </a:rPr>
              <a:t>Ensuring that actual performance is in line with intended performance or taking corrective action.</a:t>
            </a:r>
            <a:endParaRPr lang="en-US" dirty="0">
              <a:solidFill>
                <a:srgbClr val="FF0000"/>
              </a:solidFill>
            </a:endParaRPr>
          </a:p>
        </p:txBody>
      </p:sp>
      <p:pic>
        <p:nvPicPr>
          <p:cNvPr id="5" name="Picture 4" descr="How to connect L&amp;D to performance management | HiBo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562600"/>
            <a:ext cx="2815046" cy="1304776"/>
          </a:xfrm>
          <a:prstGeom prst="rect">
            <a:avLst/>
          </a:prstGeom>
          <a:noFill/>
          <a:ln>
            <a:noFill/>
          </a:ln>
        </p:spPr>
      </p:pic>
    </p:spTree>
    <p:extLst>
      <p:ext uri="{BB962C8B-B14F-4D97-AF65-F5344CB8AC3E}">
        <p14:creationId xmlns:p14="http://schemas.microsoft.com/office/powerpoint/2010/main" val="27865475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Performance Appraisal Results</a:t>
            </a:r>
            <a:br>
              <a:rPr lang="en-US" dirty="0" smtClean="0"/>
            </a:br>
            <a:r>
              <a:rPr lang="en-US" sz="2000" dirty="0" smtClean="0"/>
              <a:t>Coaching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supervisor’s follow-up role in performance appraisal varies with the assessment</a:t>
            </a:r>
            <a:r>
              <a:rPr lang="en-US" dirty="0" smtClean="0"/>
              <a:t>.  </a:t>
            </a:r>
          </a:p>
          <a:p>
            <a:endParaRPr lang="en-US" sz="800" dirty="0"/>
          </a:p>
          <a:p>
            <a:pPr lvl="1"/>
            <a:r>
              <a:rPr lang="en-US" sz="2000" dirty="0" smtClean="0"/>
              <a:t>As a rule, supervisors use coaching to help superior EEs prepare for greater responsibility as well as to improve performance of all EEs.  In both cases, the purpose of coaching is to help EEs become more productive by developing action plans.  </a:t>
            </a:r>
          </a:p>
          <a:p>
            <a:pPr lvl="1"/>
            <a:endParaRPr lang="en-US" sz="800" dirty="0"/>
          </a:p>
          <a:p>
            <a:pPr lvl="2"/>
            <a:r>
              <a:rPr lang="en-US" sz="1800" dirty="0" smtClean="0">
                <a:solidFill>
                  <a:srgbClr val="FF0000"/>
                </a:solidFill>
              </a:rPr>
              <a:t>Even though a plan may be jointly determined with the EE, the supervisor is ultimately responsible for providing the plan and the instructions for carrying it out.  </a:t>
            </a:r>
            <a:endParaRPr lang="en-US" sz="1800" dirty="0">
              <a:solidFill>
                <a:srgbClr val="FF0000"/>
              </a:solidFill>
            </a:endParaRPr>
          </a:p>
        </p:txBody>
      </p:sp>
      <p:pic>
        <p:nvPicPr>
          <p:cNvPr id="5" name="Picture 4" descr="10 contribuições do coaching para a vida pessoal e para a carreira - José  Roberto Marques - Presidente do IBC Coaching"/>
          <p:cNvPicPr/>
          <p:nvPr/>
        </p:nvPicPr>
        <p:blipFill>
          <a:blip r:embed="rId2">
            <a:extLst>
              <a:ext uri="{28A0092B-C50C-407E-A947-70E740481C1C}">
                <a14:useLocalDpi xmlns:a14="http://schemas.microsoft.com/office/drawing/2010/main" val="0"/>
              </a:ext>
            </a:extLst>
          </a:blip>
          <a:srcRect/>
          <a:stretch>
            <a:fillRect/>
          </a:stretch>
        </p:blipFill>
        <p:spPr bwMode="auto">
          <a:xfrm>
            <a:off x="4630783" y="4648200"/>
            <a:ext cx="4205369" cy="1726565"/>
          </a:xfrm>
          <a:prstGeom prst="rect">
            <a:avLst/>
          </a:prstGeom>
          <a:noFill/>
          <a:ln>
            <a:noFill/>
          </a:ln>
        </p:spPr>
      </p:pic>
    </p:spTree>
    <p:extLst>
      <p:ext uri="{BB962C8B-B14F-4D97-AF65-F5344CB8AC3E}">
        <p14:creationId xmlns:p14="http://schemas.microsoft.com/office/powerpoint/2010/main" val="3071334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Performance Appraisal Results</a:t>
            </a:r>
            <a:br>
              <a:rPr lang="en-US" dirty="0" smtClean="0"/>
            </a:br>
            <a:r>
              <a:rPr lang="en-US" sz="2000" dirty="0" smtClean="0"/>
              <a:t>Coaching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400" u="sng" dirty="0" smtClean="0"/>
              <a:t>Effective supervisors recognize that ongoing EE skill development is critical to the organization’s success.  </a:t>
            </a:r>
          </a:p>
          <a:p>
            <a:endParaRPr lang="en-US" sz="800" u="sng" dirty="0"/>
          </a:p>
          <a:p>
            <a:pPr lvl="1"/>
            <a:r>
              <a:rPr lang="en-US" dirty="0" smtClean="0">
                <a:solidFill>
                  <a:srgbClr val="FF0000"/>
                </a:solidFill>
              </a:rPr>
              <a:t>Instruction, practice, and feedback are essential elements of development.  </a:t>
            </a:r>
            <a:endParaRPr lang="en-US" dirty="0">
              <a:solidFill>
                <a:srgbClr val="FF0000"/>
              </a:solidFill>
            </a:endParaRPr>
          </a:p>
        </p:txBody>
      </p:sp>
      <p:pic>
        <p:nvPicPr>
          <p:cNvPr id="5" name="Picture 4" descr="coaching business theme 3818316 Vector Art at Vecteez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276600"/>
            <a:ext cx="4736592" cy="3037840"/>
          </a:xfrm>
          <a:prstGeom prst="rect">
            <a:avLst/>
          </a:prstGeom>
          <a:noFill/>
          <a:ln>
            <a:noFill/>
          </a:ln>
        </p:spPr>
      </p:pic>
    </p:spTree>
    <p:extLst>
      <p:ext uri="{BB962C8B-B14F-4D97-AF65-F5344CB8AC3E}">
        <p14:creationId xmlns:p14="http://schemas.microsoft.com/office/powerpoint/2010/main" val="19052642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Performance Appraisal Results</a:t>
            </a:r>
            <a:br>
              <a:rPr lang="en-US" dirty="0" smtClean="0"/>
            </a:br>
            <a:r>
              <a:rPr lang="en-US" sz="2000" dirty="0" smtClean="0"/>
              <a:t>Coaching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business, as in sports, EEs benefit from coaching</a:t>
            </a:r>
            <a:r>
              <a:rPr lang="en-US" dirty="0" smtClean="0"/>
              <a:t>.  </a:t>
            </a:r>
          </a:p>
          <a:p>
            <a:endParaRPr lang="en-US" sz="800" dirty="0"/>
          </a:p>
          <a:p>
            <a:pPr lvl="1"/>
            <a:r>
              <a:rPr lang="en-US" sz="2000" dirty="0" smtClean="0"/>
              <a:t>The coach observes the EE’s performance and communicates what went well and what specifically needs improvement.  </a:t>
            </a:r>
          </a:p>
          <a:p>
            <a:pPr lvl="1"/>
            <a:endParaRPr lang="en-US" sz="800" dirty="0"/>
          </a:p>
          <a:p>
            <a:pPr lvl="2"/>
            <a:r>
              <a:rPr lang="en-US" sz="1700" dirty="0" smtClean="0">
                <a:solidFill>
                  <a:srgbClr val="FF0000"/>
                </a:solidFill>
              </a:rPr>
              <a:t>A </a:t>
            </a:r>
            <a:r>
              <a:rPr lang="en-US" sz="1700" dirty="0" smtClean="0">
                <a:solidFill>
                  <a:srgbClr val="FF0000"/>
                </a:solidFill>
              </a:rPr>
              <a:t>plan for improvement </a:t>
            </a:r>
            <a:r>
              <a:rPr lang="en-US" sz="1700" dirty="0" smtClean="0">
                <a:solidFill>
                  <a:srgbClr val="FF0000"/>
                </a:solidFill>
              </a:rPr>
              <a:t>includes </a:t>
            </a:r>
            <a:r>
              <a:rPr lang="en-US" sz="1700" dirty="0" smtClean="0">
                <a:solidFill>
                  <a:srgbClr val="FF0000"/>
                </a:solidFill>
              </a:rPr>
              <a:t>defining </a:t>
            </a:r>
            <a:r>
              <a:rPr lang="en-US" sz="1700" dirty="0" smtClean="0">
                <a:solidFill>
                  <a:srgbClr val="FF0000"/>
                </a:solidFill>
              </a:rPr>
              <a:t>the expected </a:t>
            </a:r>
            <a:r>
              <a:rPr lang="en-US" sz="1700" dirty="0" smtClean="0">
                <a:solidFill>
                  <a:srgbClr val="FF0000"/>
                </a:solidFill>
              </a:rPr>
              <a:t>level of performance, recommending specific steps for improvement, and observing performance.  </a:t>
            </a:r>
            <a:endParaRPr lang="en-US" sz="1700" dirty="0" smtClean="0">
              <a:solidFill>
                <a:srgbClr val="FF0000"/>
              </a:solidFill>
            </a:endParaRPr>
          </a:p>
          <a:p>
            <a:pPr lvl="2"/>
            <a:r>
              <a:rPr lang="en-US" sz="1700" dirty="0" smtClean="0">
                <a:solidFill>
                  <a:srgbClr val="FF0000"/>
                </a:solidFill>
              </a:rPr>
              <a:t>After </a:t>
            </a:r>
            <a:r>
              <a:rPr lang="en-US" sz="1700" dirty="0" smtClean="0">
                <a:solidFill>
                  <a:srgbClr val="FF0000"/>
                </a:solidFill>
              </a:rPr>
              <a:t>developing the plan, the coach instructs the EE and allows the EE time to practice the skills.  The coach then observes the EE’s performance, providing feedback about the effectiveness of the performance and offering further instruction and encouragement.</a:t>
            </a:r>
            <a:endParaRPr lang="en-US" sz="1700" dirty="0">
              <a:solidFill>
                <a:srgbClr val="FF0000"/>
              </a:solidFill>
            </a:endParaRPr>
          </a:p>
        </p:txBody>
      </p:sp>
      <p:pic>
        <p:nvPicPr>
          <p:cNvPr id="5" name="Picture 4" descr="What is Coach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4800600"/>
            <a:ext cx="5029200" cy="2061754"/>
          </a:xfrm>
          <a:prstGeom prst="rect">
            <a:avLst/>
          </a:prstGeom>
          <a:noFill/>
          <a:ln>
            <a:noFill/>
          </a:ln>
        </p:spPr>
      </p:pic>
    </p:spTree>
    <p:extLst>
      <p:ext uri="{BB962C8B-B14F-4D97-AF65-F5344CB8AC3E}">
        <p14:creationId xmlns:p14="http://schemas.microsoft.com/office/powerpoint/2010/main" val="30427977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Performance Appraisal Results</a:t>
            </a:r>
            <a:br>
              <a:rPr lang="en-US" dirty="0" smtClean="0"/>
            </a:br>
            <a:r>
              <a:rPr lang="en-US" sz="2000" dirty="0" smtClean="0"/>
              <a:t>Coaching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a:xfrm>
            <a:off x="301752" y="1527048"/>
            <a:ext cx="8503920" cy="4949952"/>
          </a:xfrm>
        </p:spPr>
        <p:txBody>
          <a:bodyPr>
            <a:normAutofit fontScale="77500" lnSpcReduction="20000"/>
          </a:bodyPr>
          <a:lstStyle/>
          <a:p>
            <a:r>
              <a:rPr lang="en-US" sz="2600" u="sng" dirty="0" smtClean="0"/>
              <a:t>Specific practices recommended in the HBR Guide to Coaching EEs can help the time invested in coaching result in greater performance gains</a:t>
            </a:r>
            <a:r>
              <a:rPr lang="en-US" sz="2600" dirty="0" smtClean="0"/>
              <a:t>:</a:t>
            </a:r>
          </a:p>
          <a:p>
            <a:endParaRPr lang="en-US" sz="800" dirty="0" smtClean="0"/>
          </a:p>
          <a:p>
            <a:pPr lvl="1"/>
            <a:r>
              <a:rPr lang="en-US" sz="2300" dirty="0" smtClean="0">
                <a:solidFill>
                  <a:srgbClr val="FF0000"/>
                </a:solidFill>
              </a:rPr>
              <a:t>The supervisor should match EE’s skills with the needs of the department so that EEs can focus on using their strengths.</a:t>
            </a:r>
          </a:p>
          <a:p>
            <a:pPr lvl="1"/>
            <a:r>
              <a:rPr lang="en-US" sz="2300" dirty="0" smtClean="0">
                <a:solidFill>
                  <a:srgbClr val="FF0000"/>
                </a:solidFill>
              </a:rPr>
              <a:t>The supervisor should work with EEs to create realistic, yet inspiring plans for growth by setting “stretch” goals that are attainable but encourage the EE to challenge themselves.</a:t>
            </a:r>
          </a:p>
          <a:p>
            <a:pPr lvl="1"/>
            <a:r>
              <a:rPr lang="en-US" sz="2300" dirty="0" smtClean="0">
                <a:solidFill>
                  <a:srgbClr val="FF0000"/>
                </a:solidFill>
              </a:rPr>
              <a:t>The supervisor should provide resources and support EEs need to do well.</a:t>
            </a:r>
          </a:p>
          <a:p>
            <a:pPr lvl="1"/>
            <a:r>
              <a:rPr lang="en-US" sz="2300" dirty="0" smtClean="0">
                <a:solidFill>
                  <a:srgbClr val="FF0000"/>
                </a:solidFill>
              </a:rPr>
              <a:t>The coach should customize coaching approach to personality style of EE.</a:t>
            </a:r>
          </a:p>
          <a:p>
            <a:pPr lvl="1"/>
            <a:r>
              <a:rPr lang="en-US" sz="2300" dirty="0" smtClean="0">
                <a:solidFill>
                  <a:srgbClr val="FF0000"/>
                </a:solidFill>
              </a:rPr>
              <a:t>The coach should prompt the EE with questions before dispensing advice.</a:t>
            </a:r>
          </a:p>
          <a:p>
            <a:pPr lvl="1"/>
            <a:r>
              <a:rPr lang="en-US" sz="2300" dirty="0" smtClean="0">
                <a:solidFill>
                  <a:srgbClr val="FF0000"/>
                </a:solidFill>
              </a:rPr>
              <a:t>The coach should give the EE ongoing, constructive feedback they’ll apply, feedback that is specific and authentic.</a:t>
            </a:r>
          </a:p>
          <a:p>
            <a:pPr lvl="1"/>
            <a:r>
              <a:rPr lang="en-US" sz="2300" dirty="0" smtClean="0">
                <a:solidFill>
                  <a:srgbClr val="FF0000"/>
                </a:solidFill>
              </a:rPr>
              <a:t>The coach should design instruction to match the EE’s learning style.</a:t>
            </a:r>
          </a:p>
          <a:p>
            <a:pPr lvl="1"/>
            <a:r>
              <a:rPr lang="en-US" sz="2300" dirty="0" smtClean="0">
                <a:solidFill>
                  <a:srgbClr val="FF0000"/>
                </a:solidFill>
              </a:rPr>
              <a:t>After giving instruction and time for practice, the coach should give the EE room to grapple with problems and discover solutions.</a:t>
            </a:r>
          </a:p>
          <a:p>
            <a:pPr lvl="1"/>
            <a:r>
              <a:rPr lang="en-US" sz="2300" dirty="0" smtClean="0">
                <a:solidFill>
                  <a:srgbClr val="FF0000"/>
                </a:solidFill>
              </a:rPr>
              <a:t>The coach should move EE toward independence.</a:t>
            </a:r>
          </a:p>
        </p:txBody>
      </p:sp>
      <p:pic>
        <p:nvPicPr>
          <p:cNvPr id="5" name="Picture 4" descr="Coaching Vector Art, Icons, and Graphics for Free Download"/>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486400"/>
            <a:ext cx="2816352" cy="838200"/>
          </a:xfrm>
          <a:prstGeom prst="rect">
            <a:avLst/>
          </a:prstGeom>
          <a:noFill/>
          <a:ln>
            <a:noFill/>
          </a:ln>
        </p:spPr>
      </p:pic>
    </p:spTree>
    <p:extLst>
      <p:ext uri="{BB962C8B-B14F-4D97-AF65-F5344CB8AC3E}">
        <p14:creationId xmlns:p14="http://schemas.microsoft.com/office/powerpoint/2010/main" val="3001178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Performance Appraisal Results</a:t>
            </a:r>
            <a:br>
              <a:rPr lang="en-US" dirty="0" smtClean="0"/>
            </a:br>
            <a:r>
              <a:rPr lang="en-US" sz="2000" dirty="0" smtClean="0"/>
              <a:t>Coaching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200" u="sng" dirty="0" smtClean="0"/>
              <a:t>EE performance usually improves when specific improvement goals are established during the performance appraisal</a:t>
            </a:r>
            <a:r>
              <a:rPr lang="en-US" dirty="0" smtClean="0"/>
              <a:t>.  </a:t>
            </a:r>
          </a:p>
          <a:p>
            <a:endParaRPr lang="en-US" sz="800" dirty="0"/>
          </a:p>
          <a:p>
            <a:pPr lvl="1"/>
            <a:r>
              <a:rPr lang="en-US" sz="2000" dirty="0" smtClean="0"/>
              <a:t>It is important that supervisors realize that they are responsible for improving the performance of deficient EEs.  </a:t>
            </a:r>
          </a:p>
          <a:p>
            <a:pPr lvl="1"/>
            <a:endParaRPr lang="en-US" sz="800" dirty="0"/>
          </a:p>
          <a:p>
            <a:pPr lvl="2"/>
            <a:r>
              <a:rPr lang="en-US" sz="1800" dirty="0" smtClean="0">
                <a:solidFill>
                  <a:srgbClr val="FF0000"/>
                </a:solidFill>
              </a:rPr>
              <a:t>The supervisor must remember that EEs cannot improve unless they know exactly what is expected.</a:t>
            </a:r>
            <a:endParaRPr lang="en-US" sz="1800" dirty="0">
              <a:solidFill>
                <a:srgbClr val="FF0000"/>
              </a:solidFill>
            </a:endParaRPr>
          </a:p>
        </p:txBody>
      </p:sp>
      <p:pic>
        <p:nvPicPr>
          <p:cNvPr id="5" name="Picture 4"/>
          <p:cNvPicPr/>
          <p:nvPr/>
        </p:nvPicPr>
        <p:blipFill>
          <a:blip r:embed="rId2"/>
          <a:stretch>
            <a:fillRect/>
          </a:stretch>
        </p:blipFill>
        <p:spPr>
          <a:xfrm>
            <a:off x="3810000" y="4114800"/>
            <a:ext cx="5105400" cy="2195830"/>
          </a:xfrm>
          <a:prstGeom prst="rect">
            <a:avLst/>
          </a:prstGeom>
        </p:spPr>
      </p:pic>
    </p:spTree>
    <p:extLst>
      <p:ext uri="{BB962C8B-B14F-4D97-AF65-F5344CB8AC3E}">
        <p14:creationId xmlns:p14="http://schemas.microsoft.com/office/powerpoint/2010/main" val="23939903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a:xfrm>
            <a:off x="301752" y="1527048"/>
            <a:ext cx="8503920" cy="4949952"/>
          </a:xfrm>
        </p:spPr>
        <p:txBody>
          <a:bodyPr>
            <a:normAutofit fontScale="70000" lnSpcReduction="20000"/>
          </a:bodyPr>
          <a:lstStyle/>
          <a:p>
            <a:r>
              <a:rPr lang="en-US" u="sng" dirty="0" smtClean="0"/>
              <a:t>Questions to Determine Coaching Strategies</a:t>
            </a:r>
          </a:p>
          <a:p>
            <a:endParaRPr lang="en-US" sz="1100" dirty="0" smtClean="0"/>
          </a:p>
          <a:p>
            <a:pPr lvl="1"/>
            <a:r>
              <a:rPr lang="en-US" sz="2300" dirty="0" smtClean="0"/>
              <a:t>The effective supervisor uses these questions to help the EE improve performance</a:t>
            </a:r>
            <a:r>
              <a:rPr lang="en-US" dirty="0" smtClean="0"/>
              <a:t>.</a:t>
            </a:r>
          </a:p>
          <a:p>
            <a:pPr lvl="1"/>
            <a:endParaRPr lang="en-US" sz="1100" dirty="0" smtClean="0"/>
          </a:p>
          <a:p>
            <a:pPr lvl="2"/>
            <a:r>
              <a:rPr lang="en-US" sz="2100" dirty="0" smtClean="0">
                <a:solidFill>
                  <a:srgbClr val="FF0000"/>
                </a:solidFill>
              </a:rPr>
              <a:t>Have you identified specific areas of performance that need improvement?</a:t>
            </a:r>
          </a:p>
          <a:p>
            <a:pPr lvl="2"/>
            <a:r>
              <a:rPr lang="en-US" sz="2100" dirty="0" smtClean="0">
                <a:solidFill>
                  <a:srgbClr val="FF0000"/>
                </a:solidFill>
              </a:rPr>
              <a:t>Is it worth your time and effort to help the EE improve?</a:t>
            </a:r>
          </a:p>
          <a:p>
            <a:pPr lvl="2"/>
            <a:r>
              <a:rPr lang="en-US" sz="2100" dirty="0" smtClean="0">
                <a:solidFill>
                  <a:srgbClr val="FF0000"/>
                </a:solidFill>
              </a:rPr>
              <a:t>Does the EE understand that their performance needs improvement?</a:t>
            </a:r>
          </a:p>
          <a:p>
            <a:pPr lvl="2"/>
            <a:r>
              <a:rPr lang="en-US" sz="2100" dirty="0" smtClean="0">
                <a:solidFill>
                  <a:srgbClr val="FF0000"/>
                </a:solidFill>
              </a:rPr>
              <a:t>Does the EE know what is expected (standards of performance)?</a:t>
            </a:r>
          </a:p>
          <a:p>
            <a:pPr lvl="2"/>
            <a:r>
              <a:rPr lang="en-US" sz="2100" dirty="0" smtClean="0">
                <a:solidFill>
                  <a:srgbClr val="FF0000"/>
                </a:solidFill>
              </a:rPr>
              <a:t>Are there barriers beyond the EE’s control that influence current performance?</a:t>
            </a:r>
          </a:p>
          <a:p>
            <a:pPr lvl="2"/>
            <a:r>
              <a:rPr lang="en-US" sz="2100" dirty="0" smtClean="0">
                <a:solidFill>
                  <a:srgbClr val="FF0000"/>
                </a:solidFill>
              </a:rPr>
              <a:t>Does the EE know how to do the job?</a:t>
            </a:r>
          </a:p>
          <a:p>
            <a:pPr lvl="2"/>
            <a:r>
              <a:rPr lang="en-US" sz="2100" dirty="0" smtClean="0">
                <a:solidFill>
                  <a:srgbClr val="FF0000"/>
                </a:solidFill>
              </a:rPr>
              <a:t>Could the EE do the job if their life depended on it?  If not training is necessary.</a:t>
            </a:r>
          </a:p>
          <a:p>
            <a:pPr lvl="2"/>
            <a:r>
              <a:rPr lang="en-US" sz="2100" dirty="0" smtClean="0">
                <a:solidFill>
                  <a:srgbClr val="FF0000"/>
                </a:solidFill>
              </a:rPr>
              <a:t>What happens when the EE does the job well?</a:t>
            </a:r>
          </a:p>
          <a:p>
            <a:pPr lvl="2"/>
            <a:r>
              <a:rPr lang="en-US" sz="2100" dirty="0" smtClean="0">
                <a:solidFill>
                  <a:srgbClr val="FF0000"/>
                </a:solidFill>
              </a:rPr>
              <a:t>What do you do when performance is deficient?</a:t>
            </a:r>
          </a:p>
          <a:p>
            <a:pPr lvl="2"/>
            <a:r>
              <a:rPr lang="en-US" sz="2100" dirty="0" smtClean="0">
                <a:solidFill>
                  <a:srgbClr val="FF0000"/>
                </a:solidFill>
              </a:rPr>
              <a:t>Have you considered alternative courses of action?</a:t>
            </a:r>
          </a:p>
          <a:p>
            <a:pPr lvl="2"/>
            <a:r>
              <a:rPr lang="en-US" sz="2100" dirty="0" smtClean="0">
                <a:solidFill>
                  <a:srgbClr val="FF0000"/>
                </a:solidFill>
              </a:rPr>
              <a:t>Have you and the EE mutually agreed on a course of action? </a:t>
            </a:r>
          </a:p>
          <a:p>
            <a:pPr lvl="2"/>
            <a:r>
              <a:rPr lang="en-US" sz="2100" dirty="0" smtClean="0">
                <a:solidFill>
                  <a:srgbClr val="FF0000"/>
                </a:solidFill>
              </a:rPr>
              <a:t>Have you provided information, instruction, and suggestions?</a:t>
            </a:r>
          </a:p>
          <a:p>
            <a:pPr lvl="2"/>
            <a:r>
              <a:rPr lang="en-US" sz="2100" dirty="0" smtClean="0">
                <a:solidFill>
                  <a:srgbClr val="FF0000"/>
                </a:solidFill>
              </a:rPr>
              <a:t>Does the EE understand the consequences if unacceptable performance continues?</a:t>
            </a:r>
          </a:p>
          <a:p>
            <a:pPr lvl="2"/>
            <a:r>
              <a:rPr lang="en-US" sz="2100" dirty="0" smtClean="0">
                <a:solidFill>
                  <a:srgbClr val="FF0000"/>
                </a:solidFill>
              </a:rPr>
              <a:t>What follow-up measures will you use and how will you measure improvements?</a:t>
            </a:r>
          </a:p>
          <a:p>
            <a:pPr lvl="2"/>
            <a:r>
              <a:rPr lang="en-US" sz="2100" dirty="0" smtClean="0">
                <a:solidFill>
                  <a:srgbClr val="FF0000"/>
                </a:solidFill>
              </a:rPr>
              <a:t>How will you reward and reinforce improvement?</a:t>
            </a:r>
          </a:p>
          <a:p>
            <a:pPr lvl="2"/>
            <a:r>
              <a:rPr lang="en-US" sz="2100" dirty="0" smtClean="0">
                <a:solidFill>
                  <a:srgbClr val="FF0000"/>
                </a:solidFill>
              </a:rPr>
              <a:t>What will you do if performance does not improve?</a:t>
            </a:r>
          </a:p>
          <a:p>
            <a:pPr lvl="2"/>
            <a:endParaRPr lang="en-US" dirty="0" smtClean="0"/>
          </a:p>
        </p:txBody>
      </p:sp>
      <p:pic>
        <p:nvPicPr>
          <p:cNvPr id="5" name="Picture 4" descr="Tips and Topic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139668"/>
            <a:ext cx="1828800" cy="1695767"/>
          </a:xfrm>
          <a:prstGeom prst="rect">
            <a:avLst/>
          </a:prstGeom>
          <a:noFill/>
          <a:ln>
            <a:noFill/>
          </a:ln>
        </p:spPr>
      </p:pic>
    </p:spTree>
    <p:extLst>
      <p:ext uri="{BB962C8B-B14F-4D97-AF65-F5344CB8AC3E}">
        <p14:creationId xmlns:p14="http://schemas.microsoft.com/office/powerpoint/2010/main" val="29190147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Performance Appraisal Results</a:t>
            </a:r>
            <a:br>
              <a:rPr lang="en-US" dirty="0" smtClean="0"/>
            </a:br>
            <a:r>
              <a:rPr lang="en-US" sz="2000" dirty="0" smtClean="0"/>
              <a:t>Promoting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400" u="sng" dirty="0" smtClean="0"/>
              <a:t>Given proper encouragement, many EEs strive to improve their performance and eventually be promoted</a:t>
            </a:r>
            <a:r>
              <a:rPr lang="en-US" dirty="0" smtClean="0"/>
              <a:t>.  </a:t>
            </a:r>
          </a:p>
          <a:p>
            <a:endParaRPr lang="en-US" sz="800" dirty="0"/>
          </a:p>
          <a:p>
            <a:pPr lvl="1"/>
            <a:r>
              <a:rPr lang="en-US" sz="2000" dirty="0" smtClean="0">
                <a:solidFill>
                  <a:srgbClr val="FF0000"/>
                </a:solidFill>
              </a:rPr>
              <a:t>A promotion means advancement to a job with more responsibility, more privileges, higher status, greater potential, and higher pay.</a:t>
            </a:r>
            <a:endParaRPr lang="en-US" sz="2000" dirty="0">
              <a:solidFill>
                <a:srgbClr val="FF0000"/>
              </a:solidFill>
            </a:endParaRPr>
          </a:p>
        </p:txBody>
      </p:sp>
      <p:pic>
        <p:nvPicPr>
          <p:cNvPr id="5" name="Picture 4"/>
          <p:cNvPicPr/>
          <p:nvPr/>
        </p:nvPicPr>
        <p:blipFill>
          <a:blip r:embed="rId2"/>
          <a:stretch>
            <a:fillRect/>
          </a:stretch>
        </p:blipFill>
        <p:spPr>
          <a:xfrm>
            <a:off x="3809999" y="3505200"/>
            <a:ext cx="4986963" cy="2790190"/>
          </a:xfrm>
          <a:prstGeom prst="rect">
            <a:avLst/>
          </a:prstGeom>
        </p:spPr>
      </p:pic>
    </p:spTree>
    <p:extLst>
      <p:ext uri="{BB962C8B-B14F-4D97-AF65-F5344CB8AC3E}">
        <p14:creationId xmlns:p14="http://schemas.microsoft.com/office/powerpoint/2010/main" val="546775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Performance Appraisal Results</a:t>
            </a:r>
            <a:br>
              <a:rPr lang="en-US" dirty="0" smtClean="0"/>
            </a:br>
            <a:r>
              <a:rPr lang="en-US" sz="2000" dirty="0" smtClean="0"/>
              <a:t>Promoting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200" u="sng" dirty="0" smtClean="0"/>
              <a:t>Most, but not all, EEs want to improve or advance</a:t>
            </a:r>
            <a:r>
              <a:rPr lang="en-US" dirty="0" smtClean="0"/>
              <a:t>.  </a:t>
            </a:r>
          </a:p>
          <a:p>
            <a:endParaRPr lang="en-US" sz="800" dirty="0"/>
          </a:p>
          <a:p>
            <a:pPr lvl="1"/>
            <a:r>
              <a:rPr lang="en-US" sz="2000" dirty="0" smtClean="0"/>
              <a:t>Some EEs may feel that increased responsibility would demand too much of their time and energy, or they may be content with their present positions.  </a:t>
            </a:r>
          </a:p>
          <a:p>
            <a:pPr lvl="1"/>
            <a:endParaRPr lang="en-US" sz="800" dirty="0"/>
          </a:p>
          <a:p>
            <a:pPr lvl="2"/>
            <a:r>
              <a:rPr lang="en-US" sz="1800" dirty="0" smtClean="0">
                <a:solidFill>
                  <a:srgbClr val="FF0000"/>
                </a:solidFill>
              </a:rPr>
              <a:t>Most EEs, however, want promotions.  For them, starting at the bottom and rising in status and income is a normal way of life.</a:t>
            </a:r>
            <a:endParaRPr lang="en-US" sz="1800" dirty="0">
              <a:solidFill>
                <a:srgbClr val="FF0000"/>
              </a:solidFill>
            </a:endParaRPr>
          </a:p>
        </p:txBody>
      </p:sp>
      <p:pic>
        <p:nvPicPr>
          <p:cNvPr id="5" name="Picture 4" descr="Promotion 1,000,000 audience - SEOClerks"/>
          <p:cNvPicPr/>
          <p:nvPr/>
        </p:nvPicPr>
        <p:blipFill>
          <a:blip r:embed="rId2">
            <a:extLst>
              <a:ext uri="{28A0092B-C50C-407E-A947-70E740481C1C}">
                <a14:useLocalDpi xmlns:a14="http://schemas.microsoft.com/office/drawing/2010/main" val="0"/>
              </a:ext>
            </a:extLst>
          </a:blip>
          <a:srcRect/>
          <a:stretch>
            <a:fillRect/>
          </a:stretch>
        </p:blipFill>
        <p:spPr bwMode="auto">
          <a:xfrm>
            <a:off x="4267201" y="4038600"/>
            <a:ext cx="4586368" cy="2286000"/>
          </a:xfrm>
          <a:prstGeom prst="rect">
            <a:avLst/>
          </a:prstGeom>
          <a:noFill/>
          <a:ln>
            <a:noFill/>
          </a:ln>
        </p:spPr>
      </p:pic>
    </p:spTree>
    <p:extLst>
      <p:ext uri="{BB962C8B-B14F-4D97-AF65-F5344CB8AC3E}">
        <p14:creationId xmlns:p14="http://schemas.microsoft.com/office/powerpoint/2010/main" val="40834915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a:t>
            </a:r>
            <a:r>
              <a:rPr lang="en-US" dirty="0"/>
              <a:t>F</a:t>
            </a:r>
            <a:r>
              <a:rPr lang="en-US" dirty="0" smtClean="0"/>
              <a:t>rom Within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organizations have policies for promoting EEs</a:t>
            </a:r>
            <a:r>
              <a:rPr lang="en-US" dirty="0" smtClean="0"/>
              <a:t>.  </a:t>
            </a:r>
          </a:p>
          <a:p>
            <a:endParaRPr lang="en-US" sz="900" dirty="0"/>
          </a:p>
          <a:p>
            <a:pPr lvl="1"/>
            <a:r>
              <a:rPr lang="en-US" sz="2000" dirty="0" smtClean="0"/>
              <a:t>The policy of promoting from within is widely practiced, and it is important to both an organization and its EEs.  For the organization, it means a steady source of trained personnel for higher positions; for EEs, it is a major incentive to perform better.  </a:t>
            </a:r>
          </a:p>
          <a:p>
            <a:pPr lvl="1"/>
            <a:r>
              <a:rPr lang="en-US" sz="2000" dirty="0" smtClean="0"/>
              <a:t>When EEs work for organizations for a long time, more is usually known about them than even the best selection processes and interviews could reveal about outside applicants for the same job.  </a:t>
            </a:r>
          </a:p>
          <a:p>
            <a:pPr lvl="1"/>
            <a:endParaRPr lang="en-US" sz="900" dirty="0"/>
          </a:p>
          <a:p>
            <a:pPr lvl="2"/>
            <a:r>
              <a:rPr lang="en-US" sz="1800" dirty="0" smtClean="0">
                <a:solidFill>
                  <a:srgbClr val="FF0000"/>
                </a:solidFill>
              </a:rPr>
              <a:t>Supervisors should know EEs well; they do not know individuals hired from outside until those individuals have worked for them for some time.</a:t>
            </a:r>
            <a:endParaRPr lang="en-US" sz="1800" dirty="0">
              <a:solidFill>
                <a:srgbClr val="FF0000"/>
              </a:solidFill>
            </a:endParaRPr>
          </a:p>
        </p:txBody>
      </p:sp>
      <p:pic>
        <p:nvPicPr>
          <p:cNvPr id="6" name="Picture 5" descr="โปรโมชั่น,Promotion,hot,Leooil - จำหน่ายน้ำมันเครื่อง ราคาถูก  ส่งถึงที่,น้ำมันเครื่องสังเคราะห์แท้  zic,amsoil,gulf,cusco,Sunoco,hks,selenia,total,liquimoly,moty's,greddy,wix,cepsa,Toyota,Honda,mitsubishi,Suzuki,benz,bmw,mazda,ลีโอออยล์  จำหน่าย ..."/>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6066"/>
            <a:ext cx="2105025" cy="1650334"/>
          </a:xfrm>
          <a:prstGeom prst="rect">
            <a:avLst/>
          </a:prstGeom>
          <a:noFill/>
          <a:ln>
            <a:noFill/>
          </a:ln>
        </p:spPr>
      </p:pic>
    </p:spTree>
    <p:extLst>
      <p:ext uri="{BB962C8B-B14F-4D97-AF65-F5344CB8AC3E}">
        <p14:creationId xmlns:p14="http://schemas.microsoft.com/office/powerpoint/2010/main" val="42850706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From Within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lstStyle/>
          <a:p>
            <a:r>
              <a:rPr lang="en-US" sz="2200" u="sng" dirty="0" smtClean="0"/>
              <a:t>Occasionally, a supervisor might want to bypass an EE from promotion because the productivity of the department will suffer until a replacement is found and trained</a:t>
            </a:r>
            <a:r>
              <a:rPr lang="en-US" dirty="0" smtClean="0"/>
              <a:t>.  </a:t>
            </a:r>
          </a:p>
          <a:p>
            <a:endParaRPr lang="en-US" sz="800" dirty="0"/>
          </a:p>
          <a:p>
            <a:pPr lvl="1"/>
            <a:r>
              <a:rPr lang="en-US" sz="2000" dirty="0" smtClean="0"/>
              <a:t>However, this thinking is shortsighted.  </a:t>
            </a:r>
          </a:p>
          <a:p>
            <a:pPr lvl="1"/>
            <a:endParaRPr lang="en-US" sz="800" dirty="0"/>
          </a:p>
          <a:p>
            <a:pPr lvl="2"/>
            <a:r>
              <a:rPr lang="en-US" sz="1800" dirty="0" smtClean="0">
                <a:solidFill>
                  <a:srgbClr val="FF0000"/>
                </a:solidFill>
              </a:rPr>
              <a:t>It is better for the organization in the long run to have the best qualified people in positions where they can make the greatest contributions to the organization’s success.</a:t>
            </a:r>
            <a:endParaRPr lang="en-US" sz="1800" dirty="0">
              <a:solidFill>
                <a:srgbClr val="FF0000"/>
              </a:solidFill>
            </a:endParaRPr>
          </a:p>
        </p:txBody>
      </p:sp>
      <p:pic>
        <p:nvPicPr>
          <p:cNvPr id="5" name="Picture 4" descr="Ilustración de Etiqueta De Promoción Promoción Signo De La Banda Roja  Promoción y más Vectores Libres de Derechos de Ascenso - Empleo - i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7152" y="4114800"/>
            <a:ext cx="3429000" cy="2212975"/>
          </a:xfrm>
          <a:prstGeom prst="rect">
            <a:avLst/>
          </a:prstGeom>
          <a:noFill/>
          <a:ln>
            <a:noFill/>
          </a:ln>
        </p:spPr>
      </p:pic>
    </p:spTree>
    <p:extLst>
      <p:ext uri="{BB962C8B-B14F-4D97-AF65-F5344CB8AC3E}">
        <p14:creationId xmlns:p14="http://schemas.microsoft.com/office/powerpoint/2010/main" val="202024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Performance Management Process</a:t>
            </a:r>
            <a:br>
              <a:rPr lang="en-US" dirty="0" smtClean="0"/>
            </a:br>
            <a:r>
              <a:rPr lang="en-US" sz="2000" dirty="0" smtClean="0"/>
              <a:t>Performance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fontScale="85000" lnSpcReduction="20000"/>
          </a:bodyPr>
          <a:lstStyle/>
          <a:p>
            <a:r>
              <a:rPr lang="en-US" sz="2600" u="sng" dirty="0" smtClean="0"/>
              <a:t>Recruiting</a:t>
            </a:r>
          </a:p>
          <a:p>
            <a:pPr lvl="1"/>
            <a:r>
              <a:rPr lang="en-US" dirty="0" smtClean="0">
                <a:solidFill>
                  <a:srgbClr val="FF0000"/>
                </a:solidFill>
              </a:rPr>
              <a:t>Determine the requirements of the job.</a:t>
            </a:r>
          </a:p>
          <a:p>
            <a:pPr lvl="2"/>
            <a:r>
              <a:rPr lang="en-US" dirty="0" smtClean="0">
                <a:solidFill>
                  <a:srgbClr val="0070C0"/>
                </a:solidFill>
              </a:rPr>
              <a:t>Job Description – Job Specification – Core Competencies</a:t>
            </a:r>
          </a:p>
          <a:p>
            <a:r>
              <a:rPr lang="en-US" sz="2600" u="sng" dirty="0" smtClean="0"/>
              <a:t>Selecting</a:t>
            </a:r>
          </a:p>
          <a:p>
            <a:pPr lvl="1"/>
            <a:r>
              <a:rPr lang="en-US" dirty="0" smtClean="0">
                <a:solidFill>
                  <a:srgbClr val="FF0000"/>
                </a:solidFill>
              </a:rPr>
              <a:t>Conduct the selection interview.</a:t>
            </a:r>
          </a:p>
          <a:p>
            <a:pPr lvl="2"/>
            <a:r>
              <a:rPr lang="en-US" dirty="0" smtClean="0">
                <a:solidFill>
                  <a:srgbClr val="0070C0"/>
                </a:solidFill>
              </a:rPr>
              <a:t>RJP - ROP</a:t>
            </a:r>
          </a:p>
          <a:p>
            <a:r>
              <a:rPr lang="en-US" sz="2600" u="sng" dirty="0" smtClean="0"/>
              <a:t>Orienting</a:t>
            </a:r>
          </a:p>
          <a:p>
            <a:pPr lvl="1"/>
            <a:r>
              <a:rPr lang="en-US" dirty="0" smtClean="0">
                <a:solidFill>
                  <a:srgbClr val="FF0000"/>
                </a:solidFill>
              </a:rPr>
              <a:t>Connect your potential “winner” to a “star.”</a:t>
            </a:r>
          </a:p>
          <a:p>
            <a:pPr lvl="2"/>
            <a:r>
              <a:rPr lang="en-US" dirty="0" smtClean="0">
                <a:solidFill>
                  <a:srgbClr val="0070C0"/>
                </a:solidFill>
              </a:rPr>
              <a:t>Clarify Expectations – Establish Performance Standards – Develop Objectives</a:t>
            </a:r>
          </a:p>
          <a:p>
            <a:r>
              <a:rPr lang="en-US" sz="2600" u="sng" dirty="0" smtClean="0"/>
              <a:t>Evaluating</a:t>
            </a:r>
          </a:p>
          <a:p>
            <a:pPr lvl="1"/>
            <a:r>
              <a:rPr lang="en-US" dirty="0" smtClean="0">
                <a:solidFill>
                  <a:srgbClr val="FF0000"/>
                </a:solidFill>
              </a:rPr>
              <a:t>Observe and monitor performance.</a:t>
            </a:r>
          </a:p>
          <a:p>
            <a:pPr lvl="2"/>
            <a:r>
              <a:rPr lang="en-US" dirty="0" smtClean="0">
                <a:solidFill>
                  <a:srgbClr val="0070C0"/>
                </a:solidFill>
              </a:rPr>
              <a:t>Document Performance and Critical Incidents – Obtain Feedback</a:t>
            </a:r>
          </a:p>
          <a:p>
            <a:r>
              <a:rPr lang="en-US" sz="2600" u="sng" dirty="0" smtClean="0"/>
              <a:t>Developing</a:t>
            </a:r>
          </a:p>
          <a:p>
            <a:pPr lvl="1"/>
            <a:r>
              <a:rPr lang="en-US" dirty="0" smtClean="0">
                <a:solidFill>
                  <a:srgbClr val="FF0000"/>
                </a:solidFill>
              </a:rPr>
              <a:t>Jointly plan development.</a:t>
            </a:r>
          </a:p>
          <a:p>
            <a:pPr lvl="2"/>
            <a:r>
              <a:rPr lang="en-US" dirty="0" smtClean="0">
                <a:solidFill>
                  <a:srgbClr val="0070C0"/>
                </a:solidFill>
              </a:rPr>
              <a:t>Coach – Train – Add New SKAs and Experiences – Prepare for Advancement</a:t>
            </a:r>
            <a:endParaRPr lang="en-US" dirty="0">
              <a:solidFill>
                <a:srgbClr val="0070C0"/>
              </a:solidFill>
            </a:endParaRPr>
          </a:p>
        </p:txBody>
      </p:sp>
      <p:pic>
        <p:nvPicPr>
          <p:cNvPr id="5" name="Picture 4" descr="5 performance management best practices | HiBo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6049645"/>
            <a:ext cx="2133600" cy="808355"/>
          </a:xfrm>
          <a:prstGeom prst="rect">
            <a:avLst/>
          </a:prstGeom>
          <a:noFill/>
          <a:ln>
            <a:noFill/>
          </a:ln>
        </p:spPr>
      </p:pic>
    </p:spTree>
    <p:extLst>
      <p:ext uri="{BB962C8B-B14F-4D97-AF65-F5344CB8AC3E}">
        <p14:creationId xmlns:p14="http://schemas.microsoft.com/office/powerpoint/2010/main" val="18428854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From Within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200" u="sng" dirty="0" smtClean="0"/>
              <a:t>There would be little reason for EEs to improve if they believed that the better and higher-paying jobs were reserved for outsiders</a:t>
            </a:r>
            <a:r>
              <a:rPr lang="en-US" dirty="0" smtClean="0"/>
              <a:t>.  </a:t>
            </a:r>
          </a:p>
          <a:p>
            <a:endParaRPr lang="en-US" sz="800" dirty="0"/>
          </a:p>
          <a:p>
            <a:pPr lvl="1"/>
            <a:r>
              <a:rPr lang="en-US" sz="2000" dirty="0" smtClean="0"/>
              <a:t>Additional job satisfaction results when EEs know that stronger efforts on their part may lead to more interesting and challenging work, higher pay and status, and better working conditions.  </a:t>
            </a:r>
          </a:p>
          <a:p>
            <a:pPr lvl="1"/>
            <a:endParaRPr lang="en-US" sz="800" dirty="0"/>
          </a:p>
          <a:p>
            <a:pPr lvl="2"/>
            <a:r>
              <a:rPr lang="en-US" sz="1800" dirty="0" smtClean="0">
                <a:solidFill>
                  <a:srgbClr val="FF0000"/>
                </a:solidFill>
              </a:rPr>
              <a:t>Most EEs are more motivated when they see a link between excellent performance and a reward they covet.</a:t>
            </a:r>
            <a:endParaRPr lang="en-US" sz="1800" dirty="0">
              <a:solidFill>
                <a:srgbClr val="FF0000"/>
              </a:solidFill>
            </a:endParaRPr>
          </a:p>
        </p:txBody>
      </p:sp>
      <p:pic>
        <p:nvPicPr>
          <p:cNvPr id="5" name="Picture 4" descr="What Is The Relationship Between Performance Management And Reward System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267200"/>
            <a:ext cx="2819400" cy="2133600"/>
          </a:xfrm>
          <a:prstGeom prst="rect">
            <a:avLst/>
          </a:prstGeom>
          <a:noFill/>
          <a:ln>
            <a:noFill/>
          </a:ln>
        </p:spPr>
      </p:pic>
    </p:spTree>
    <p:extLst>
      <p:ext uri="{BB962C8B-B14F-4D97-AF65-F5344CB8AC3E}">
        <p14:creationId xmlns:p14="http://schemas.microsoft.com/office/powerpoint/2010/main" val="15041906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From Within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considering promotion for an EE, the supervisor should recognize what management considers a promotion may not always be perceived as such by the EE</a:t>
            </a:r>
            <a:r>
              <a:rPr lang="en-US" dirty="0" smtClean="0"/>
              <a:t>.  </a:t>
            </a:r>
          </a:p>
          <a:p>
            <a:endParaRPr lang="en-US" sz="900" dirty="0"/>
          </a:p>
          <a:p>
            <a:pPr lvl="1"/>
            <a:r>
              <a:rPr lang="en-US" sz="2000" dirty="0" smtClean="0">
                <a:solidFill>
                  <a:srgbClr val="0070C0"/>
                </a:solidFill>
              </a:rPr>
              <a:t>(X) An </a:t>
            </a:r>
            <a:r>
              <a:rPr lang="en-US" sz="2000" dirty="0" smtClean="0">
                <a:solidFill>
                  <a:srgbClr val="0070C0"/>
                </a:solidFill>
              </a:rPr>
              <a:t>engineer may believe that a promotion to administrative work is a hardship, not an advancement.  The engineer may feel admin activities are less interesting or more difficult than technical duties, and may be concerned about losing or diluting professional skills.  </a:t>
            </a:r>
          </a:p>
          <a:p>
            <a:pPr lvl="1"/>
            <a:endParaRPr lang="en-US" sz="900" dirty="0"/>
          </a:p>
          <a:p>
            <a:pPr lvl="2"/>
            <a:r>
              <a:rPr lang="en-US" sz="1800" dirty="0" smtClean="0">
                <a:solidFill>
                  <a:srgbClr val="FF0000"/>
                </a:solidFill>
              </a:rPr>
              <a:t>This is understandable, and the supervisor should suggest promotional opportunities that do not require unacceptable compromises.</a:t>
            </a:r>
            <a:endParaRPr lang="en-US" sz="1800" dirty="0">
              <a:solidFill>
                <a:srgbClr val="FF0000"/>
              </a:solidFill>
            </a:endParaRPr>
          </a:p>
        </p:txBody>
      </p:sp>
      <p:pic>
        <p:nvPicPr>
          <p:cNvPr id="5" name="Picture 4" descr="5 things you should never compromise in business"/>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029200"/>
            <a:ext cx="3657600" cy="1828800"/>
          </a:xfrm>
          <a:prstGeom prst="rect">
            <a:avLst/>
          </a:prstGeom>
          <a:noFill/>
          <a:ln>
            <a:noFill/>
          </a:ln>
        </p:spPr>
      </p:pic>
    </p:spTree>
    <p:extLst>
      <p:ext uri="{BB962C8B-B14F-4D97-AF65-F5344CB8AC3E}">
        <p14:creationId xmlns:p14="http://schemas.microsoft.com/office/powerpoint/2010/main" val="42595591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From Within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normAutofit/>
          </a:bodyPr>
          <a:lstStyle/>
          <a:p>
            <a:r>
              <a:rPr lang="en-US" sz="2200" u="sng" dirty="0" smtClean="0"/>
              <a:t>Also, the supervisor should be sensitive to EEs who appear to be satisfied in their present positions</a:t>
            </a:r>
            <a:r>
              <a:rPr lang="en-US" dirty="0" smtClean="0"/>
              <a:t>.  </a:t>
            </a:r>
          </a:p>
          <a:p>
            <a:endParaRPr lang="en-US" sz="800" dirty="0"/>
          </a:p>
          <a:p>
            <a:pPr lvl="1"/>
            <a:r>
              <a:rPr lang="en-US" sz="2000" dirty="0" smtClean="0"/>
              <a:t>Such EEs may prefer to stay with their fellow EEs and to retain responsibilities with which they are familiar and comfortable.  </a:t>
            </a:r>
          </a:p>
          <a:p>
            <a:pPr lvl="1"/>
            <a:endParaRPr lang="en-US" sz="800" dirty="0"/>
          </a:p>
          <a:p>
            <a:pPr lvl="2"/>
            <a:r>
              <a:rPr lang="en-US" sz="1800" dirty="0" smtClean="0">
                <a:solidFill>
                  <a:srgbClr val="FF0000"/>
                </a:solidFill>
              </a:rPr>
              <a:t>The supervisor should not pressure them to accept higher-level positions.  However, if supervisor believes such an EE has excellent qualifications for promotion, they should offer all the encouragement and counsel that may make a promotion attractive to EE for current or future consideration.  </a:t>
            </a:r>
            <a:endParaRPr lang="en-US" sz="1800" dirty="0">
              <a:solidFill>
                <a:srgbClr val="FF0000"/>
              </a:solidFill>
            </a:endParaRPr>
          </a:p>
        </p:txBody>
      </p:sp>
      <p:pic>
        <p:nvPicPr>
          <p:cNvPr id="5" name="Picture 4" descr="No Pressure | Official Websi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648200"/>
            <a:ext cx="3962400" cy="1649730"/>
          </a:xfrm>
          <a:prstGeom prst="rect">
            <a:avLst/>
          </a:prstGeom>
          <a:noFill/>
          <a:ln>
            <a:noFill/>
          </a:ln>
        </p:spPr>
      </p:pic>
    </p:spTree>
    <p:extLst>
      <p:ext uri="{BB962C8B-B14F-4D97-AF65-F5344CB8AC3E}">
        <p14:creationId xmlns:p14="http://schemas.microsoft.com/office/powerpoint/2010/main" val="42553298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From Within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the EE agrees to accept the promotion, it is essential for both the supervisor and EE to recognize that the dynamics between the EE and their peers will change dramatically</a:t>
            </a:r>
            <a:r>
              <a:rPr lang="en-US" dirty="0" smtClean="0"/>
              <a:t>.  </a:t>
            </a:r>
          </a:p>
          <a:p>
            <a:endParaRPr lang="en-US" sz="800" dirty="0"/>
          </a:p>
          <a:p>
            <a:pPr lvl="1"/>
            <a:r>
              <a:rPr lang="en-US" sz="2000" dirty="0" smtClean="0"/>
              <a:t>The EE will be required to make staffing and workload decisions that may not be well-received by others who were previously “buddies.”  </a:t>
            </a:r>
          </a:p>
          <a:p>
            <a:pPr lvl="1"/>
            <a:endParaRPr lang="en-US" sz="800" dirty="0"/>
          </a:p>
          <a:p>
            <a:pPr lvl="2"/>
            <a:r>
              <a:rPr lang="en-US" sz="1800" dirty="0" smtClean="0">
                <a:solidFill>
                  <a:srgbClr val="FF0000"/>
                </a:solidFill>
              </a:rPr>
              <a:t>The supervisor can play a significant role in facilitating a successful transition by providing time, resources, and coaching to help the new leader acquire and apply new SKAs.</a:t>
            </a:r>
            <a:endParaRPr lang="en-US" sz="1800" dirty="0">
              <a:solidFill>
                <a:srgbClr val="FF0000"/>
              </a:solidFill>
            </a:endParaRPr>
          </a:p>
        </p:txBody>
      </p:sp>
      <p:pic>
        <p:nvPicPr>
          <p:cNvPr id="6" name="Picture 5" descr="Individual KSAs - Knowledge, Skills and Abiliti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343400"/>
            <a:ext cx="2328672" cy="1981200"/>
          </a:xfrm>
          <a:prstGeom prst="rect">
            <a:avLst/>
          </a:prstGeom>
          <a:noFill/>
          <a:ln>
            <a:noFill/>
          </a:ln>
        </p:spPr>
      </p:pic>
    </p:spTree>
    <p:extLst>
      <p:ext uri="{BB962C8B-B14F-4D97-AF65-F5344CB8AC3E}">
        <p14:creationId xmlns:p14="http://schemas.microsoft.com/office/powerpoint/2010/main" val="9420437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a Promotion From Within Policy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lstStyle/>
          <a:p>
            <a:r>
              <a:rPr lang="en-US" sz="2200" u="sng" dirty="0" smtClean="0"/>
              <a:t>Generally, it is preferable to apply a promotion-from-within policy whenever possible</a:t>
            </a:r>
            <a:r>
              <a:rPr lang="en-US" dirty="0" smtClean="0"/>
              <a:t>.  </a:t>
            </a:r>
          </a:p>
          <a:p>
            <a:endParaRPr lang="en-US" sz="800" dirty="0"/>
          </a:p>
          <a:p>
            <a:pPr lvl="1"/>
            <a:r>
              <a:rPr lang="en-US" sz="2000" dirty="0" smtClean="0"/>
              <a:t>However, in some cases strict adherence to this policy might not be sensible and might even harm an organization.  </a:t>
            </a:r>
          </a:p>
          <a:p>
            <a:pPr lvl="1"/>
            <a:endParaRPr lang="en-US" sz="800" dirty="0"/>
          </a:p>
          <a:p>
            <a:pPr lvl="2"/>
            <a:r>
              <a:rPr lang="en-US" sz="1800" dirty="0" smtClean="0">
                <a:solidFill>
                  <a:srgbClr val="FF0000"/>
                </a:solidFill>
              </a:rPr>
              <a:t>If there are no qualified internal candidates for a position, then someone from the outside must be recruited.</a:t>
            </a:r>
            <a:endParaRPr lang="en-US" sz="1800" dirty="0">
              <a:solidFill>
                <a:srgbClr val="FF0000"/>
              </a:solidFill>
            </a:endParaRPr>
          </a:p>
        </p:txBody>
      </p:sp>
      <p:pic>
        <p:nvPicPr>
          <p:cNvPr id="5" name="Picture 4" descr="How to Pronounce Adap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267200"/>
            <a:ext cx="3962400" cy="2047875"/>
          </a:xfrm>
          <a:prstGeom prst="rect">
            <a:avLst/>
          </a:prstGeom>
          <a:noFill/>
          <a:ln>
            <a:noFill/>
          </a:ln>
        </p:spPr>
      </p:pic>
    </p:spTree>
    <p:extLst>
      <p:ext uri="{BB962C8B-B14F-4D97-AF65-F5344CB8AC3E}">
        <p14:creationId xmlns:p14="http://schemas.microsoft.com/office/powerpoint/2010/main" val="7959149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a Promotion From Within Policy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lstStyle/>
          <a:p>
            <a:r>
              <a:rPr lang="en-US" sz="2200" u="sng" dirty="0" smtClean="0"/>
              <a:t>At times, bringing a new EE into a department may be desirable because this person brings different ideas and fresh perspectives to the job</a:t>
            </a:r>
            <a:r>
              <a:rPr lang="en-US" dirty="0" smtClean="0"/>
              <a:t>.  </a:t>
            </a:r>
          </a:p>
          <a:p>
            <a:endParaRPr lang="en-US" sz="800" dirty="0"/>
          </a:p>
          <a:p>
            <a:pPr lvl="1"/>
            <a:r>
              <a:rPr lang="en-US" sz="2000" dirty="0" smtClean="0">
                <a:solidFill>
                  <a:srgbClr val="FF0000"/>
                </a:solidFill>
              </a:rPr>
              <a:t>Another reason for recruiting EEs from the outside is that an organization may not be in a position to train its own EEs in the necessary skills.  </a:t>
            </a:r>
            <a:endParaRPr lang="en-US" sz="2000" dirty="0">
              <a:solidFill>
                <a:srgbClr val="FF0000"/>
              </a:solidFill>
            </a:endParaRPr>
          </a:p>
        </p:txBody>
      </p:sp>
      <p:pic>
        <p:nvPicPr>
          <p:cNvPr id="6" name="Picture 5" descr="New Idea Stock Photos and Images - 123RF"/>
          <p:cNvPicPr/>
          <p:nvPr/>
        </p:nvPicPr>
        <p:blipFill>
          <a:blip r:embed="rId2">
            <a:extLst>
              <a:ext uri="{28A0092B-C50C-407E-A947-70E740481C1C}">
                <a14:useLocalDpi xmlns:a14="http://schemas.microsoft.com/office/drawing/2010/main" val="0"/>
              </a:ext>
            </a:extLst>
          </a:blip>
          <a:srcRect/>
          <a:stretch>
            <a:fillRect/>
          </a:stretch>
        </p:blipFill>
        <p:spPr bwMode="auto">
          <a:xfrm>
            <a:off x="4818888" y="3733800"/>
            <a:ext cx="4057650" cy="2597150"/>
          </a:xfrm>
          <a:prstGeom prst="rect">
            <a:avLst/>
          </a:prstGeom>
          <a:noFill/>
          <a:ln>
            <a:noFill/>
          </a:ln>
        </p:spPr>
      </p:pic>
    </p:spTree>
    <p:extLst>
      <p:ext uri="{BB962C8B-B14F-4D97-AF65-F5344CB8AC3E}">
        <p14:creationId xmlns:p14="http://schemas.microsoft.com/office/powerpoint/2010/main" val="23925996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Promoting From Within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normAutofit/>
          </a:bodyPr>
          <a:lstStyle/>
          <a:p>
            <a:r>
              <a:rPr lang="en-US" sz="2200" u="sng" dirty="0" smtClean="0"/>
              <a:t>Typically, more EEs are interested in being promoted than there are openings</a:t>
            </a:r>
            <a:r>
              <a:rPr lang="en-US" dirty="0" smtClean="0"/>
              <a:t>.  </a:t>
            </a:r>
          </a:p>
          <a:p>
            <a:endParaRPr lang="en-US" sz="800" dirty="0"/>
          </a:p>
          <a:p>
            <a:pPr lvl="1"/>
            <a:r>
              <a:rPr lang="en-US" sz="2000" dirty="0" smtClean="0"/>
              <a:t>Because promotions should be incentives for EEs to perform better, some supervisors believe EEs who have best records of production, quality, and cooperation are the ones who should be promoted.  </a:t>
            </a:r>
          </a:p>
          <a:p>
            <a:pPr lvl="1"/>
            <a:endParaRPr lang="en-US" sz="800" dirty="0"/>
          </a:p>
          <a:p>
            <a:pPr lvl="2"/>
            <a:r>
              <a:rPr lang="en-US" sz="1800" dirty="0" smtClean="0">
                <a:solidFill>
                  <a:srgbClr val="FF0000"/>
                </a:solidFill>
              </a:rPr>
              <a:t>In some situations, however, it is difficult to measure such aspects of EE performance accurately or objectively, even when supervisors have made a conscientious effort in form of merit ratings or performance appraisals.</a:t>
            </a:r>
            <a:endParaRPr lang="en-US" sz="1800" dirty="0">
              <a:solidFill>
                <a:srgbClr val="FF0000"/>
              </a:solidFill>
            </a:endParaRPr>
          </a:p>
        </p:txBody>
      </p:sp>
      <p:pic>
        <p:nvPicPr>
          <p:cNvPr id="5" name="Picture 4" descr="Employee Testing, Pre-Employment Testing | Criteria"/>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953000"/>
            <a:ext cx="4550991" cy="1205399"/>
          </a:xfrm>
          <a:prstGeom prst="rect">
            <a:avLst/>
          </a:prstGeom>
          <a:noFill/>
          <a:ln>
            <a:noFill/>
          </a:ln>
        </p:spPr>
      </p:pic>
    </p:spTree>
    <p:extLst>
      <p:ext uri="{BB962C8B-B14F-4D97-AF65-F5344CB8AC3E}">
        <p14:creationId xmlns:p14="http://schemas.microsoft.com/office/powerpoint/2010/main" val="3964052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normAutofit/>
          </a:bodyPr>
          <a:lstStyle/>
          <a:p>
            <a:r>
              <a:rPr lang="en-US" sz="2200" u="sng" dirty="0" smtClean="0"/>
              <a:t>One easily measured and objective criterion that has been applied extensively is seniority</a:t>
            </a:r>
            <a:r>
              <a:rPr lang="en-US" dirty="0" smtClean="0"/>
              <a:t>.  </a:t>
            </a:r>
          </a:p>
          <a:p>
            <a:endParaRPr lang="en-US" sz="800" dirty="0"/>
          </a:p>
          <a:p>
            <a:pPr lvl="1"/>
            <a:r>
              <a:rPr lang="en-US" sz="2000" dirty="0" smtClean="0"/>
              <a:t>Seniority is an EE’s length of service in the department or organization.  </a:t>
            </a:r>
          </a:p>
          <a:p>
            <a:pPr lvl="1"/>
            <a:endParaRPr lang="en-US" sz="800" dirty="0"/>
          </a:p>
          <a:p>
            <a:pPr lvl="2"/>
            <a:r>
              <a:rPr lang="en-US" sz="1800" dirty="0" smtClean="0">
                <a:solidFill>
                  <a:srgbClr val="FF0000"/>
                </a:solidFill>
              </a:rPr>
              <a:t>Labor unions have emphasized seniority as a major promotion criterion.  </a:t>
            </a:r>
          </a:p>
          <a:p>
            <a:pPr lvl="2"/>
            <a:r>
              <a:rPr lang="en-US" sz="1800" dirty="0" smtClean="0">
                <a:solidFill>
                  <a:srgbClr val="FF0000"/>
                </a:solidFill>
              </a:rPr>
              <a:t>Its use is also widespread among organizations that are not unionized and for jobs that are not covered by union agreements.  </a:t>
            </a:r>
            <a:endParaRPr lang="en-US" sz="1800" dirty="0">
              <a:solidFill>
                <a:srgbClr val="FF0000"/>
              </a:solidFill>
            </a:endParaRPr>
          </a:p>
        </p:txBody>
      </p:sp>
      <p:pic>
        <p:nvPicPr>
          <p:cNvPr id="5" name="Picture 4" descr="Seniority synonyms - 465 Words and Phrases for Seniority"/>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648200"/>
            <a:ext cx="4782312" cy="2305050"/>
          </a:xfrm>
          <a:prstGeom prst="rect">
            <a:avLst/>
          </a:prstGeom>
          <a:noFill/>
          <a:ln>
            <a:noFill/>
          </a:ln>
        </p:spPr>
      </p:pic>
    </p:spTree>
    <p:extLst>
      <p:ext uri="{BB962C8B-B14F-4D97-AF65-F5344CB8AC3E}">
        <p14:creationId xmlns:p14="http://schemas.microsoft.com/office/powerpoint/2010/main" val="36314033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supervisors are comfortable with the concept of seniority as a basis for promotion</a:t>
            </a:r>
            <a:r>
              <a:rPr lang="en-US" dirty="0" smtClean="0"/>
              <a:t>.  </a:t>
            </a:r>
          </a:p>
          <a:p>
            <a:endParaRPr lang="en-US" sz="800" dirty="0"/>
          </a:p>
          <a:p>
            <a:pPr lvl="1"/>
            <a:r>
              <a:rPr lang="en-US" sz="2000" dirty="0" smtClean="0">
                <a:solidFill>
                  <a:srgbClr val="FF0000"/>
                </a:solidFill>
              </a:rPr>
              <a:t>Some supervisors feel that an EE’s loyalty, as expressed by length of service, deserves to be rewarded.  </a:t>
            </a:r>
          </a:p>
        </p:txBody>
      </p:sp>
      <p:pic>
        <p:nvPicPr>
          <p:cNvPr id="5" name="Picture 4" descr="Meaning Of Seniority | Dictionary | English Dictiona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962400"/>
            <a:ext cx="4267200" cy="2352675"/>
          </a:xfrm>
          <a:prstGeom prst="rect">
            <a:avLst/>
          </a:prstGeom>
          <a:noFill/>
          <a:ln>
            <a:noFill/>
          </a:ln>
        </p:spPr>
      </p:pic>
    </p:spTree>
    <p:extLst>
      <p:ext uri="{BB962C8B-B14F-4D97-AF65-F5344CB8AC3E}">
        <p14:creationId xmlns:p14="http://schemas.microsoft.com/office/powerpoint/2010/main" val="10164209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normAutofit/>
          </a:bodyPr>
          <a:lstStyle/>
          <a:p>
            <a:r>
              <a:rPr lang="en-US" sz="2200" u="sng" dirty="0" smtClean="0"/>
              <a:t>Basing promotion on seniority also assumes that an EE’s abilities tend to increase with service</a:t>
            </a:r>
            <a:r>
              <a:rPr lang="en-US" dirty="0" smtClean="0"/>
              <a:t>.  </a:t>
            </a:r>
          </a:p>
          <a:p>
            <a:endParaRPr lang="en-US" sz="800" dirty="0"/>
          </a:p>
          <a:p>
            <a:pPr lvl="1"/>
            <a:r>
              <a:rPr lang="en-US" sz="2000" dirty="0" smtClean="0"/>
              <a:t>Although this assumption is not always accurate, it is likely that, with continued service, an EE’s skills and knowledge will improve.  </a:t>
            </a:r>
          </a:p>
          <a:p>
            <a:pPr lvl="1"/>
            <a:endParaRPr lang="en-US" sz="800" dirty="0"/>
          </a:p>
          <a:p>
            <a:pPr lvl="2"/>
            <a:r>
              <a:rPr lang="en-US" sz="1800" dirty="0" smtClean="0">
                <a:solidFill>
                  <a:srgbClr val="FF0000"/>
                </a:solidFill>
              </a:rPr>
              <a:t>If promotion is to be based largely on seniority, then the initial selection procedure for new EEs must be followed carefully, and each new EE should receive considerable training in various positions.</a:t>
            </a:r>
            <a:endParaRPr lang="en-US" sz="1800" dirty="0">
              <a:solidFill>
                <a:srgbClr val="FF0000"/>
              </a:solidFill>
            </a:endParaRPr>
          </a:p>
        </p:txBody>
      </p:sp>
      <p:pic>
        <p:nvPicPr>
          <p:cNvPr id="5" name="Picture 4" descr="Subscribe - Seniority Authority"/>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648200"/>
            <a:ext cx="3886200" cy="1702435"/>
          </a:xfrm>
          <a:prstGeom prst="rect">
            <a:avLst/>
          </a:prstGeom>
          <a:noFill/>
          <a:ln>
            <a:noFill/>
          </a:ln>
        </p:spPr>
      </p:pic>
    </p:spTree>
    <p:extLst>
      <p:ext uri="{BB962C8B-B14F-4D97-AF65-F5344CB8AC3E}">
        <p14:creationId xmlns:p14="http://schemas.microsoft.com/office/powerpoint/2010/main" val="411369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Employee Performance Appraisal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200" u="sng" dirty="0" smtClean="0"/>
              <a:t>From the time EEs begin their employment with a firm, the supervisor is responsible for evaluating EE’s job performance</a:t>
            </a:r>
            <a:r>
              <a:rPr lang="en-US" dirty="0" smtClean="0"/>
              <a:t>.  </a:t>
            </a:r>
          </a:p>
          <a:p>
            <a:endParaRPr lang="en-US" sz="800" dirty="0"/>
          </a:p>
          <a:p>
            <a:pPr lvl="1"/>
            <a:r>
              <a:rPr lang="en-US" sz="2000" dirty="0" smtClean="0"/>
              <a:t>Performance Appraisal is the systematic assessment of how well EEs are performing their jobs and communication of assessment to them.</a:t>
            </a:r>
          </a:p>
          <a:p>
            <a:pPr lvl="1"/>
            <a:r>
              <a:rPr lang="en-US" sz="2000" dirty="0" smtClean="0"/>
              <a:t>Supervisors establish performance standards or targets that subordinates are expected to achieve.  </a:t>
            </a:r>
          </a:p>
          <a:p>
            <a:pPr lvl="1"/>
            <a:endParaRPr lang="en-US" sz="800" dirty="0"/>
          </a:p>
          <a:p>
            <a:pPr lvl="2"/>
            <a:r>
              <a:rPr lang="en-US" sz="1800" dirty="0" smtClean="0">
                <a:solidFill>
                  <a:srgbClr val="FF0000"/>
                </a:solidFill>
              </a:rPr>
              <a:t>Performance appraisal includes comparing EE’s performance with </a:t>
            </a:r>
            <a:r>
              <a:rPr lang="en-US" sz="1800" dirty="0" smtClean="0">
                <a:solidFill>
                  <a:srgbClr val="FF0000"/>
                </a:solidFill>
              </a:rPr>
              <a:t>the standards</a:t>
            </a:r>
            <a:r>
              <a:rPr lang="en-US" sz="1800" dirty="0" smtClean="0">
                <a:solidFill>
                  <a:srgbClr val="FF0000"/>
                </a:solidFill>
              </a:rPr>
              <a:t>.  Often these standards may be referred to as metrics.</a:t>
            </a:r>
            <a:endParaRPr lang="en-US" sz="1800" dirty="0">
              <a:solidFill>
                <a:srgbClr val="FF0000"/>
              </a:solidFill>
            </a:endParaRPr>
          </a:p>
        </p:txBody>
      </p:sp>
      <p:pic>
        <p:nvPicPr>
          <p:cNvPr id="5" name="Picture 4" descr="Performance Appraisals in the Workplace: Use, Types, Criticism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724400"/>
            <a:ext cx="3733800" cy="2133600"/>
          </a:xfrm>
          <a:prstGeom prst="rect">
            <a:avLst/>
          </a:prstGeom>
          <a:noFill/>
          <a:ln>
            <a:noFill/>
          </a:ln>
        </p:spPr>
      </p:pic>
    </p:spTree>
    <p:extLst>
      <p:ext uri="{BB962C8B-B14F-4D97-AF65-F5344CB8AC3E}">
        <p14:creationId xmlns:p14="http://schemas.microsoft.com/office/powerpoint/2010/main" val="22976486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normAutofit/>
          </a:bodyPr>
          <a:lstStyle/>
          <a:p>
            <a:r>
              <a:rPr lang="en-US" sz="2200" u="sng" dirty="0" smtClean="0"/>
              <a:t>Probably the most serious drawback to using seniority as the major criterion for promotion is that it discourages young EEs – those with less seniority</a:t>
            </a:r>
            <a:r>
              <a:rPr lang="en-US" dirty="0" smtClean="0"/>
              <a:t>.  </a:t>
            </a:r>
          </a:p>
          <a:p>
            <a:endParaRPr lang="en-US" sz="800" dirty="0"/>
          </a:p>
          <a:p>
            <a:pPr lvl="1"/>
            <a:r>
              <a:rPr lang="en-US" sz="2000" dirty="0" smtClean="0"/>
              <a:t>Younger EEs may believe that they cannot advance until they too have accumulated years of service on the job.  Consequently, they may lose enthusiasm and perform at only average levels.  </a:t>
            </a:r>
          </a:p>
          <a:p>
            <a:pPr lvl="1"/>
            <a:endParaRPr lang="en-US" sz="800" dirty="0"/>
          </a:p>
          <a:p>
            <a:pPr lvl="2"/>
            <a:r>
              <a:rPr lang="en-US" sz="1800" dirty="0" smtClean="0">
                <a:solidFill>
                  <a:srgbClr val="FF0000"/>
                </a:solidFill>
              </a:rPr>
              <a:t>Another serious drawback is that the best performer is not always the most senior.  If seniority is the only criterion, then there may be no incentive to perform well.</a:t>
            </a:r>
            <a:endParaRPr lang="en-US" sz="1800" dirty="0">
              <a:solidFill>
                <a:srgbClr val="FF0000"/>
              </a:solidFill>
            </a:endParaRPr>
          </a:p>
        </p:txBody>
      </p:sp>
      <p:pic>
        <p:nvPicPr>
          <p:cNvPr id="5" name="Picture 4" descr="Seniority Company Profile, information, investors, valuation &amp; Fund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648200"/>
            <a:ext cx="2743200" cy="2209800"/>
          </a:xfrm>
          <a:prstGeom prst="rect">
            <a:avLst/>
          </a:prstGeom>
          <a:noFill/>
          <a:ln>
            <a:noFill/>
          </a:ln>
        </p:spPr>
      </p:pic>
    </p:spTree>
    <p:extLst>
      <p:ext uri="{BB962C8B-B14F-4D97-AF65-F5344CB8AC3E}">
        <p14:creationId xmlns:p14="http://schemas.microsoft.com/office/powerpoint/2010/main" val="20300697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Merit and Ability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normAutofit/>
          </a:bodyPr>
          <a:lstStyle/>
          <a:p>
            <a:r>
              <a:rPr lang="en-US" sz="2200" u="sng" dirty="0" smtClean="0"/>
              <a:t>Seniority alone does not guarantee an individual either deserves promotion or is capable of advancing to a higher-level job</a:t>
            </a:r>
            <a:r>
              <a:rPr lang="en-US" dirty="0" smtClean="0"/>
              <a:t>.  </a:t>
            </a:r>
          </a:p>
          <a:p>
            <a:endParaRPr lang="en-US" sz="800" dirty="0"/>
          </a:p>
          <a:p>
            <a:pPr lvl="1"/>
            <a:r>
              <a:rPr lang="en-US" sz="2000" dirty="0" smtClean="0"/>
              <a:t>In fact, some EEs with high seniority may lack the educational or skill levels needed for advancement.  </a:t>
            </a:r>
          </a:p>
          <a:p>
            <a:pPr lvl="1"/>
            <a:endParaRPr lang="en-US" sz="800" dirty="0"/>
          </a:p>
          <a:p>
            <a:pPr lvl="2"/>
            <a:r>
              <a:rPr lang="en-US" sz="1800" dirty="0" smtClean="0">
                <a:solidFill>
                  <a:srgbClr val="FF0000"/>
                </a:solidFill>
              </a:rPr>
              <a:t>Consequently, most unions understand that length of service cannot be the only criterion for promotion.  They agree that promotion should be based on seniority combined with merit and </a:t>
            </a:r>
            <a:r>
              <a:rPr lang="en-US" sz="1800" dirty="0" smtClean="0">
                <a:solidFill>
                  <a:srgbClr val="FF0000"/>
                </a:solidFill>
              </a:rPr>
              <a:t>ability.</a:t>
            </a:r>
            <a:endParaRPr lang="en-US" sz="1800" dirty="0">
              <a:solidFill>
                <a:srgbClr val="FF0000"/>
              </a:solidFill>
            </a:endParaRPr>
          </a:p>
        </p:txBody>
      </p:sp>
      <p:pic>
        <p:nvPicPr>
          <p:cNvPr id="5" name="Picture 4" descr="CORRECTING and REPLACING Merit America Awarded $10M Grant From Ascendium  Education Group"/>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495800"/>
            <a:ext cx="4897701" cy="1662599"/>
          </a:xfrm>
          <a:prstGeom prst="rect">
            <a:avLst/>
          </a:prstGeom>
          <a:noFill/>
          <a:ln>
            <a:noFill/>
          </a:ln>
        </p:spPr>
      </p:pic>
    </p:spTree>
    <p:extLst>
      <p:ext uri="{BB962C8B-B14F-4D97-AF65-F5344CB8AC3E}">
        <p14:creationId xmlns:p14="http://schemas.microsoft.com/office/powerpoint/2010/main" val="37123407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Merit and Ability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normAutofit/>
          </a:bodyPr>
          <a:lstStyle/>
          <a:p>
            <a:r>
              <a:rPr lang="en-US" sz="2200" u="sng" dirty="0" smtClean="0"/>
              <a:t>Merit usually refers to the quality of an EE’s job performance.  </a:t>
            </a:r>
          </a:p>
          <a:p>
            <a:r>
              <a:rPr lang="en-US" sz="2200" u="sng" dirty="0" smtClean="0"/>
              <a:t>Ability means an EE’s ability or potential to perform or to be trained to perform a higher-level job</a:t>
            </a:r>
            <a:r>
              <a:rPr lang="en-US" dirty="0" smtClean="0"/>
              <a:t>.  </a:t>
            </a:r>
          </a:p>
          <a:p>
            <a:endParaRPr lang="en-US" sz="800" dirty="0"/>
          </a:p>
          <a:p>
            <a:pPr lvl="1"/>
            <a:r>
              <a:rPr lang="en-US" sz="2000" dirty="0" smtClean="0"/>
              <a:t>Supervisors are in the best position to determine the degree to which merit and ability are necessary to compensate for less seniority.  </a:t>
            </a:r>
          </a:p>
          <a:p>
            <a:pPr lvl="1"/>
            <a:endParaRPr lang="en-US" sz="800" dirty="0"/>
          </a:p>
          <a:p>
            <a:pPr lvl="2"/>
            <a:r>
              <a:rPr lang="en-US" sz="1800" dirty="0" smtClean="0">
                <a:solidFill>
                  <a:srgbClr val="FF0000"/>
                </a:solidFill>
              </a:rPr>
              <a:t>However, seniority is frequently the decisive criterion when merit and ability are relatively equal among several candidates seeking a promotion.</a:t>
            </a:r>
            <a:endParaRPr lang="en-US" sz="1800" dirty="0">
              <a:solidFill>
                <a:srgbClr val="FF0000"/>
              </a:solidFill>
            </a:endParaRPr>
          </a:p>
        </p:txBody>
      </p:sp>
      <p:pic>
        <p:nvPicPr>
          <p:cNvPr id="5" name="Picture 4" descr="Merit Health Systems LLC Overview | SignalHire Company Profile"/>
          <p:cNvPicPr/>
          <p:nvPr/>
        </p:nvPicPr>
        <p:blipFill>
          <a:blip r:embed="rId2">
            <a:extLst>
              <a:ext uri="{28A0092B-C50C-407E-A947-70E740481C1C}">
                <a14:useLocalDpi xmlns:a14="http://schemas.microsoft.com/office/drawing/2010/main" val="0"/>
              </a:ext>
            </a:extLst>
          </a:blip>
          <a:srcRect/>
          <a:stretch>
            <a:fillRect/>
          </a:stretch>
        </p:blipFill>
        <p:spPr bwMode="auto">
          <a:xfrm>
            <a:off x="6878901" y="4419600"/>
            <a:ext cx="1905000" cy="1905000"/>
          </a:xfrm>
          <a:prstGeom prst="rect">
            <a:avLst/>
          </a:prstGeom>
          <a:noFill/>
          <a:ln>
            <a:noFill/>
          </a:ln>
        </p:spPr>
      </p:pic>
    </p:spTree>
    <p:extLst>
      <p:ext uri="{BB962C8B-B14F-4D97-AF65-F5344CB8AC3E}">
        <p14:creationId xmlns:p14="http://schemas.microsoft.com/office/powerpoint/2010/main" val="6428624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Criteria</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normAutofit/>
          </a:bodyPr>
          <a:lstStyle/>
          <a:p>
            <a:r>
              <a:rPr lang="en-US" sz="2200" u="sng" dirty="0" smtClean="0"/>
              <a:t>Good supervisory practice attempts to attain a workable balance among merit, ability, and seniority</a:t>
            </a:r>
            <a:r>
              <a:rPr lang="en-US" dirty="0" smtClean="0"/>
              <a:t>.  </a:t>
            </a:r>
          </a:p>
          <a:p>
            <a:endParaRPr lang="en-US" sz="800" dirty="0"/>
          </a:p>
          <a:p>
            <a:pPr lvl="1"/>
            <a:r>
              <a:rPr lang="en-US" sz="2000" dirty="0" smtClean="0"/>
              <a:t>When selecting from among the most qualified candidates available, the supervisor may decide that, in order to be promoted, the EE who is most capable but who has less seniority will have to be far better than those with more seniority.  This is sometimes referred to as the head-and-shoulders concept.  </a:t>
            </a:r>
          </a:p>
          <a:p>
            <a:pPr lvl="1"/>
            <a:endParaRPr lang="en-US" sz="800" dirty="0"/>
          </a:p>
          <a:p>
            <a:pPr lvl="2"/>
            <a:r>
              <a:rPr lang="en-US" sz="1800" dirty="0" smtClean="0">
                <a:solidFill>
                  <a:srgbClr val="FF0000"/>
                </a:solidFill>
              </a:rPr>
              <a:t>Otherwise, the supervisor will promote the qualified EE with the greatest seniority, at least on a trial basis.</a:t>
            </a:r>
            <a:endParaRPr lang="en-US" sz="1800" dirty="0">
              <a:solidFill>
                <a:srgbClr val="FF0000"/>
              </a:solidFill>
            </a:endParaRPr>
          </a:p>
        </p:txBody>
      </p:sp>
      <p:pic>
        <p:nvPicPr>
          <p:cNvPr id="5" name="Picture 4" descr="Balance - A Principle of Art"/>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876800"/>
            <a:ext cx="3886200" cy="1981200"/>
          </a:xfrm>
          <a:prstGeom prst="rect">
            <a:avLst/>
          </a:prstGeom>
          <a:noFill/>
          <a:ln>
            <a:noFill/>
          </a:ln>
        </p:spPr>
      </p:pic>
    </p:spTree>
    <p:extLst>
      <p:ext uri="{BB962C8B-B14F-4D97-AF65-F5344CB8AC3E}">
        <p14:creationId xmlns:p14="http://schemas.microsoft.com/office/powerpoint/2010/main" val="27570341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Criteria</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normAutofit/>
          </a:bodyPr>
          <a:lstStyle/>
          <a:p>
            <a:r>
              <a:rPr lang="en-US" sz="2200" u="sng" dirty="0" smtClean="0"/>
              <a:t>Because promotion decisions can have great significance, the preferred solution would be to apply all criteria equally</a:t>
            </a:r>
            <a:r>
              <a:rPr lang="en-US" dirty="0" smtClean="0"/>
              <a:t>.  </a:t>
            </a:r>
          </a:p>
          <a:p>
            <a:endParaRPr lang="en-US" sz="800" dirty="0"/>
          </a:p>
          <a:p>
            <a:pPr lvl="1"/>
            <a:r>
              <a:rPr lang="en-US" sz="2000" dirty="0" smtClean="0"/>
              <a:t>However, promotion decisions often involve gray areas or subjective considerations that can lead rejected EEs to be dissatisfied and file grievances.  </a:t>
            </a:r>
          </a:p>
          <a:p>
            <a:pPr lvl="1"/>
            <a:endParaRPr lang="en-US" sz="800" dirty="0"/>
          </a:p>
          <a:p>
            <a:pPr lvl="2"/>
            <a:r>
              <a:rPr lang="en-US" sz="1800" dirty="0" smtClean="0">
                <a:solidFill>
                  <a:srgbClr val="FF0000"/>
                </a:solidFill>
              </a:rPr>
              <a:t>Realistically, unless there are unusual circumstances, it is unlikely that a supervisor will choose to promote an EE based solely on merit and ability without some thought to seniority.</a:t>
            </a:r>
            <a:endParaRPr lang="en-US" sz="1800" dirty="0">
              <a:solidFill>
                <a:srgbClr val="FF0000"/>
              </a:solidFill>
            </a:endParaRPr>
          </a:p>
        </p:txBody>
      </p:sp>
      <p:pic>
        <p:nvPicPr>
          <p:cNvPr id="5" name="Picture 4" descr="Design Principles: Compositional, Symmetrical And Asymmetrical Balance —  Smashing Magazine"/>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572000"/>
            <a:ext cx="4762500" cy="1790700"/>
          </a:xfrm>
          <a:prstGeom prst="rect">
            <a:avLst/>
          </a:prstGeom>
          <a:noFill/>
          <a:ln>
            <a:noFill/>
          </a:ln>
        </p:spPr>
      </p:pic>
    </p:spTree>
    <p:extLst>
      <p:ext uri="{BB962C8B-B14F-4D97-AF65-F5344CB8AC3E}">
        <p14:creationId xmlns:p14="http://schemas.microsoft.com/office/powerpoint/2010/main" val="22237932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Performance Appraisal Results</a:t>
            </a:r>
            <a:br>
              <a:rPr lang="en-US" dirty="0" smtClean="0"/>
            </a:br>
            <a:r>
              <a:rPr lang="en-US" sz="2000" dirty="0" smtClean="0"/>
              <a:t>Compensating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normAutofit/>
          </a:bodyPr>
          <a:lstStyle/>
          <a:p>
            <a:r>
              <a:rPr lang="en-US" sz="2200" u="sng" dirty="0" smtClean="0"/>
              <a:t>Although it is not always recognized, a supervisor’s staffing function includes helping to determine the relative worth of jobs</a:t>
            </a:r>
            <a:r>
              <a:rPr lang="en-US" dirty="0" smtClean="0"/>
              <a:t>.  </a:t>
            </a:r>
          </a:p>
          <a:p>
            <a:endParaRPr lang="en-US" sz="800" dirty="0"/>
          </a:p>
          <a:p>
            <a:pPr lvl="1"/>
            <a:r>
              <a:rPr lang="en-US" sz="2000" dirty="0" smtClean="0"/>
              <a:t>Typically, wage rates and salary schedules are formulated by higher-level management, by the HR department, by union contract, or by government legislation or regulation.  In this respect, the supervisor’s authority is limited.  </a:t>
            </a:r>
          </a:p>
          <a:p>
            <a:pPr lvl="1"/>
            <a:endParaRPr lang="en-US" sz="800" dirty="0"/>
          </a:p>
          <a:p>
            <a:pPr lvl="2"/>
            <a:r>
              <a:rPr lang="en-US" sz="1800" dirty="0" smtClean="0">
                <a:solidFill>
                  <a:srgbClr val="FF0000"/>
                </a:solidFill>
              </a:rPr>
              <a:t>Nevertheless, the supervisor is responsible for determining appropriate compensation for departmental EEs.</a:t>
            </a:r>
            <a:endParaRPr lang="en-US" sz="1800" dirty="0">
              <a:solidFill>
                <a:srgbClr val="FF0000"/>
              </a:solidFill>
            </a:endParaRPr>
          </a:p>
        </p:txBody>
      </p:sp>
      <p:pic>
        <p:nvPicPr>
          <p:cNvPr id="5" name="Picture 4" descr="Types of Compensation: Everything HR Needs to Know - AIH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343400"/>
            <a:ext cx="3962400" cy="1963420"/>
          </a:xfrm>
          <a:prstGeom prst="rect">
            <a:avLst/>
          </a:prstGeom>
          <a:noFill/>
          <a:ln>
            <a:noFill/>
          </a:ln>
        </p:spPr>
      </p:pic>
    </p:spTree>
    <p:extLst>
      <p:ext uri="{BB962C8B-B14F-4D97-AF65-F5344CB8AC3E}">
        <p14:creationId xmlns:p14="http://schemas.microsoft.com/office/powerpoint/2010/main" val="15819608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Performance Appraisal Results</a:t>
            </a:r>
            <a:br>
              <a:rPr lang="en-US" dirty="0" smtClean="0"/>
            </a:br>
            <a:r>
              <a:rPr lang="en-US" sz="2000" dirty="0" smtClean="0"/>
              <a:t>Compensating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normAutofit/>
          </a:bodyPr>
          <a:lstStyle/>
          <a:p>
            <a:r>
              <a:rPr lang="en-US" sz="2100" u="sng" dirty="0" smtClean="0"/>
              <a:t>The question of how much to pay EEs poses a problem for many organizations.  It is possible, however, to establish a compensation program that is objective, fair, and relatively easy to administer</a:t>
            </a:r>
            <a:r>
              <a:rPr lang="en-US" sz="2100" dirty="0" smtClean="0"/>
              <a:t>.  </a:t>
            </a:r>
          </a:p>
          <a:p>
            <a:endParaRPr lang="en-US" sz="900" dirty="0"/>
          </a:p>
          <a:p>
            <a:pPr lvl="1"/>
            <a:r>
              <a:rPr lang="en-US" sz="2000" dirty="0" smtClean="0"/>
              <a:t>The objectives of a compensation program should be to:</a:t>
            </a:r>
          </a:p>
          <a:p>
            <a:pPr lvl="1"/>
            <a:endParaRPr lang="en-US" sz="900" dirty="0" smtClean="0"/>
          </a:p>
          <a:p>
            <a:pPr lvl="2"/>
            <a:r>
              <a:rPr lang="en-US" sz="1800" dirty="0" smtClean="0">
                <a:solidFill>
                  <a:srgbClr val="FF0000"/>
                </a:solidFill>
              </a:rPr>
              <a:t>Eliminate pay inequities to minimize dissatisfaction and complaints.</a:t>
            </a:r>
          </a:p>
          <a:p>
            <a:pPr lvl="2"/>
            <a:r>
              <a:rPr lang="en-US" sz="1800" dirty="0" smtClean="0">
                <a:solidFill>
                  <a:srgbClr val="FF0000"/>
                </a:solidFill>
              </a:rPr>
              <a:t>Establish and/or maintain sufficiently attractive pay rates so that qualified EEs are attracted to and retained by the company.</a:t>
            </a:r>
          </a:p>
          <a:p>
            <a:pPr lvl="2"/>
            <a:r>
              <a:rPr lang="en-US" sz="1800" dirty="0" smtClean="0">
                <a:solidFill>
                  <a:srgbClr val="FF0000"/>
                </a:solidFill>
              </a:rPr>
              <a:t>Conduct periodic EE merit ratings to provide the basis for comparative performance rewards.</a:t>
            </a:r>
          </a:p>
          <a:p>
            <a:pPr lvl="2"/>
            <a:r>
              <a:rPr lang="en-US" sz="1800" dirty="0" smtClean="0">
                <a:solidFill>
                  <a:srgbClr val="FF0000"/>
                </a:solidFill>
              </a:rPr>
              <a:t>Control labor costs with respect to productivity gains.</a:t>
            </a:r>
          </a:p>
          <a:p>
            <a:pPr lvl="2"/>
            <a:r>
              <a:rPr lang="en-US" sz="1800" dirty="0" smtClean="0">
                <a:solidFill>
                  <a:srgbClr val="FF0000"/>
                </a:solidFill>
              </a:rPr>
              <a:t>Reward EEs for outstanding performance or for the acquisition of additional skills or knowledge.</a:t>
            </a:r>
            <a:endParaRPr lang="en-US" sz="1800" dirty="0">
              <a:solidFill>
                <a:srgbClr val="FF0000"/>
              </a:solidFill>
            </a:endParaRPr>
          </a:p>
        </p:txBody>
      </p:sp>
      <p:pic>
        <p:nvPicPr>
          <p:cNvPr id="6" name="Picture 5" descr="How to Create a Fixed Pay Plan with D365 Compensation Pla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486400"/>
            <a:ext cx="2057400" cy="1371600"/>
          </a:xfrm>
          <a:prstGeom prst="rect">
            <a:avLst/>
          </a:prstGeom>
          <a:noFill/>
          <a:ln>
            <a:noFill/>
          </a:ln>
        </p:spPr>
      </p:pic>
    </p:spTree>
    <p:extLst>
      <p:ext uri="{BB962C8B-B14F-4D97-AF65-F5344CB8AC3E}">
        <p14:creationId xmlns:p14="http://schemas.microsoft.com/office/powerpoint/2010/main" val="36947553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Supervisor’s Role in Compensation Decisions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p:txBody>
          <a:bodyPr>
            <a:normAutofit/>
          </a:bodyPr>
          <a:lstStyle/>
          <a:p>
            <a:r>
              <a:rPr lang="en-US" sz="2200" u="sng" dirty="0" smtClean="0"/>
              <a:t>Although a sound and equitable compensation structure should be of great concern to everyone in management, it is an area in which supervisors typically have limited direct authority</a:t>
            </a:r>
            <a:r>
              <a:rPr lang="en-US" dirty="0" smtClean="0"/>
              <a:t>.  </a:t>
            </a:r>
          </a:p>
          <a:p>
            <a:endParaRPr lang="en-US" sz="800" dirty="0"/>
          </a:p>
          <a:p>
            <a:pPr lvl="1"/>
            <a:r>
              <a:rPr lang="en-US" sz="2000" dirty="0" smtClean="0"/>
              <a:t>However, supervisors should try to make higher-level managers aware of serious compensation inequities at the departmental level.  </a:t>
            </a:r>
          </a:p>
          <a:p>
            <a:pPr lvl="1"/>
            <a:endParaRPr lang="en-US" sz="800" dirty="0"/>
          </a:p>
          <a:p>
            <a:pPr lvl="2"/>
            <a:r>
              <a:rPr lang="en-US" sz="1800" dirty="0" smtClean="0">
                <a:solidFill>
                  <a:srgbClr val="FF0000"/>
                </a:solidFill>
              </a:rPr>
              <a:t>This often can be done when supervisors make their recommendations for wage and salary adjustments for individual EEs.  </a:t>
            </a:r>
            <a:endParaRPr lang="en-US" sz="1800" dirty="0">
              <a:solidFill>
                <a:srgbClr val="FF0000"/>
              </a:solidFill>
            </a:endParaRPr>
          </a:p>
        </p:txBody>
      </p:sp>
      <p:pic>
        <p:nvPicPr>
          <p:cNvPr id="6" name="Picture 5" descr="Compensation Management | Great Learning"/>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419600"/>
            <a:ext cx="4495800" cy="2438400"/>
          </a:xfrm>
          <a:prstGeom prst="rect">
            <a:avLst/>
          </a:prstGeom>
          <a:noFill/>
          <a:ln>
            <a:noFill/>
          </a:ln>
        </p:spPr>
      </p:pic>
    </p:spTree>
    <p:extLst>
      <p:ext uri="{BB962C8B-B14F-4D97-AF65-F5344CB8AC3E}">
        <p14:creationId xmlns:p14="http://schemas.microsoft.com/office/powerpoint/2010/main" val="13304192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Supervisor’s Role in Compensation Decisions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is imperative that both supervisors and EEs know the “lay of the land” as it relates to the relationship between performance evaluation and salary increases</a:t>
            </a:r>
            <a:r>
              <a:rPr lang="en-US" dirty="0" smtClean="0"/>
              <a:t>.  </a:t>
            </a:r>
          </a:p>
          <a:p>
            <a:endParaRPr lang="en-US" sz="800" dirty="0"/>
          </a:p>
          <a:p>
            <a:pPr lvl="1"/>
            <a:r>
              <a:rPr lang="en-US" sz="2000" dirty="0" smtClean="0"/>
              <a:t>Generally, an individual EE or team of EEs will be given a merit raise when they achieve some performance objective.  </a:t>
            </a:r>
          </a:p>
          <a:p>
            <a:pPr lvl="1"/>
            <a:endParaRPr lang="en-US" sz="800" dirty="0"/>
          </a:p>
          <a:p>
            <a:pPr lvl="2"/>
            <a:r>
              <a:rPr lang="en-US" sz="1800" dirty="0" smtClean="0">
                <a:solidFill>
                  <a:srgbClr val="FF0000"/>
                </a:solidFill>
              </a:rPr>
              <a:t>Employees are willing to put forth more effort when they perceive the following linkages: making greater effort will lead to achievement, which will lead to a desirable outcome: a merit raise.  </a:t>
            </a:r>
            <a:endParaRPr lang="en-US" sz="1800" dirty="0">
              <a:solidFill>
                <a:srgbClr val="FF0000"/>
              </a:solidFill>
            </a:endParaRPr>
          </a:p>
        </p:txBody>
      </p:sp>
      <p:pic>
        <p:nvPicPr>
          <p:cNvPr id="5" name="Picture 4" descr="Lay of the Land - 3D Printed Tabletop Gaming Terrain and Accessori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3438" y="4800600"/>
            <a:ext cx="5943600" cy="1515110"/>
          </a:xfrm>
          <a:prstGeom prst="rect">
            <a:avLst/>
          </a:prstGeom>
          <a:noFill/>
          <a:ln>
            <a:noFill/>
          </a:ln>
        </p:spPr>
      </p:pic>
    </p:spTree>
    <p:extLst>
      <p:ext uri="{BB962C8B-B14F-4D97-AF65-F5344CB8AC3E}">
        <p14:creationId xmlns:p14="http://schemas.microsoft.com/office/powerpoint/2010/main" val="22658945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Supervisor’s Role in Compensation Decisions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dirty="0"/>
          </a:p>
        </p:txBody>
      </p:sp>
      <p:sp>
        <p:nvSpPr>
          <p:cNvPr id="4" name="Content Placeholder 3"/>
          <p:cNvSpPr>
            <a:spLocks noGrp="1"/>
          </p:cNvSpPr>
          <p:nvPr>
            <p:ph sz="quarter" idx="1"/>
          </p:nvPr>
        </p:nvSpPr>
        <p:spPr/>
        <p:txBody>
          <a:bodyPr>
            <a:normAutofit/>
          </a:bodyPr>
          <a:lstStyle/>
          <a:p>
            <a:r>
              <a:rPr lang="en-US" sz="2400" u="sng" dirty="0" smtClean="0"/>
              <a:t>It is imperative that supervisors be able to justify and document performance evaluations regardless of whether the EE exceeded expectations, met expectations, or did not meet expectations, and be able to explain how performance evaluation relates to the raise an EE might receive</a:t>
            </a:r>
            <a:r>
              <a:rPr lang="en-US" dirty="0" smtClean="0"/>
              <a:t>.</a:t>
            </a:r>
            <a:endParaRPr lang="en-US" dirty="0"/>
          </a:p>
        </p:txBody>
      </p:sp>
      <p:pic>
        <p:nvPicPr>
          <p:cNvPr id="5" name="Picture 4" descr="Watch Justified Season 3 Online | Stream TV Shows | Stan"/>
          <p:cNvPicPr/>
          <p:nvPr/>
        </p:nvPicPr>
        <p:blipFill>
          <a:blip r:embed="rId2">
            <a:extLst>
              <a:ext uri="{28A0092B-C50C-407E-A947-70E740481C1C}">
                <a14:useLocalDpi xmlns:a14="http://schemas.microsoft.com/office/drawing/2010/main" val="0"/>
              </a:ext>
            </a:extLst>
          </a:blip>
          <a:srcRect/>
          <a:stretch>
            <a:fillRect/>
          </a:stretch>
        </p:blipFill>
        <p:spPr bwMode="auto">
          <a:xfrm>
            <a:off x="1930908" y="4114800"/>
            <a:ext cx="5276088" cy="1146048"/>
          </a:xfrm>
          <a:prstGeom prst="rect">
            <a:avLst/>
          </a:prstGeom>
          <a:noFill/>
          <a:ln>
            <a:noFill/>
          </a:ln>
        </p:spPr>
      </p:pic>
    </p:spTree>
    <p:extLst>
      <p:ext uri="{BB962C8B-B14F-4D97-AF65-F5344CB8AC3E}">
        <p14:creationId xmlns:p14="http://schemas.microsoft.com/office/powerpoint/2010/main" val="1226971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Employee Performance Appraisal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200" u="sng" dirty="0" smtClean="0"/>
              <a:t>The metrics used should enable management to compare the EE’s performance to others and how they contribute to the overall team success</a:t>
            </a:r>
            <a:r>
              <a:rPr lang="en-US" dirty="0" smtClean="0"/>
              <a:t>.  </a:t>
            </a:r>
          </a:p>
          <a:p>
            <a:endParaRPr lang="en-US" sz="800" dirty="0"/>
          </a:p>
          <a:p>
            <a:pPr lvl="1"/>
            <a:r>
              <a:rPr lang="en-US" sz="2000" dirty="0" smtClean="0"/>
              <a:t>Effective supervisors provide their subordinates with day-to-day feedback on performance.  </a:t>
            </a:r>
          </a:p>
          <a:p>
            <a:pPr lvl="1"/>
            <a:endParaRPr lang="en-US" sz="800" dirty="0"/>
          </a:p>
          <a:p>
            <a:pPr lvl="2"/>
            <a:r>
              <a:rPr lang="en-US" sz="1800" dirty="0" smtClean="0">
                <a:solidFill>
                  <a:srgbClr val="FF0000"/>
                </a:solidFill>
              </a:rPr>
              <a:t>Regular feedback on performance is essential to improve EE performance and to provide the recognition that will motivate EEs to sustain satisfactory performance.</a:t>
            </a:r>
            <a:endParaRPr lang="en-US" sz="1800" dirty="0">
              <a:solidFill>
                <a:srgbClr val="FF0000"/>
              </a:solidFill>
            </a:endParaRPr>
          </a:p>
        </p:txBody>
      </p:sp>
      <p:pic>
        <p:nvPicPr>
          <p:cNvPr id="5" name="Picture 4" descr="Performance Appraisal: Methods, Process, Advantages and Disadvantag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419600"/>
            <a:ext cx="2667000" cy="2438400"/>
          </a:xfrm>
          <a:prstGeom prst="rect">
            <a:avLst/>
          </a:prstGeom>
          <a:noFill/>
          <a:ln>
            <a:noFill/>
          </a:ln>
        </p:spPr>
      </p:pic>
    </p:spTree>
    <p:extLst>
      <p:ext uri="{BB962C8B-B14F-4D97-AF65-F5344CB8AC3E}">
        <p14:creationId xmlns:p14="http://schemas.microsoft.com/office/powerpoint/2010/main" val="19842753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Recommending Wage Adjustments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90</a:t>
            </a:fld>
            <a:endParaRPr lang="en-US" dirty="0"/>
          </a:p>
        </p:txBody>
      </p:sp>
      <p:sp>
        <p:nvSpPr>
          <p:cNvPr id="4" name="Content Placeholder 3"/>
          <p:cNvSpPr>
            <a:spLocks noGrp="1"/>
          </p:cNvSpPr>
          <p:nvPr>
            <p:ph sz="quarter" idx="1"/>
          </p:nvPr>
        </p:nvSpPr>
        <p:spPr/>
        <p:txBody>
          <a:bodyPr>
            <a:normAutofit/>
          </a:bodyPr>
          <a:lstStyle/>
          <a:p>
            <a:r>
              <a:rPr lang="en-US" sz="2200" u="sng" dirty="0" smtClean="0"/>
              <a:t>Unfortunately, too often supervisors automatically recommend full wage increases without seriously considering whether each EE deserves such a raise</a:t>
            </a:r>
            <a:r>
              <a:rPr lang="en-US" dirty="0" smtClean="0"/>
              <a:t>.  </a:t>
            </a:r>
          </a:p>
          <a:p>
            <a:endParaRPr lang="en-US" sz="800" dirty="0"/>
          </a:p>
          <a:p>
            <a:pPr lvl="1"/>
            <a:r>
              <a:rPr lang="en-US" sz="2000" dirty="0" smtClean="0"/>
              <a:t>Here is where EE performance evaluation is crucial.  </a:t>
            </a:r>
          </a:p>
          <a:p>
            <a:pPr lvl="1"/>
            <a:endParaRPr lang="en-US" sz="800" dirty="0"/>
          </a:p>
          <a:p>
            <a:pPr lvl="2"/>
            <a:r>
              <a:rPr lang="en-US" sz="1800" dirty="0" smtClean="0">
                <a:solidFill>
                  <a:srgbClr val="FF0000"/>
                </a:solidFill>
              </a:rPr>
              <a:t>If an EE’s work has been satisfactory, then EE deserves the increase.  </a:t>
            </a:r>
          </a:p>
          <a:p>
            <a:pPr lvl="2"/>
            <a:r>
              <a:rPr lang="en-US" sz="1800" dirty="0" smtClean="0">
                <a:solidFill>
                  <a:srgbClr val="FF0000"/>
                </a:solidFill>
              </a:rPr>
              <a:t>If the EE has performed at an unsatisfactory level, the supervisor should suspend the recommendation for an increase and discuss this decision with the EE.  </a:t>
            </a:r>
            <a:endParaRPr lang="en-US" sz="1800" dirty="0">
              <a:solidFill>
                <a:srgbClr val="FF0000"/>
              </a:solidFill>
            </a:endParaRPr>
          </a:p>
        </p:txBody>
      </p:sp>
      <p:pic>
        <p:nvPicPr>
          <p:cNvPr id="5" name="Picture 4" descr="You will get what you deserve - Post by swatchUSA on Boldomati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495799"/>
            <a:ext cx="2743200" cy="2398341"/>
          </a:xfrm>
          <a:prstGeom prst="rect">
            <a:avLst/>
          </a:prstGeom>
          <a:noFill/>
          <a:ln>
            <a:noFill/>
          </a:ln>
        </p:spPr>
      </p:pic>
    </p:spTree>
    <p:extLst>
      <p:ext uri="{BB962C8B-B14F-4D97-AF65-F5344CB8AC3E}">
        <p14:creationId xmlns:p14="http://schemas.microsoft.com/office/powerpoint/2010/main" val="14563497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Recommending Wage Adjustments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might outline specific targets for </a:t>
            </a:r>
            <a:r>
              <a:rPr lang="en-US" sz="2200" u="sng" dirty="0" smtClean="0"/>
              <a:t>improvement </a:t>
            </a:r>
            <a:r>
              <a:rPr lang="en-US" sz="2200" u="sng" dirty="0" smtClean="0"/>
              <a:t>that the EE must meet before the supervisor will recommend </a:t>
            </a:r>
            <a:r>
              <a:rPr lang="en-US" sz="2200" u="sng" dirty="0" smtClean="0"/>
              <a:t>      a </a:t>
            </a:r>
            <a:r>
              <a:rPr lang="en-US" sz="2200" u="sng" dirty="0" smtClean="0"/>
              <a:t>wage increase</a:t>
            </a:r>
            <a:r>
              <a:rPr lang="en-US" dirty="0" smtClean="0"/>
              <a:t>.  </a:t>
            </a:r>
          </a:p>
          <a:p>
            <a:endParaRPr lang="en-US" sz="800" dirty="0"/>
          </a:p>
          <a:p>
            <a:pPr lvl="1"/>
            <a:r>
              <a:rPr lang="en-US" sz="2000" dirty="0" smtClean="0"/>
              <a:t>If an EE has performed at an outstanding level, the supervisor should not hesitate to recommend a generous, above-average wage increase if this can be done within the wage structure.  </a:t>
            </a:r>
          </a:p>
          <a:p>
            <a:pPr lvl="1"/>
            <a:endParaRPr lang="en-US" sz="800" dirty="0"/>
          </a:p>
          <a:p>
            <a:pPr lvl="2"/>
            <a:r>
              <a:rPr lang="en-US" sz="1800" dirty="0" smtClean="0">
                <a:solidFill>
                  <a:srgbClr val="FF0000"/>
                </a:solidFill>
              </a:rPr>
              <a:t>Such a tangible reward will encourage the outstanding EE to continue striving for excellence.</a:t>
            </a:r>
            <a:endParaRPr lang="en-US" sz="1800" dirty="0">
              <a:solidFill>
                <a:srgbClr val="FF0000"/>
              </a:solidFill>
            </a:endParaRPr>
          </a:p>
        </p:txBody>
      </p:sp>
      <p:pic>
        <p:nvPicPr>
          <p:cNvPr id="5" name="Picture 4" descr="Why You NEED to Strive for EXCELLE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572000"/>
            <a:ext cx="4495800" cy="2301240"/>
          </a:xfrm>
          <a:prstGeom prst="rect">
            <a:avLst/>
          </a:prstGeom>
          <a:noFill/>
          <a:ln>
            <a:noFill/>
          </a:ln>
        </p:spPr>
      </p:pic>
    </p:spTree>
    <p:extLst>
      <p:ext uri="{BB962C8B-B14F-4D97-AF65-F5344CB8AC3E}">
        <p14:creationId xmlns:p14="http://schemas.microsoft.com/office/powerpoint/2010/main" val="4883464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Concerns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92</a:t>
            </a:fld>
            <a:endParaRPr lang="en-US" dirty="0"/>
          </a:p>
        </p:txBody>
      </p:sp>
      <p:sp>
        <p:nvSpPr>
          <p:cNvPr id="4" name="Content Placeholder 3"/>
          <p:cNvSpPr>
            <a:spLocks noGrp="1"/>
          </p:cNvSpPr>
          <p:nvPr>
            <p:ph sz="quarter" idx="1"/>
          </p:nvPr>
        </p:nvSpPr>
        <p:spPr/>
        <p:txBody>
          <a:bodyPr/>
          <a:lstStyle/>
          <a:p>
            <a:r>
              <a:rPr lang="en-US" sz="2200" u="sng" dirty="0" smtClean="0"/>
              <a:t>EEs commonly compare their compensation to that of others</a:t>
            </a:r>
            <a:r>
              <a:rPr lang="en-US" dirty="0" smtClean="0"/>
              <a:t>.  </a:t>
            </a:r>
          </a:p>
          <a:p>
            <a:endParaRPr lang="en-US" sz="800" dirty="0"/>
          </a:p>
          <a:p>
            <a:pPr lvl="1"/>
            <a:r>
              <a:rPr lang="en-US" sz="2000" dirty="0" smtClean="0"/>
              <a:t>This becomes a serious motivational problem for the supervisor when the organization has wages or benefits that are considerably lower than those for similar jobs at other firms in the community.  </a:t>
            </a:r>
          </a:p>
          <a:p>
            <a:pPr lvl="1"/>
            <a:endParaRPr lang="en-US" sz="800" dirty="0"/>
          </a:p>
          <a:p>
            <a:pPr lvl="2"/>
            <a:r>
              <a:rPr lang="en-US" sz="1800" dirty="0" smtClean="0">
                <a:solidFill>
                  <a:srgbClr val="FF0000"/>
                </a:solidFill>
              </a:rPr>
              <a:t>What does the company owe a great EE, and what does the EE expect in return for doing a great job?  </a:t>
            </a:r>
            <a:endParaRPr lang="en-US" sz="1800" dirty="0">
              <a:solidFill>
                <a:srgbClr val="FF0000"/>
              </a:solidFill>
            </a:endParaRPr>
          </a:p>
        </p:txBody>
      </p:sp>
      <p:pic>
        <p:nvPicPr>
          <p:cNvPr id="5" name="Picture 4" descr="Fair Comparison - White label comparison technology provider"/>
          <p:cNvPicPr/>
          <p:nvPr/>
        </p:nvPicPr>
        <p:blipFill>
          <a:blip r:embed="rId2">
            <a:extLst>
              <a:ext uri="{28A0092B-C50C-407E-A947-70E740481C1C}">
                <a14:useLocalDpi xmlns:a14="http://schemas.microsoft.com/office/drawing/2010/main" val="0"/>
              </a:ext>
            </a:extLst>
          </a:blip>
          <a:srcRect/>
          <a:stretch>
            <a:fillRect/>
          </a:stretch>
        </p:blipFill>
        <p:spPr bwMode="auto">
          <a:xfrm>
            <a:off x="3234037" y="4724400"/>
            <a:ext cx="5630418" cy="1600200"/>
          </a:xfrm>
          <a:prstGeom prst="rect">
            <a:avLst/>
          </a:prstGeom>
          <a:noFill/>
          <a:ln>
            <a:noFill/>
          </a:ln>
        </p:spPr>
      </p:pic>
    </p:spTree>
    <p:extLst>
      <p:ext uri="{BB962C8B-B14F-4D97-AF65-F5344CB8AC3E}">
        <p14:creationId xmlns:p14="http://schemas.microsoft.com/office/powerpoint/2010/main" val="33441125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93</a:t>
            </a:fld>
            <a:endParaRPr lang="en-US" dirty="0"/>
          </a:p>
        </p:txBody>
      </p:sp>
      <p:sp>
        <p:nvSpPr>
          <p:cNvPr id="4" name="Content Placeholder 3"/>
          <p:cNvSpPr>
            <a:spLocks noGrp="1"/>
          </p:cNvSpPr>
          <p:nvPr>
            <p:ph sz="quarter" idx="1"/>
          </p:nvPr>
        </p:nvSpPr>
        <p:spPr/>
        <p:txBody>
          <a:bodyPr>
            <a:normAutofit/>
          </a:bodyPr>
          <a:lstStyle/>
          <a:p>
            <a:r>
              <a:rPr lang="en-US" sz="2200" u="sng" dirty="0" smtClean="0"/>
              <a:t>We cannot emphasize enough the importance of communication</a:t>
            </a:r>
            <a:r>
              <a:rPr lang="en-US" dirty="0" smtClean="0"/>
              <a:t>.  </a:t>
            </a:r>
          </a:p>
          <a:p>
            <a:endParaRPr lang="en-US" sz="800" dirty="0"/>
          </a:p>
          <a:p>
            <a:pPr lvl="1"/>
            <a:r>
              <a:rPr lang="en-US" sz="2000" dirty="0" smtClean="0"/>
              <a:t>If the supervisor does not have the answer to the EE’s question, the supervisor should say so and then should strive to find the answer.  </a:t>
            </a:r>
          </a:p>
          <a:p>
            <a:pPr lvl="1"/>
            <a:endParaRPr lang="en-US" sz="800" dirty="0"/>
          </a:p>
          <a:p>
            <a:pPr lvl="2"/>
            <a:r>
              <a:rPr lang="en-US" sz="1800" dirty="0" smtClean="0">
                <a:solidFill>
                  <a:srgbClr val="FF0000"/>
                </a:solidFill>
              </a:rPr>
              <a:t>Moreover, supervisors should permit and even encourage EEs to visit the HR department or the appropriate manager for advice and assistance concerning benefits and compensation problems.  </a:t>
            </a:r>
          </a:p>
        </p:txBody>
      </p:sp>
      <p:pic>
        <p:nvPicPr>
          <p:cNvPr id="5" name="Picture 4"/>
          <p:cNvPicPr/>
          <p:nvPr/>
        </p:nvPicPr>
        <p:blipFill>
          <a:blip r:embed="rId2"/>
          <a:stretch>
            <a:fillRect/>
          </a:stretch>
        </p:blipFill>
        <p:spPr>
          <a:xfrm>
            <a:off x="3810000" y="4038600"/>
            <a:ext cx="5366657" cy="2819400"/>
          </a:xfrm>
          <a:prstGeom prst="rect">
            <a:avLst/>
          </a:prstGeom>
        </p:spPr>
      </p:pic>
    </p:spTree>
    <p:extLst>
      <p:ext uri="{BB962C8B-B14F-4D97-AF65-F5344CB8AC3E}">
        <p14:creationId xmlns:p14="http://schemas.microsoft.com/office/powerpoint/2010/main" val="11967535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94</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15420</TotalTime>
  <Words>7723</Words>
  <Application>Microsoft Office PowerPoint</Application>
  <PresentationFormat>On-screen Show (4:3)</PresentationFormat>
  <Paragraphs>685</Paragraphs>
  <Slides>94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94</vt:i4>
      </vt:variant>
    </vt:vector>
  </HeadingPairs>
  <TitlesOfParts>
    <vt:vector size="99" baseType="lpstr">
      <vt:lpstr>Calibri</vt:lpstr>
      <vt:lpstr>Georgia</vt:lpstr>
      <vt:lpstr>Wingdings</vt:lpstr>
      <vt:lpstr>Wingdings 2</vt:lpstr>
      <vt:lpstr>Civic</vt:lpstr>
      <vt:lpstr>Supervision</vt:lpstr>
      <vt:lpstr>Part Three: Organizing, Staffing, Managing and Measuring for Success</vt:lpstr>
      <vt:lpstr>The Performance Management Process</vt:lpstr>
      <vt:lpstr>The Performance Management Process</vt:lpstr>
      <vt:lpstr>The Performance Management Process</vt:lpstr>
      <vt:lpstr>The Performance Management Process Performance Management</vt:lpstr>
      <vt:lpstr>The Performance Management Process Performance Management</vt:lpstr>
      <vt:lpstr>The Employee Performance Appraisal</vt:lpstr>
      <vt:lpstr>The Employee Performance Appraisal</vt:lpstr>
      <vt:lpstr>The Employee Performance Appraisal</vt:lpstr>
      <vt:lpstr>The Employee Performance Appraisal</vt:lpstr>
      <vt:lpstr>The Employee Performance Appraisal</vt:lpstr>
      <vt:lpstr>The Employee Performance Appraisal</vt:lpstr>
      <vt:lpstr>The Employee Performance Appraisal</vt:lpstr>
      <vt:lpstr>The Supervisor’s Responsibility to do Performance Appraisals</vt:lpstr>
      <vt:lpstr>The Supervisor’s Responsibility to do Performance Appraisals</vt:lpstr>
      <vt:lpstr>Self-Evaluations</vt:lpstr>
      <vt:lpstr>Self-Evaluations</vt:lpstr>
      <vt:lpstr>Managing the Appraisal Process</vt:lpstr>
      <vt:lpstr>Timing Performance Appraisals</vt:lpstr>
      <vt:lpstr>Timing Performance Appraisals</vt:lpstr>
      <vt:lpstr>Timing Performance Appraisals</vt:lpstr>
      <vt:lpstr>Advantages of a Formal Appraisal System</vt:lpstr>
      <vt:lpstr>Advantages of a Formal Appraisal System</vt:lpstr>
      <vt:lpstr>Advantages of a Formal Appraisal System</vt:lpstr>
      <vt:lpstr>Advantages of a Formal Appraisal System</vt:lpstr>
      <vt:lpstr>Advantages of a Formal Appraisal System</vt:lpstr>
      <vt:lpstr>Advantages of a Formal Appraisal System</vt:lpstr>
      <vt:lpstr>Advantages of a Formal Appraisal System</vt:lpstr>
      <vt:lpstr>Factors in Measuring Performance</vt:lpstr>
      <vt:lpstr>Factors in Measuring Performance</vt:lpstr>
      <vt:lpstr>Factors in Measuring Performance</vt:lpstr>
      <vt:lpstr>Factors in Measuring Performance</vt:lpstr>
      <vt:lpstr>Problems in the Appraisal Process</vt:lpstr>
      <vt:lpstr>Problems in the Appraisal Process</vt:lpstr>
      <vt:lpstr>Problems in the Appraisal Process</vt:lpstr>
      <vt:lpstr>Problems in the Appraisal Process</vt:lpstr>
      <vt:lpstr>Problems in the Appraisal Process</vt:lpstr>
      <vt:lpstr>Problems in the Appraisal Process</vt:lpstr>
      <vt:lpstr>Problems in the Appraisal Process</vt:lpstr>
      <vt:lpstr>The Appraisal Meeting</vt:lpstr>
      <vt:lpstr>The Right Purposes</vt:lpstr>
      <vt:lpstr>The Right Purposes</vt:lpstr>
      <vt:lpstr>The Right Time and Place</vt:lpstr>
      <vt:lpstr>Conducting the Appraisal Meeting</vt:lpstr>
      <vt:lpstr>Conducting the Appraisal Meeting</vt:lpstr>
      <vt:lpstr>Conducting the Appraisal Meeting</vt:lpstr>
      <vt:lpstr>Conducting the Appraisal Meeting</vt:lpstr>
      <vt:lpstr>Conducting the Appraisal Meeting</vt:lpstr>
      <vt:lpstr>Conducting the Appraisal Meeting</vt:lpstr>
      <vt:lpstr>Conducting the Appraisal Meeting</vt:lpstr>
      <vt:lpstr>Conducting the Appraisal Meeting</vt:lpstr>
      <vt:lpstr>Conducting the Appraisal Meeting</vt:lpstr>
      <vt:lpstr>Closing the Appraisal Meeting</vt:lpstr>
      <vt:lpstr>Closing the Appraisal Meeting</vt:lpstr>
      <vt:lpstr>The Appraisal Meeting</vt:lpstr>
      <vt:lpstr>Supervisory Tips</vt:lpstr>
      <vt:lpstr>Managing Performance Appraisal Results Coaching Employees</vt:lpstr>
      <vt:lpstr>Managing Performance Appraisal Results Coaching Employees</vt:lpstr>
      <vt:lpstr>Managing Performance Appraisal Results Coaching Employees</vt:lpstr>
      <vt:lpstr>Managing Performance Appraisal Results Coaching Employees</vt:lpstr>
      <vt:lpstr>Managing Performance Appraisal Results Coaching Employees</vt:lpstr>
      <vt:lpstr>Managing Performance Appraisal Results Coaching Employees</vt:lpstr>
      <vt:lpstr>Managing Performance Appraisal Results Coaching Employees</vt:lpstr>
      <vt:lpstr>Supervisory Tips</vt:lpstr>
      <vt:lpstr>Managing Performance Appraisal Results Promoting Employees</vt:lpstr>
      <vt:lpstr>Managing Performance Appraisal Results Promoting Employees</vt:lpstr>
      <vt:lpstr>Promoting From Within</vt:lpstr>
      <vt:lpstr>Promoting From Within</vt:lpstr>
      <vt:lpstr>Promoting From Within</vt:lpstr>
      <vt:lpstr>Promoting From Within</vt:lpstr>
      <vt:lpstr>Promoting From Within</vt:lpstr>
      <vt:lpstr>Promoting From Within</vt:lpstr>
      <vt:lpstr>Modifying a Promotion From Within Policy</vt:lpstr>
      <vt:lpstr>Modifying a Promotion From Within Policy</vt:lpstr>
      <vt:lpstr>Criteria for Promoting From Within</vt:lpstr>
      <vt:lpstr>Seniority</vt:lpstr>
      <vt:lpstr>Seniority</vt:lpstr>
      <vt:lpstr>Seniority</vt:lpstr>
      <vt:lpstr>Seniority</vt:lpstr>
      <vt:lpstr>Merit and Ability</vt:lpstr>
      <vt:lpstr>Merit and Ability</vt:lpstr>
      <vt:lpstr>Balancing Criteria</vt:lpstr>
      <vt:lpstr>Balancing Criteria</vt:lpstr>
      <vt:lpstr>Managing Performance Appraisal Results Compensating Employees</vt:lpstr>
      <vt:lpstr>Managing Performance Appraisal Results Compensating Employees</vt:lpstr>
      <vt:lpstr>The Supervisor’s Role in Compensation Decisions</vt:lpstr>
      <vt:lpstr>The Supervisor’s Role in Compensation Decisions</vt:lpstr>
      <vt:lpstr>The Supervisor’s Role in Compensation Decisions</vt:lpstr>
      <vt:lpstr>Recommending Wage Adjustments</vt:lpstr>
      <vt:lpstr>Recommending Wage Adjustments</vt:lpstr>
      <vt:lpstr>Compensation Concerns</vt:lpstr>
      <vt:lpstr>Conclusion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1263</cp:revision>
  <cp:lastPrinted>2024-01-31T20:30:52Z</cp:lastPrinted>
  <dcterms:created xsi:type="dcterms:W3CDTF">2015-02-01T00:37:43Z</dcterms:created>
  <dcterms:modified xsi:type="dcterms:W3CDTF">2024-01-31T20:33:04Z</dcterms:modified>
</cp:coreProperties>
</file>