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handoutMasterIdLst>
    <p:handoutMasterId r:id="rId53"/>
  </p:handoutMasterIdLst>
  <p:sldIdLst>
    <p:sldId id="557" r:id="rId2"/>
    <p:sldId id="389" r:id="rId3"/>
    <p:sldId id="390" r:id="rId4"/>
    <p:sldId id="393" r:id="rId5"/>
    <p:sldId id="395" r:id="rId6"/>
    <p:sldId id="400" r:id="rId7"/>
    <p:sldId id="403" r:id="rId8"/>
    <p:sldId id="404" r:id="rId9"/>
    <p:sldId id="406" r:id="rId10"/>
    <p:sldId id="409" r:id="rId11"/>
    <p:sldId id="410" r:id="rId12"/>
    <p:sldId id="411" r:id="rId13"/>
    <p:sldId id="412" r:id="rId14"/>
    <p:sldId id="415" r:id="rId15"/>
    <p:sldId id="435" r:id="rId16"/>
    <p:sldId id="436" r:id="rId17"/>
    <p:sldId id="448" r:id="rId18"/>
    <p:sldId id="450" r:id="rId19"/>
    <p:sldId id="456" r:id="rId20"/>
    <p:sldId id="466" r:id="rId21"/>
    <p:sldId id="467" r:id="rId22"/>
    <p:sldId id="475" r:id="rId23"/>
    <p:sldId id="482" r:id="rId24"/>
    <p:sldId id="483" r:id="rId25"/>
    <p:sldId id="484" r:id="rId26"/>
    <p:sldId id="486" r:id="rId27"/>
    <p:sldId id="487" r:id="rId28"/>
    <p:sldId id="489" r:id="rId29"/>
    <p:sldId id="491" r:id="rId30"/>
    <p:sldId id="492" r:id="rId31"/>
    <p:sldId id="495" r:id="rId32"/>
    <p:sldId id="504" r:id="rId33"/>
    <p:sldId id="505" r:id="rId34"/>
    <p:sldId id="506" r:id="rId35"/>
    <p:sldId id="520" r:id="rId36"/>
    <p:sldId id="521" r:id="rId37"/>
    <p:sldId id="522" r:id="rId38"/>
    <p:sldId id="523" r:id="rId39"/>
    <p:sldId id="538" r:id="rId40"/>
    <p:sldId id="539" r:id="rId41"/>
    <p:sldId id="540" r:id="rId42"/>
    <p:sldId id="541" r:id="rId43"/>
    <p:sldId id="542" r:id="rId44"/>
    <p:sldId id="544" r:id="rId45"/>
    <p:sldId id="552" r:id="rId46"/>
    <p:sldId id="553" r:id="rId47"/>
    <p:sldId id="554" r:id="rId48"/>
    <p:sldId id="555" r:id="rId49"/>
    <p:sldId id="551" r:id="rId50"/>
    <p:sldId id="55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6267" autoAdjust="0"/>
  </p:normalViewPr>
  <p:slideViewPr>
    <p:cSldViewPr>
      <p:cViewPr varScale="1">
        <p:scale>
          <a:sx n="88" d="100"/>
          <a:sy n="88" d="100"/>
        </p:scale>
        <p:origin x="1334" y="6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81B20394-5536-4B06-A0FA-B32977A1226A}" type="datetimeFigureOut">
              <a:rPr lang="en-US" smtClean="0"/>
              <a:pPr/>
              <a:t>3/26/2026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CF11C80F-D7C2-42BE-9E62-4C02C00DE13B}" type="datetimeFigureOut">
              <a:rPr lang="en-US" smtClean="0"/>
              <a:pPr/>
              <a:t>3/26/2026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extLst>
      <p:ext uri="{BB962C8B-B14F-4D97-AF65-F5344CB8AC3E}">
        <p14:creationId xmlns:p14="http://schemas.microsoft.com/office/powerpoint/2010/main" val="426202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3/26/2026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3/26/2026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3/26/2026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3/26/2026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3/26/2026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3/26/2026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3/26/2026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3/26/2026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3/26/2026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3/26/2026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Communications</a:t>
            </a:r>
            <a:br>
              <a:rPr lang="en-US" sz="3200" u="sng" dirty="0" smtClean="0"/>
            </a:br>
            <a:r>
              <a:rPr lang="en-US" sz="2000" smtClean="0"/>
              <a:t>Session Five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Business Communication</a:t>
            </a:r>
          </a:p>
          <a:p>
            <a:pPr lvl="1"/>
            <a:r>
              <a:rPr lang="en-US" u="sng" dirty="0" smtClean="0"/>
              <a:t>Process and Product – 9</a:t>
            </a:r>
            <a:r>
              <a:rPr lang="en-US" u="sng" baseline="30000" dirty="0" smtClean="0"/>
              <a:t>th</a:t>
            </a:r>
            <a:r>
              <a:rPr lang="en-US" u="sng" dirty="0" smtClean="0"/>
              <a:t> Edition</a:t>
            </a:r>
          </a:p>
          <a:p>
            <a:pPr lvl="1"/>
            <a:endParaRPr lang="en-US" sz="800" dirty="0" smtClean="0"/>
          </a:p>
          <a:p>
            <a:pPr lvl="2"/>
            <a:r>
              <a:rPr lang="en-US" dirty="0" smtClean="0"/>
              <a:t>Mary Ellen Guffey and Dana Loewy; Cengage Learning 2018, 2015</a:t>
            </a:r>
          </a:p>
          <a:p>
            <a:pPr lvl="3"/>
            <a:r>
              <a:rPr lang="en-US" dirty="0" smtClean="0"/>
              <a:t>ISBN: 978-1-305-95796-1</a:t>
            </a:r>
            <a:endParaRPr lang="en-US" dirty="0"/>
          </a:p>
        </p:txBody>
      </p:sp>
      <p:pic>
        <p:nvPicPr>
          <p:cNvPr id="7" name="Picture 6" descr="UNIT-1:Means Of Communication – B.C.A study"/>
          <p:cNvPicPr/>
          <p:nvPr/>
        </p:nvPicPr>
        <p:blipFill>
          <a:blip r:embed="rId3" cstate="print"/>
          <a:srcRect/>
          <a:stretch>
            <a:fillRect/>
          </a:stretch>
        </p:blipFill>
        <p:spPr bwMode="auto">
          <a:xfrm>
            <a:off x="1600200" y="3657600"/>
            <a:ext cx="5943600" cy="2381243"/>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20883"/>
            <a:ext cx="990600" cy="457199"/>
          </a:xfrm>
          <a:prstGeom prst="rect">
            <a:avLst/>
          </a:prstGeom>
          <a:noFill/>
          <a:ln w="9525">
            <a:noFill/>
            <a:miter lim="800000"/>
            <a:headEnd/>
            <a:tailEnd/>
          </a:ln>
        </p:spPr>
      </p:pic>
    </p:spTree>
    <p:extLst>
      <p:ext uri="{BB962C8B-B14F-4D97-AF65-F5344CB8AC3E}">
        <p14:creationId xmlns:p14="http://schemas.microsoft.com/office/powerpoint/2010/main" val="254441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Anticipating the Audience and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200" u="sng" dirty="0" smtClean="0"/>
              <a:t>When considering primary and secondary readers, ask yourself these questions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What do my readers need to know about this topic?</a:t>
            </a:r>
          </a:p>
          <a:p>
            <a:pPr marL="731520" lvl="1" indent="-457200">
              <a:buFont typeface="+mj-lt"/>
              <a:buAutoNum type="arabicPeriod"/>
            </a:pPr>
            <a:r>
              <a:rPr lang="en-US" sz="2000" dirty="0" smtClean="0">
                <a:solidFill>
                  <a:srgbClr val="FF0000"/>
                </a:solidFill>
              </a:rPr>
              <a:t>What do they already know?</a:t>
            </a:r>
          </a:p>
          <a:p>
            <a:pPr marL="731520" lvl="1" indent="-457200">
              <a:buFont typeface="+mj-lt"/>
              <a:buAutoNum type="arabicPeriod"/>
            </a:pPr>
            <a:r>
              <a:rPr lang="en-US" sz="2000" dirty="0" smtClean="0">
                <a:solidFill>
                  <a:srgbClr val="FF0000"/>
                </a:solidFill>
              </a:rPr>
              <a:t>What is their education level?</a:t>
            </a:r>
          </a:p>
          <a:p>
            <a:pPr marL="731520" lvl="1" indent="-457200">
              <a:buFont typeface="+mj-lt"/>
              <a:buAutoNum type="arabicPeriod"/>
            </a:pPr>
            <a:r>
              <a:rPr lang="en-US" sz="2000" dirty="0" smtClean="0">
                <a:solidFill>
                  <a:srgbClr val="FF0000"/>
                </a:solidFill>
              </a:rPr>
              <a:t>How will they react to this information?</a:t>
            </a:r>
          </a:p>
          <a:p>
            <a:pPr marL="731520" lvl="1" indent="-457200">
              <a:buFont typeface="+mj-lt"/>
              <a:buAutoNum type="arabicPeriod"/>
            </a:pPr>
            <a:r>
              <a:rPr lang="en-US" sz="2000" dirty="0" smtClean="0">
                <a:solidFill>
                  <a:srgbClr val="FF0000"/>
                </a:solidFill>
              </a:rPr>
              <a:t>Which sources will they trust?</a:t>
            </a:r>
          </a:p>
          <a:p>
            <a:pPr marL="731520" lvl="1" indent="-457200">
              <a:buFont typeface="+mj-lt"/>
              <a:buAutoNum type="arabicPeriod"/>
            </a:pPr>
            <a:r>
              <a:rPr lang="en-US" sz="2000" dirty="0" smtClean="0">
                <a:solidFill>
                  <a:srgbClr val="FF0000"/>
                </a:solidFill>
              </a:rPr>
              <a:t>How can I make the info readable, believable, and memorable?</a:t>
            </a:r>
            <a:endParaRPr lang="en-US" sz="2000" dirty="0">
              <a:solidFill>
                <a:srgbClr val="FF0000"/>
              </a:solidFill>
            </a:endParaRPr>
          </a:p>
        </p:txBody>
      </p:sp>
      <p:pic>
        <p:nvPicPr>
          <p:cNvPr id="6" name="Picture 5" descr="Download Logo Anticipate Black - Deepomatic Logo Png PNG Image with No  Background - PNGkey.com"/>
          <p:cNvPicPr/>
          <p:nvPr/>
        </p:nvPicPr>
        <p:blipFill>
          <a:blip r:embed="rId2" cstate="print"/>
          <a:srcRect/>
          <a:stretch>
            <a:fillRect/>
          </a:stretch>
        </p:blipFill>
        <p:spPr bwMode="auto">
          <a:xfrm>
            <a:off x="1885188" y="5410200"/>
            <a:ext cx="5410200" cy="1006950"/>
          </a:xfrm>
          <a:prstGeom prst="rect">
            <a:avLst/>
          </a:prstGeom>
          <a:noFill/>
          <a:ln w="9525">
            <a:noFill/>
            <a:miter lim="800000"/>
            <a:headEnd/>
            <a:tailEnd/>
          </a:ln>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a Work Plan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After analyzing the problem, anticipating the audience, and factoring the problem, you are ready to prepare a work plan</a:t>
            </a:r>
            <a:r>
              <a:rPr lang="en-US" dirty="0" smtClean="0"/>
              <a:t>.  </a:t>
            </a:r>
          </a:p>
          <a:p>
            <a:endParaRPr lang="en-US" sz="900" dirty="0" smtClean="0"/>
          </a:p>
          <a:p>
            <a:pPr lvl="1"/>
            <a:r>
              <a:rPr lang="en-US" sz="2000" dirty="0" smtClean="0"/>
              <a:t>A good work plan includes the following:</a:t>
            </a:r>
          </a:p>
          <a:p>
            <a:pPr lvl="1"/>
            <a:endParaRPr lang="en-US" sz="900" dirty="0" smtClean="0"/>
          </a:p>
          <a:p>
            <a:pPr marL="1051560" lvl="2" indent="-457200">
              <a:buFont typeface="+mj-lt"/>
              <a:buAutoNum type="arabicPeriod"/>
            </a:pPr>
            <a:r>
              <a:rPr lang="en-US" dirty="0" smtClean="0">
                <a:solidFill>
                  <a:srgbClr val="FF0000"/>
                </a:solidFill>
              </a:rPr>
              <a:t>Statement of Problem </a:t>
            </a:r>
          </a:p>
          <a:p>
            <a:pPr lvl="3"/>
            <a:r>
              <a:rPr lang="en-US" sz="1800" dirty="0" smtClean="0">
                <a:solidFill>
                  <a:srgbClr val="0070C0"/>
                </a:solidFill>
              </a:rPr>
              <a:t>Based on background and contextual information</a:t>
            </a:r>
          </a:p>
          <a:p>
            <a:pPr marL="1051560" lvl="2" indent="-457200">
              <a:buFont typeface="+mj-lt"/>
              <a:buAutoNum type="arabicPeriod"/>
            </a:pPr>
            <a:r>
              <a:rPr lang="en-US" dirty="0" smtClean="0">
                <a:solidFill>
                  <a:srgbClr val="FF0000"/>
                </a:solidFill>
              </a:rPr>
              <a:t>Statement of Purpose </a:t>
            </a:r>
          </a:p>
          <a:p>
            <a:pPr lvl="3"/>
            <a:r>
              <a:rPr lang="en-US" sz="1800" dirty="0">
                <a:solidFill>
                  <a:srgbClr val="0070C0"/>
                </a:solidFill>
              </a:rPr>
              <a:t>I</a:t>
            </a:r>
            <a:r>
              <a:rPr lang="en-US" sz="1800" dirty="0" smtClean="0">
                <a:solidFill>
                  <a:srgbClr val="0070C0"/>
                </a:solidFill>
              </a:rPr>
              <a:t>ncluding scope with limitations and significance</a:t>
            </a:r>
          </a:p>
          <a:p>
            <a:pPr marL="1051560" lvl="2" indent="-457200">
              <a:buFont typeface="+mj-lt"/>
              <a:buAutoNum type="arabicPeriod"/>
            </a:pPr>
            <a:r>
              <a:rPr lang="en-US" dirty="0" smtClean="0">
                <a:solidFill>
                  <a:srgbClr val="FF0000"/>
                </a:solidFill>
              </a:rPr>
              <a:t>Research Strategy </a:t>
            </a:r>
          </a:p>
          <a:p>
            <a:pPr lvl="3"/>
            <a:r>
              <a:rPr lang="en-US" sz="1800" dirty="0" smtClean="0">
                <a:solidFill>
                  <a:srgbClr val="0070C0"/>
                </a:solidFill>
              </a:rPr>
              <a:t>A description of potential sources and methods of collecting data</a:t>
            </a:r>
          </a:p>
          <a:p>
            <a:pPr marL="1051560" lvl="2" indent="-457200">
              <a:buFont typeface="+mj-lt"/>
              <a:buAutoNum type="arabicPeriod"/>
            </a:pPr>
            <a:r>
              <a:rPr lang="en-US" dirty="0" smtClean="0">
                <a:solidFill>
                  <a:srgbClr val="FF0000"/>
                </a:solidFill>
              </a:rPr>
              <a:t>An Outline </a:t>
            </a:r>
          </a:p>
          <a:p>
            <a:pPr lvl="3"/>
            <a:r>
              <a:rPr lang="en-US" sz="1800" dirty="0" smtClean="0">
                <a:solidFill>
                  <a:srgbClr val="0070C0"/>
                </a:solidFill>
              </a:rPr>
              <a:t>Factoring the problem into manageable chunks</a:t>
            </a:r>
          </a:p>
          <a:p>
            <a:pPr marL="1051560" lvl="2" indent="-457200">
              <a:buFont typeface="+mj-lt"/>
              <a:buAutoNum type="arabicPeriod"/>
            </a:pPr>
            <a:r>
              <a:rPr lang="en-US" dirty="0" smtClean="0">
                <a:solidFill>
                  <a:srgbClr val="FF0000"/>
                </a:solidFill>
              </a:rPr>
              <a:t>Work Schedule</a:t>
            </a:r>
            <a:endParaRPr lang="en-US" sz="1800" dirty="0">
              <a:solidFill>
                <a:srgbClr val="FF0000"/>
              </a:solidFill>
            </a:endParaRPr>
          </a:p>
        </p:txBody>
      </p:sp>
      <p:pic>
        <p:nvPicPr>
          <p:cNvPr id="5" name="Picture 4" descr="Preparation Round Ribbon Isolated Label. Preparation Sign. Stock Vector -  Illustration of preparation, origami: 193006134"/>
          <p:cNvPicPr/>
          <p:nvPr/>
        </p:nvPicPr>
        <p:blipFill>
          <a:blip r:embed="rId2" cstate="print"/>
          <a:srcRect/>
          <a:stretch>
            <a:fillRect/>
          </a:stretch>
        </p:blipFill>
        <p:spPr bwMode="auto">
          <a:xfrm>
            <a:off x="6400800" y="4876800"/>
            <a:ext cx="2590800" cy="1761744"/>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a Work Plan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Preparing a plan encourages you to evaluate your resources, set priorities, outline a course of action, and establish a schedule</a:t>
            </a:r>
            <a:r>
              <a:rPr lang="en-US" dirty="0" smtClean="0"/>
              <a:t>.  </a:t>
            </a:r>
          </a:p>
          <a:p>
            <a:endParaRPr lang="en-US" sz="900" dirty="0" smtClean="0"/>
          </a:p>
          <a:p>
            <a:pPr lvl="1"/>
            <a:r>
              <a:rPr lang="en-US" sz="2000" dirty="0" smtClean="0">
                <a:solidFill>
                  <a:schemeClr val="tx1"/>
                </a:solidFill>
              </a:rPr>
              <a:t>Having a plan keeps you on track, provides management a means of measuring progress, and gives a complete picture of a project.  </a:t>
            </a:r>
          </a:p>
          <a:p>
            <a:pPr lvl="1"/>
            <a:endParaRPr lang="en-US" sz="900" dirty="0" smtClean="0">
              <a:solidFill>
                <a:srgbClr val="FF0000"/>
              </a:solidFill>
            </a:endParaRPr>
          </a:p>
          <a:p>
            <a:pPr lvl="2"/>
            <a:r>
              <a:rPr lang="en-US" sz="1900" dirty="0" smtClean="0">
                <a:solidFill>
                  <a:srgbClr val="FF0000"/>
                </a:solidFill>
              </a:rPr>
              <a:t>Your work plan describes how you expect to generate or collect data.  </a:t>
            </a:r>
            <a:endParaRPr lang="en-US" sz="1900" dirty="0">
              <a:solidFill>
                <a:srgbClr val="FF0000"/>
              </a:solidFill>
            </a:endParaRPr>
          </a:p>
        </p:txBody>
      </p:sp>
      <p:pic>
        <p:nvPicPr>
          <p:cNvPr id="7" name="Picture 6"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8" name="Picture 7" descr="Preparation Round Ribbon Isolated Label. Preparation Sign. Stock Vector -  Illustration of preparation, origami: 193006134"/>
          <p:cNvPicPr/>
          <p:nvPr/>
        </p:nvPicPr>
        <p:blipFill>
          <a:blip r:embed="rId3" cstate="print"/>
          <a:srcRect/>
          <a:stretch>
            <a:fillRect/>
          </a:stretch>
        </p:blipFill>
        <p:spPr bwMode="auto">
          <a:xfrm>
            <a:off x="5562600" y="4267200"/>
            <a:ext cx="3429000" cy="23713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Conduct Research</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Research, or the gathering of information, is one of the most important steps in writing a report</a:t>
            </a:r>
            <a:r>
              <a:rPr lang="en-US" sz="2400" dirty="0" smtClean="0"/>
              <a:t>.  </a:t>
            </a:r>
          </a:p>
          <a:p>
            <a:endParaRPr lang="en-US" sz="900" dirty="0"/>
          </a:p>
          <a:p>
            <a:pPr lvl="1"/>
            <a:r>
              <a:rPr lang="en-US" sz="1800" dirty="0" smtClean="0"/>
              <a:t>As the philosopher Goethe once said, “The greater part of all mischief in the world arises from the fact that men do not sufficiently understand their own aims.  They have undertaken to build a tower, and spend no more labor on foundation than would be necessary to erect a hut.”  </a:t>
            </a:r>
          </a:p>
          <a:p>
            <a:pPr lvl="1"/>
            <a:endParaRPr lang="en-US" sz="800" dirty="0"/>
          </a:p>
          <a:p>
            <a:pPr lvl="2"/>
            <a:r>
              <a:rPr lang="en-US" sz="1800" dirty="0" smtClean="0">
                <a:solidFill>
                  <a:srgbClr val="FF0000"/>
                </a:solidFill>
              </a:rPr>
              <a:t>Think of your writing a report as building a tower.  </a:t>
            </a:r>
            <a:endParaRPr lang="en-US" sz="1800" dirty="0">
              <a:solidFill>
                <a:srgbClr val="FF0000"/>
              </a:solidFill>
            </a:endParaRPr>
          </a:p>
        </p:txBody>
      </p:sp>
      <p:pic>
        <p:nvPicPr>
          <p:cNvPr id="5" name="Picture 4" descr="The Research Cycle (image) - ARH 2051 Art History-Leader - LibGuides at  Florida Atlantic University"/>
          <p:cNvPicPr/>
          <p:nvPr/>
        </p:nvPicPr>
        <p:blipFill>
          <a:blip r:embed="rId2" cstate="print"/>
          <a:srcRect/>
          <a:stretch>
            <a:fillRect/>
          </a:stretch>
        </p:blipFill>
        <p:spPr bwMode="auto">
          <a:xfrm>
            <a:off x="3657600" y="4343400"/>
            <a:ext cx="5486400" cy="251460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Conduct Research</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you analyze a report’s purpose and audience and prepare your research strategy, you will identify and assess the data you need to support your argument or explain your topic</a:t>
            </a:r>
            <a:r>
              <a:rPr lang="en-US" dirty="0" smtClean="0"/>
              <a:t>.  </a:t>
            </a:r>
          </a:p>
          <a:p>
            <a:endParaRPr lang="en-US" sz="800" dirty="0"/>
          </a:p>
          <a:p>
            <a:pPr lvl="1"/>
            <a:r>
              <a:rPr lang="en-US" sz="2000" dirty="0" smtClean="0">
                <a:solidFill>
                  <a:schemeClr val="tx1"/>
                </a:solidFill>
              </a:rPr>
              <a:t>As you do, you will answer questions about objectives and audience: </a:t>
            </a:r>
          </a:p>
          <a:p>
            <a:pPr lvl="1"/>
            <a:endParaRPr lang="en-US" sz="800" dirty="0">
              <a:solidFill>
                <a:srgbClr val="FF0000"/>
              </a:solidFill>
            </a:endParaRPr>
          </a:p>
          <a:p>
            <a:pPr marL="937260" lvl="2" indent="-342900">
              <a:buFont typeface="+mj-lt"/>
              <a:buAutoNum type="arabicPeriod"/>
            </a:pPr>
            <a:r>
              <a:rPr lang="en-US" sz="1800" dirty="0" smtClean="0">
                <a:solidFill>
                  <a:srgbClr val="FF0000"/>
                </a:solidFill>
              </a:rPr>
              <a:t>Will the audience need a lot of background or contextual information?  </a:t>
            </a:r>
          </a:p>
          <a:p>
            <a:pPr marL="937260" lvl="2" indent="-342900">
              <a:buFont typeface="+mj-lt"/>
              <a:buAutoNum type="arabicPeriod"/>
            </a:pPr>
            <a:r>
              <a:rPr lang="en-US" sz="1800" dirty="0" smtClean="0">
                <a:solidFill>
                  <a:srgbClr val="FF0000"/>
                </a:solidFill>
              </a:rPr>
              <a:t>Will readers value or trust statistics, case studies, or expert opinions?  </a:t>
            </a:r>
          </a:p>
          <a:p>
            <a:pPr marL="937260" lvl="2" indent="-342900">
              <a:buFont typeface="+mj-lt"/>
              <a:buAutoNum type="arabicPeriod"/>
            </a:pPr>
            <a:r>
              <a:rPr lang="en-US" sz="1800" dirty="0" smtClean="0">
                <a:solidFill>
                  <a:srgbClr val="FF0000"/>
                </a:solidFill>
              </a:rPr>
              <a:t>Will they want to see data from interviews or surveys?  </a:t>
            </a:r>
          </a:p>
          <a:p>
            <a:pPr marL="937260" lvl="2" indent="-342900">
              <a:buFont typeface="+mj-lt"/>
              <a:buAutoNum type="arabicPeriod"/>
            </a:pPr>
            <a:r>
              <a:rPr lang="en-US" sz="1800" dirty="0" smtClean="0">
                <a:solidFill>
                  <a:srgbClr val="FF0000"/>
                </a:solidFill>
              </a:rPr>
              <a:t>Will summaries of focus groups be useful?  </a:t>
            </a:r>
          </a:p>
          <a:p>
            <a:pPr marL="937260" lvl="2" indent="-342900">
              <a:buFont typeface="+mj-lt"/>
              <a:buAutoNum type="arabicPeriod"/>
            </a:pPr>
            <a:r>
              <a:rPr lang="en-US" sz="1800" dirty="0" smtClean="0">
                <a:solidFill>
                  <a:srgbClr val="FF0000"/>
                </a:solidFill>
              </a:rPr>
              <a:t>Should you rely on organizational data?  </a:t>
            </a:r>
            <a:endParaRPr lang="en-US" sz="1800" dirty="0">
              <a:solidFill>
                <a:srgbClr val="FF0000"/>
              </a:solidFill>
            </a:endParaRPr>
          </a:p>
        </p:txBody>
      </p:sp>
      <p:pic>
        <p:nvPicPr>
          <p:cNvPr id="7" name="Picture 6"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8" name="Picture 7" descr="The Research Cycle (image) - ARH 2051 Art History-Leader - LibGuides at  Florida Atlantic University"/>
          <p:cNvPicPr/>
          <p:nvPr/>
        </p:nvPicPr>
        <p:blipFill>
          <a:blip r:embed="rId3" cstate="print"/>
          <a:srcRect/>
          <a:stretch>
            <a:fillRect/>
          </a:stretch>
        </p:blipFill>
        <p:spPr bwMode="auto">
          <a:xfrm>
            <a:off x="5562600" y="5029200"/>
            <a:ext cx="3581400" cy="1828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Documenting Information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In writing business reports, you will often build on the ideas and words of others</a:t>
            </a:r>
            <a:r>
              <a:rPr lang="en-US" dirty="0" smtClean="0"/>
              <a:t>.  </a:t>
            </a:r>
          </a:p>
          <a:p>
            <a:endParaRPr lang="en-US" sz="800" dirty="0"/>
          </a:p>
          <a:p>
            <a:pPr lvl="1"/>
            <a:r>
              <a:rPr lang="en-US" dirty="0" smtClean="0"/>
              <a:t>Whenever you borrow the ideas of others, you must give credit to your information sources.  </a:t>
            </a:r>
          </a:p>
          <a:p>
            <a:pPr lvl="1"/>
            <a:endParaRPr lang="en-US" sz="800" dirty="0"/>
          </a:p>
          <a:p>
            <a:pPr lvl="2"/>
            <a:r>
              <a:rPr lang="en-US" dirty="0" smtClean="0">
                <a:solidFill>
                  <a:srgbClr val="FF0000"/>
                </a:solidFill>
              </a:rPr>
              <a:t>This is called documentation.</a:t>
            </a:r>
            <a:endParaRPr lang="en-US" dirty="0">
              <a:solidFill>
                <a:srgbClr val="FF0000"/>
              </a:solidFill>
            </a:endParaRPr>
          </a:p>
        </p:txBody>
      </p:sp>
      <p:pic>
        <p:nvPicPr>
          <p:cNvPr id="5" name="Picture 4" descr="How to Write Process Documentation"/>
          <p:cNvPicPr/>
          <p:nvPr/>
        </p:nvPicPr>
        <p:blipFill>
          <a:blip r:embed="rId2" cstate="print"/>
          <a:srcRect/>
          <a:stretch>
            <a:fillRect/>
          </a:stretch>
        </p:blipFill>
        <p:spPr bwMode="auto">
          <a:xfrm>
            <a:off x="4495800" y="3810000"/>
            <a:ext cx="4419600" cy="2455728"/>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0755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Purposes of Documentation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As a careful writer, you should take pains to document report data properly for the following reasons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To strengthen your argument (reputation and credibility).</a:t>
            </a:r>
          </a:p>
          <a:p>
            <a:pPr marL="731520" lvl="1" indent="-457200">
              <a:buFont typeface="+mj-lt"/>
              <a:buAutoNum type="arabicPeriod"/>
            </a:pPr>
            <a:r>
              <a:rPr lang="en-US" sz="2000" dirty="0" smtClean="0">
                <a:solidFill>
                  <a:srgbClr val="FF0000"/>
                </a:solidFill>
              </a:rPr>
              <a:t>To protect yourself against charges of plagiarism (ethical).</a:t>
            </a:r>
          </a:p>
          <a:p>
            <a:pPr marL="731520" lvl="1" indent="-457200">
              <a:buFont typeface="+mj-lt"/>
              <a:buAutoNum type="arabicPeriod"/>
            </a:pPr>
            <a:r>
              <a:rPr lang="en-US" sz="2000" dirty="0" smtClean="0">
                <a:solidFill>
                  <a:srgbClr val="FF0000"/>
                </a:solidFill>
              </a:rPr>
              <a:t>To instruct the reader, so they can pursue the topic further.</a:t>
            </a:r>
          </a:p>
          <a:p>
            <a:pPr marL="731520" lvl="1" indent="-457200">
              <a:buFont typeface="+mj-lt"/>
              <a:buAutoNum type="arabicPeriod"/>
            </a:pPr>
            <a:r>
              <a:rPr lang="en-US" sz="2000" dirty="0" smtClean="0">
                <a:solidFill>
                  <a:srgbClr val="FF0000"/>
                </a:solidFill>
              </a:rPr>
              <a:t>To save time.</a:t>
            </a:r>
            <a:endParaRPr lang="en-US" sz="2000" dirty="0">
              <a:solidFill>
                <a:srgbClr val="FF0000"/>
              </a:solidFill>
            </a:endParaRPr>
          </a:p>
        </p:txBody>
      </p:sp>
      <p:pic>
        <p:nvPicPr>
          <p:cNvPr id="5" name="Picture 4" descr="Technical Documentation Images – Browse 12,041 Stock Photos, Vectors, and  Video | Adobe Stock"/>
          <p:cNvPicPr/>
          <p:nvPr/>
        </p:nvPicPr>
        <p:blipFill>
          <a:blip r:embed="rId2" cstate="print"/>
          <a:srcRect/>
          <a:stretch>
            <a:fillRect/>
          </a:stretch>
        </p:blipFill>
        <p:spPr bwMode="auto">
          <a:xfrm>
            <a:off x="4953000" y="3810000"/>
            <a:ext cx="4038600" cy="281940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25990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Fine Art of Paraphrasing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writing reports and using the ideas of others, you will probably rely heavily on paraphrasing, which means restating an original message in your own words and in your own style</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Read the original material intently to comprehend full meaning.</a:t>
            </a:r>
          </a:p>
          <a:p>
            <a:pPr marL="731520" lvl="1" indent="-457200">
              <a:buFont typeface="+mj-lt"/>
              <a:buAutoNum type="arabicPeriod"/>
            </a:pPr>
            <a:r>
              <a:rPr lang="en-US" sz="2000" dirty="0" smtClean="0">
                <a:solidFill>
                  <a:srgbClr val="FF0000"/>
                </a:solidFill>
              </a:rPr>
              <a:t>Write your own version without looking at the original.</a:t>
            </a:r>
          </a:p>
          <a:p>
            <a:pPr marL="731520" lvl="1" indent="-457200">
              <a:buFont typeface="+mj-lt"/>
              <a:buAutoNum type="arabicPeriod"/>
            </a:pPr>
            <a:r>
              <a:rPr lang="en-US" sz="2000" dirty="0" smtClean="0">
                <a:solidFill>
                  <a:srgbClr val="FF0000"/>
                </a:solidFill>
              </a:rPr>
              <a:t>Avoid repeating the grammatical structure of the original and merely replacing words with synonyms.</a:t>
            </a:r>
          </a:p>
          <a:p>
            <a:pPr marL="731520" lvl="1" indent="-457200">
              <a:buFont typeface="+mj-lt"/>
              <a:buAutoNum type="arabicPeriod"/>
            </a:pPr>
            <a:r>
              <a:rPr lang="en-US" sz="2000" dirty="0" smtClean="0">
                <a:solidFill>
                  <a:srgbClr val="FF0000"/>
                </a:solidFill>
              </a:rPr>
              <a:t>Reread the original to be sure you covered the main points but did not borrow specific language.</a:t>
            </a:r>
          </a:p>
        </p:txBody>
      </p:sp>
      <p:pic>
        <p:nvPicPr>
          <p:cNvPr id="5" name="Picture 4" descr="Best Paraphrasing Tool for Creating Unique Contents"/>
          <p:cNvPicPr/>
          <p:nvPr/>
        </p:nvPicPr>
        <p:blipFill>
          <a:blip r:embed="rId2" cstate="print"/>
          <a:srcRect/>
          <a:stretch>
            <a:fillRect/>
          </a:stretch>
        </p:blipFill>
        <p:spPr bwMode="auto">
          <a:xfrm>
            <a:off x="5486400" y="4876800"/>
            <a:ext cx="3429000" cy="1405247"/>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46857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When and How to Quote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On occasion, you will want to use the exact words of a source, but beware of overusing quotations</a:t>
            </a:r>
            <a:r>
              <a:rPr lang="en-US" dirty="0" smtClean="0"/>
              <a:t>.  </a:t>
            </a:r>
          </a:p>
          <a:p>
            <a:endParaRPr lang="en-US" sz="800" dirty="0"/>
          </a:p>
          <a:p>
            <a:pPr lvl="1"/>
            <a:r>
              <a:rPr lang="en-US" sz="2000" dirty="0" smtClean="0"/>
              <a:t>Documents that contain pages of spliced-together quotations suggest that writers have few ideas of their own.  </a:t>
            </a:r>
          </a:p>
          <a:p>
            <a:pPr lvl="1"/>
            <a:r>
              <a:rPr lang="en-US" sz="2000" dirty="0" smtClean="0"/>
              <a:t>Wise writers and speakers use direct quotations for </a:t>
            </a:r>
            <a:r>
              <a:rPr lang="en-US" sz="2000" dirty="0"/>
              <a:t>3</a:t>
            </a:r>
            <a:r>
              <a:rPr lang="en-US" sz="2000" dirty="0" smtClean="0"/>
              <a:t> purposes only:</a:t>
            </a:r>
          </a:p>
          <a:p>
            <a:pPr lvl="1"/>
            <a:endParaRPr lang="en-US" sz="900" dirty="0" smtClean="0"/>
          </a:p>
          <a:p>
            <a:pPr marL="937260" lvl="2" indent="-342900">
              <a:buFont typeface="+mj-lt"/>
              <a:buAutoNum type="arabicPeriod"/>
            </a:pPr>
            <a:r>
              <a:rPr lang="en-US" sz="1800" dirty="0" smtClean="0">
                <a:solidFill>
                  <a:srgbClr val="FF0000"/>
                </a:solidFill>
              </a:rPr>
              <a:t>To provide objective background data and establish the severity of a problem as seen by experts.</a:t>
            </a:r>
          </a:p>
          <a:p>
            <a:pPr marL="937260" lvl="2" indent="-342900">
              <a:buFont typeface="+mj-lt"/>
              <a:buAutoNum type="arabicPeriod"/>
            </a:pPr>
            <a:r>
              <a:rPr lang="en-US" sz="1800" dirty="0" smtClean="0">
                <a:solidFill>
                  <a:srgbClr val="FF0000"/>
                </a:solidFill>
              </a:rPr>
              <a:t>To repeat identical phrasing because of its precision, clarity, or aptness.</a:t>
            </a:r>
          </a:p>
          <a:p>
            <a:pPr marL="937260" lvl="2" indent="-342900">
              <a:buFont typeface="+mj-lt"/>
              <a:buAutoNum type="arabicPeriod"/>
            </a:pPr>
            <a:r>
              <a:rPr lang="en-US" sz="1800" dirty="0" smtClean="0">
                <a:solidFill>
                  <a:srgbClr val="FF0000"/>
                </a:solidFill>
              </a:rPr>
              <a:t>To duplicate exact wording before criticizing.</a:t>
            </a:r>
            <a:endParaRPr lang="en-US" sz="1800" dirty="0">
              <a:solidFill>
                <a:srgbClr val="FF0000"/>
              </a:solidFill>
            </a:endParaRPr>
          </a:p>
        </p:txBody>
      </p:sp>
      <p:pic>
        <p:nvPicPr>
          <p:cNvPr id="5" name="Picture 4" descr="How to Paraphrase Properly: A Student's Guide"/>
          <p:cNvPicPr/>
          <p:nvPr/>
        </p:nvPicPr>
        <p:blipFill>
          <a:blip r:embed="rId2" cstate="print"/>
          <a:srcRect/>
          <a:stretch>
            <a:fillRect/>
          </a:stretch>
        </p:blipFill>
        <p:spPr bwMode="auto">
          <a:xfrm>
            <a:off x="6019800" y="5029200"/>
            <a:ext cx="3124200" cy="182880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10765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Creating Effective Graphics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collecting and interpreting information, you need to consider how to best present it</a:t>
            </a:r>
            <a:r>
              <a:rPr lang="en-US" sz="2400" dirty="0" smtClean="0"/>
              <a:t>.  </a:t>
            </a:r>
          </a:p>
          <a:p>
            <a:endParaRPr lang="en-US" sz="900" dirty="0"/>
          </a:p>
          <a:p>
            <a:pPr lvl="1"/>
            <a:r>
              <a:rPr lang="en-US" sz="2000" dirty="0" smtClean="0"/>
              <a:t>If your report contains complex data and numbers, you may want to consider graphics such as tables and charts.  </a:t>
            </a:r>
          </a:p>
          <a:p>
            <a:pPr lvl="1"/>
            <a:endParaRPr lang="en-US" sz="800" dirty="0" smtClean="0"/>
          </a:p>
          <a:p>
            <a:pPr lvl="2"/>
            <a:r>
              <a:rPr lang="en-US" dirty="0" smtClean="0">
                <a:solidFill>
                  <a:srgbClr val="FF0000"/>
                </a:solidFill>
              </a:rPr>
              <a:t>These graphics clarify data, create visual interest, and make numerical data meaningful.  </a:t>
            </a:r>
          </a:p>
        </p:txBody>
      </p:sp>
      <p:pic>
        <p:nvPicPr>
          <p:cNvPr id="5" name="Picture 4" descr="Creative Graphic Design Agency | Graphic Designing Company"/>
          <p:cNvPicPr/>
          <p:nvPr/>
        </p:nvPicPr>
        <p:blipFill>
          <a:blip r:embed="rId2" cstate="print"/>
          <a:srcRect/>
          <a:stretch>
            <a:fillRect/>
          </a:stretch>
        </p:blipFill>
        <p:spPr bwMode="auto">
          <a:xfrm>
            <a:off x="3200400" y="4343400"/>
            <a:ext cx="5635752" cy="1785691"/>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98433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in the Digital Age Workplace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200" u="sng" dirty="0" smtClean="0"/>
              <a:t>Digital age organizations compete in a world of constant change facilitated by innovative technology and the ability to generate and share vast amounts of data</a:t>
            </a:r>
            <a:r>
              <a:rPr lang="en-US" sz="2200" dirty="0" smtClean="0"/>
              <a:t>.  </a:t>
            </a:r>
          </a:p>
          <a:p>
            <a:endParaRPr lang="en-US" sz="900" dirty="0" smtClean="0"/>
          </a:p>
          <a:p>
            <a:pPr lvl="1"/>
            <a:r>
              <a:rPr lang="en-US" sz="2000" dirty="0" smtClean="0">
                <a:solidFill>
                  <a:srgbClr val="FF0000"/>
                </a:solidFill>
              </a:rPr>
              <a:t>Whether a company decides to launch a new product, expand into new markets, reduce expenses, improve customer service, or increase its social media presence, the decisions are usually based on information submitted in reports.  </a:t>
            </a:r>
          </a:p>
        </p:txBody>
      </p:sp>
      <p:pic>
        <p:nvPicPr>
          <p:cNvPr id="6" name="Picture 5"/>
          <p:cNvPicPr>
            <a:picLocks noChangeAspect="1"/>
          </p:cNvPicPr>
          <p:nvPr/>
        </p:nvPicPr>
        <p:blipFill>
          <a:blip r:embed="rId2"/>
          <a:stretch>
            <a:fillRect/>
          </a:stretch>
        </p:blipFill>
        <p:spPr>
          <a:xfrm>
            <a:off x="4712643" y="4114800"/>
            <a:ext cx="4093029" cy="2148840"/>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Digital Age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Much of the information that allows decision makers to run their organizations efficiently in this digital age comes to them in the form of reports</a:t>
            </a:r>
            <a:r>
              <a:rPr lang="en-US" dirty="0" smtClean="0"/>
              <a:t>.  </a:t>
            </a:r>
          </a:p>
          <a:p>
            <a:endParaRPr lang="en-US" sz="800" dirty="0" smtClean="0"/>
          </a:p>
          <a:p>
            <a:pPr lvl="1"/>
            <a:r>
              <a:rPr lang="en-US" sz="2000" dirty="0" smtClean="0">
                <a:solidFill>
                  <a:srgbClr val="FF0000"/>
                </a:solidFill>
              </a:rPr>
              <a:t>To adapt to changing economic times, businesses need information to stay abreast of what is happening inside and outside of their firms</a:t>
            </a:r>
            <a:r>
              <a:rPr lang="en-US" dirty="0" smtClean="0">
                <a:solidFill>
                  <a:srgbClr val="FF0000"/>
                </a:solidFill>
              </a:rPr>
              <a:t>.  </a:t>
            </a:r>
          </a:p>
        </p:txBody>
      </p:sp>
      <p:pic>
        <p:nvPicPr>
          <p:cNvPr id="5" name="Picture 4"/>
          <p:cNvPicPr>
            <a:picLocks noChangeAspect="1"/>
          </p:cNvPicPr>
          <p:nvPr/>
        </p:nvPicPr>
        <p:blipFill>
          <a:blip r:embed="rId2"/>
          <a:stretch>
            <a:fillRect/>
          </a:stretch>
        </p:blipFill>
        <p:spPr>
          <a:xfrm>
            <a:off x="5261378" y="3886200"/>
            <a:ext cx="3574774" cy="2418229"/>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04174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Digital Age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Given easy access to research databases, Web, and other sources of digitized information, collecting information is effortless.</a:t>
            </a:r>
            <a:endParaRPr lang="en-US" sz="2200" dirty="0" smtClean="0"/>
          </a:p>
          <a:p>
            <a:endParaRPr lang="en-US" sz="900" dirty="0" smtClean="0"/>
          </a:p>
          <a:p>
            <a:pPr lvl="1"/>
            <a:r>
              <a:rPr lang="en-US" dirty="0" smtClean="0">
                <a:solidFill>
                  <a:schemeClr val="bg2">
                    <a:lumMod val="25000"/>
                  </a:schemeClr>
                </a:solidFill>
              </a:rPr>
              <a:t>However, making sense of the massive amounts of data you collect is much harder.  </a:t>
            </a:r>
          </a:p>
          <a:p>
            <a:pPr lvl="1"/>
            <a:endParaRPr lang="en-US" sz="800" dirty="0">
              <a:solidFill>
                <a:srgbClr val="FF0000"/>
              </a:solidFill>
            </a:endParaRPr>
          </a:p>
          <a:p>
            <a:pPr lvl="2"/>
            <a:r>
              <a:rPr lang="en-US" dirty="0" smtClean="0">
                <a:solidFill>
                  <a:srgbClr val="FF0000"/>
                </a:solidFill>
              </a:rPr>
              <a:t>Unprocessed data become meaningful information through skillful and accurate sorting, analysis, and combination.  </a:t>
            </a:r>
          </a:p>
        </p:txBody>
      </p:sp>
      <p:pic>
        <p:nvPicPr>
          <p:cNvPr id="5" name="Picture 4"/>
          <p:cNvPicPr>
            <a:picLocks noChangeAspect="1"/>
          </p:cNvPicPr>
          <p:nvPr/>
        </p:nvPicPr>
        <p:blipFill>
          <a:blip r:embed="rId2"/>
          <a:stretch>
            <a:fillRect/>
          </a:stretch>
        </p:blipFill>
        <p:spPr>
          <a:xfrm>
            <a:off x="5257800" y="4229100"/>
            <a:ext cx="3886200" cy="26289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740961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Tabulating and Analyzing Data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In tabulating and analyzing data, you may see relationships between two or more variables that help explain the findings</a:t>
            </a:r>
            <a:r>
              <a:rPr lang="en-US" dirty="0" smtClean="0"/>
              <a:t>.  </a:t>
            </a:r>
          </a:p>
          <a:p>
            <a:endParaRPr lang="en-US" sz="800" dirty="0" smtClean="0"/>
          </a:p>
          <a:p>
            <a:pPr lvl="1"/>
            <a:r>
              <a:rPr lang="en-US" sz="2000" dirty="0" smtClean="0"/>
              <a:t>The business researcher who sees a correlation needs to ask why and how the two variables are related.  </a:t>
            </a:r>
          </a:p>
          <a:p>
            <a:pPr lvl="1"/>
            <a:endParaRPr lang="en-US" sz="800" dirty="0" smtClean="0"/>
          </a:p>
          <a:p>
            <a:pPr lvl="2"/>
            <a:r>
              <a:rPr lang="en-US" sz="1800" dirty="0" smtClean="0">
                <a:solidFill>
                  <a:srgbClr val="FF0000"/>
                </a:solidFill>
              </a:rPr>
              <a:t>Apparent correlations stimulate investigation and present possible solutions to be explored.</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105400" y="4186098"/>
            <a:ext cx="3762375" cy="2115349"/>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11324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Drawing Conclusions and Making Recommendations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sections devoted to conclusions and recommendations are the most widely read portions of a report</a:t>
            </a:r>
            <a:r>
              <a:rPr lang="en-US" dirty="0" smtClean="0"/>
              <a:t>.  </a:t>
            </a:r>
          </a:p>
          <a:p>
            <a:endParaRPr lang="en-US" sz="800" dirty="0" smtClean="0"/>
          </a:p>
          <a:p>
            <a:pPr lvl="1"/>
            <a:r>
              <a:rPr lang="en-US" sz="2000" dirty="0" smtClean="0"/>
              <a:t>Knowledgeable readers go straight to the conclusions to see what the report writer thinks the data mean.  Because conclusions summarize and explain the findings, they represent the heart of a report.  </a:t>
            </a:r>
          </a:p>
          <a:p>
            <a:pPr lvl="1"/>
            <a:endParaRPr lang="en-US" sz="800" dirty="0" smtClean="0"/>
          </a:p>
          <a:p>
            <a:pPr lvl="2"/>
            <a:r>
              <a:rPr lang="en-US" sz="1800" dirty="0" smtClean="0">
                <a:solidFill>
                  <a:srgbClr val="FF0000"/>
                </a:solidFill>
              </a:rPr>
              <a:t>Your value in an organization rises considerably if you can analyze information logically, draw conclusions, and show how the data answer questions and solve problems.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019799" y="4384830"/>
            <a:ext cx="2909655" cy="193977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61022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Data to Arrive at Conclusions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Any set of data can produce a variety of meaningful conclusions</a:t>
            </a:r>
            <a:r>
              <a:rPr lang="en-US" dirty="0" smtClean="0"/>
              <a:t>.  </a:t>
            </a:r>
          </a:p>
          <a:p>
            <a:endParaRPr lang="en-US" sz="800" dirty="0" smtClean="0"/>
          </a:p>
          <a:p>
            <a:pPr lvl="1"/>
            <a:r>
              <a:rPr lang="en-US" sz="2000" dirty="0" smtClean="0"/>
              <a:t>Always bear in mind, though, that the audience for a report wants to know how these data relate to the problem being studied.  </a:t>
            </a:r>
          </a:p>
          <a:p>
            <a:pPr lvl="1"/>
            <a:endParaRPr lang="en-US" sz="800" dirty="0" smtClean="0"/>
          </a:p>
          <a:p>
            <a:pPr lvl="2"/>
            <a:r>
              <a:rPr lang="en-US" sz="1800" dirty="0" smtClean="0">
                <a:solidFill>
                  <a:srgbClr val="FF0000"/>
                </a:solidFill>
              </a:rPr>
              <a:t>What do findings mean in terms of solving the original report problem?</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5181600" y="3505200"/>
            <a:ext cx="3675888" cy="2756916"/>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959474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Data to Arrive at Conclusions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your goal is to remain objective, drawing conclusions naturally involves a degree of subjectivity</a:t>
            </a:r>
            <a:r>
              <a:rPr lang="en-US" dirty="0" smtClean="0"/>
              <a:t>.  </a:t>
            </a:r>
          </a:p>
          <a:p>
            <a:endParaRPr lang="en-US" sz="800" dirty="0" smtClean="0"/>
          </a:p>
          <a:p>
            <a:pPr lvl="1"/>
            <a:r>
              <a:rPr lang="en-US" sz="2000" dirty="0" smtClean="0"/>
              <a:t>Your goals, background, and frame of reference all color the inferences you make.  All writers interpret findings from their own perspectives, but they should not manipulate them to achieve a preconceived purpose.  </a:t>
            </a:r>
          </a:p>
          <a:p>
            <a:pPr lvl="1"/>
            <a:endParaRPr lang="en-US" sz="800" dirty="0" smtClean="0"/>
          </a:p>
          <a:p>
            <a:pPr lvl="2"/>
            <a:r>
              <a:rPr lang="en-US" sz="1800" dirty="0" smtClean="0">
                <a:solidFill>
                  <a:srgbClr val="FF0000"/>
                </a:solidFill>
              </a:rPr>
              <a:t>Make report conclusions objective by using consistent evaluation criteria.  </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4953000" y="4541433"/>
            <a:ext cx="4093839" cy="2303867"/>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18397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Report Recommendations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Conclusions explain what the problem is, whereas recommendations tell how to solve it</a:t>
            </a:r>
            <a:r>
              <a:rPr lang="en-US" sz="2400" dirty="0" smtClean="0"/>
              <a:t>.  </a:t>
            </a:r>
          </a:p>
          <a:p>
            <a:endParaRPr lang="en-US" sz="800" dirty="0"/>
          </a:p>
          <a:p>
            <a:pPr lvl="1"/>
            <a:r>
              <a:rPr lang="en-US" sz="2100" dirty="0" smtClean="0"/>
              <a:t>Business readers prefer specific, practical recommendations.</a:t>
            </a:r>
          </a:p>
          <a:p>
            <a:pPr lvl="1"/>
            <a:r>
              <a:rPr lang="en-US" sz="2100" dirty="0" smtClean="0"/>
              <a:t>They want to know exactly how to implement the suggestions.  </a:t>
            </a:r>
          </a:p>
          <a:p>
            <a:pPr lvl="1"/>
            <a:endParaRPr lang="en-US" sz="800" dirty="0"/>
          </a:p>
          <a:p>
            <a:pPr lvl="2"/>
            <a:r>
              <a:rPr lang="en-US" sz="1800" dirty="0" smtClean="0">
                <a:solidFill>
                  <a:srgbClr val="FF0000"/>
                </a:solidFill>
              </a:rPr>
              <a:t>The specificity of your recommendations depends on your authorization.  </a:t>
            </a:r>
          </a:p>
          <a:p>
            <a:pPr lvl="2"/>
            <a:r>
              <a:rPr lang="en-US" sz="1800" dirty="0" smtClean="0">
                <a:solidFill>
                  <a:srgbClr val="FF0000"/>
                </a:solidFill>
              </a:rPr>
              <a:t>What are you commissioned to do, and what does the reader expect?   </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105400" y="4343400"/>
            <a:ext cx="3810000" cy="19431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494037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Report Recommendations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Use intuition and knowledge of the audience to determine how comprehensive your recommendations should be</a:t>
            </a:r>
            <a:r>
              <a:rPr lang="en-US" sz="2000" dirty="0" smtClean="0"/>
              <a:t>.  </a:t>
            </a:r>
          </a:p>
          <a:p>
            <a:endParaRPr lang="en-US" sz="800" dirty="0">
              <a:solidFill>
                <a:srgbClr val="FF0000"/>
              </a:solidFill>
            </a:endParaRPr>
          </a:p>
          <a:p>
            <a:pPr lvl="1"/>
            <a:r>
              <a:rPr lang="en-US" dirty="0" smtClean="0">
                <a:solidFill>
                  <a:srgbClr val="FF0000"/>
                </a:solidFill>
              </a:rPr>
              <a:t>A good report provides practical recommendations that are agreeable to the audience.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990600" y="3813048"/>
            <a:ext cx="7212132" cy="2267966"/>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10821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Report Recommendations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Experienced writers combine recommendations and conclusions</a:t>
            </a:r>
            <a:r>
              <a:rPr lang="en-US" sz="2200" dirty="0" smtClean="0"/>
              <a:t>.  </a:t>
            </a:r>
          </a:p>
          <a:p>
            <a:endParaRPr lang="en-US" sz="800" dirty="0"/>
          </a:p>
          <a:p>
            <a:pPr lvl="1"/>
            <a:r>
              <a:rPr lang="en-US" sz="2000" dirty="0" smtClean="0"/>
              <a:t>In short reports writers may omit conclusions and move straight to recommendations.  </a:t>
            </a:r>
          </a:p>
          <a:p>
            <a:pPr lvl="1"/>
            <a:endParaRPr lang="en-US" sz="800" dirty="0"/>
          </a:p>
          <a:p>
            <a:pPr lvl="2"/>
            <a:r>
              <a:rPr lang="en-US" sz="1800" dirty="0" smtClean="0">
                <a:solidFill>
                  <a:srgbClr val="FF0000"/>
                </a:solidFill>
              </a:rPr>
              <a:t>Recommendations include practical suggestions for solving the report problem, and they are the result of logical analysis.  </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4417134" y="3733800"/>
            <a:ext cx="4419600" cy="256222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273819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Organizing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collecting data, interpreting it, drawing conclusions, and thinking about the recommendations, you are ready to organize the parts of the report into a logical framework</a:t>
            </a:r>
            <a:r>
              <a:rPr lang="en-US" dirty="0" smtClean="0"/>
              <a:t>.  </a:t>
            </a:r>
          </a:p>
          <a:p>
            <a:endParaRPr lang="en-US" sz="800" dirty="0"/>
          </a:p>
          <a:p>
            <a:pPr lvl="1"/>
            <a:r>
              <a:rPr lang="en-US" sz="2000" dirty="0" smtClean="0"/>
              <a:t>Poorly organized reports lead to frustration.  Readers will not understand, remember, or be persuaded.  </a:t>
            </a:r>
          </a:p>
          <a:p>
            <a:pPr lvl="1"/>
            <a:endParaRPr lang="en-US" sz="800" dirty="0"/>
          </a:p>
          <a:p>
            <a:pPr lvl="2"/>
            <a:r>
              <a:rPr lang="en-US" sz="1800" dirty="0" smtClean="0">
                <a:solidFill>
                  <a:srgbClr val="FF0000"/>
                </a:solidFill>
              </a:rPr>
              <a:t>Wise writers know that reports rarely “just organize themselves.”  </a:t>
            </a:r>
          </a:p>
          <a:p>
            <a:pPr lvl="2"/>
            <a:r>
              <a:rPr lang="en-US" sz="1800" dirty="0" smtClean="0">
                <a:solidFill>
                  <a:srgbClr val="FF0000"/>
                </a:solidFill>
              </a:rPr>
              <a:t>Instead, the report author must impose organization on the data and provide cues so that the reader can follow the logic of the writer.</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553200" y="4800600"/>
            <a:ext cx="2590799" cy="20828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53570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Basic Report Functions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Most reports fit into one of two broad categories:</a:t>
            </a:r>
            <a:endParaRPr lang="en-US" dirty="0" smtClean="0"/>
          </a:p>
          <a:p>
            <a:endParaRPr lang="en-US" sz="800" dirty="0" smtClean="0"/>
          </a:p>
          <a:p>
            <a:pPr marL="731520" lvl="1" indent="-457200">
              <a:buFont typeface="+mj-lt"/>
              <a:buAutoNum type="arabicPeriod"/>
            </a:pPr>
            <a:r>
              <a:rPr lang="en-US" u="sng" dirty="0" smtClean="0"/>
              <a:t>Informational Reports</a:t>
            </a:r>
          </a:p>
          <a:p>
            <a:pPr lvl="2"/>
            <a:r>
              <a:rPr lang="en-US" sz="1800" dirty="0" smtClean="0">
                <a:solidFill>
                  <a:srgbClr val="FF0000"/>
                </a:solidFill>
              </a:rPr>
              <a:t>Present data without analysis or recommendations.</a:t>
            </a:r>
          </a:p>
          <a:p>
            <a:pPr lvl="3"/>
            <a:r>
              <a:rPr lang="en-US" sz="1800" dirty="0" smtClean="0">
                <a:solidFill>
                  <a:srgbClr val="0070C0"/>
                </a:solidFill>
              </a:rPr>
              <a:t>Writers collect and organize facts, but do not analyze for readers.</a:t>
            </a:r>
          </a:p>
          <a:p>
            <a:pPr marL="731520" lvl="1" indent="-457200">
              <a:buFont typeface="+mj-lt"/>
              <a:buAutoNum type="arabicPeriod"/>
            </a:pPr>
            <a:r>
              <a:rPr lang="en-US" u="sng" dirty="0" smtClean="0"/>
              <a:t>Analytical Reports</a:t>
            </a:r>
          </a:p>
          <a:p>
            <a:pPr lvl="2"/>
            <a:r>
              <a:rPr lang="en-US" sz="1800" dirty="0" smtClean="0">
                <a:solidFill>
                  <a:srgbClr val="FF0000"/>
                </a:solidFill>
              </a:rPr>
              <a:t>Provide data or findings, analysis, and conclusions.</a:t>
            </a:r>
          </a:p>
          <a:p>
            <a:pPr lvl="3"/>
            <a:r>
              <a:rPr lang="en-US" sz="1800" dirty="0" smtClean="0">
                <a:solidFill>
                  <a:srgbClr val="0070C0"/>
                </a:solidFill>
              </a:rPr>
              <a:t>If requested, writers also supply recommendations for readers.</a:t>
            </a:r>
          </a:p>
          <a:p>
            <a:pPr lvl="3"/>
            <a:r>
              <a:rPr lang="en-US" sz="1800" dirty="0" smtClean="0">
                <a:solidFill>
                  <a:srgbClr val="0070C0"/>
                </a:solidFill>
              </a:rPr>
              <a:t>These reports may intend to persuade readers to act or change beliefs.</a:t>
            </a:r>
            <a:endParaRPr lang="en-US" sz="1800" dirty="0">
              <a:solidFill>
                <a:srgbClr val="0070C0"/>
              </a:solidFill>
            </a:endParaRPr>
          </a:p>
        </p:txBody>
      </p:sp>
      <p:pic>
        <p:nvPicPr>
          <p:cNvPr id="5" name="Picture 4" descr="Report Writing Format With Samples, Examples 🥇 Vidyanidhi"/>
          <p:cNvPicPr/>
          <p:nvPr/>
        </p:nvPicPr>
        <p:blipFill>
          <a:blip r:embed="rId2" cstate="print"/>
          <a:srcRect/>
          <a:stretch>
            <a:fillRect/>
          </a:stretch>
        </p:blipFill>
        <p:spPr bwMode="auto">
          <a:xfrm>
            <a:off x="5715000" y="4648200"/>
            <a:ext cx="3276600" cy="205740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Organizing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Informational reports often present data without interpretation.</a:t>
            </a:r>
          </a:p>
          <a:p>
            <a:endParaRPr lang="en-US" sz="800" u="sng" dirty="0" smtClean="0"/>
          </a:p>
          <a:p>
            <a:pPr lvl="1"/>
            <a:r>
              <a:rPr lang="en-US" dirty="0" smtClean="0"/>
              <a:t>Analytical reports often analyze data and draw conclusions.</a:t>
            </a:r>
          </a:p>
          <a:p>
            <a:endParaRPr lang="en-US" sz="800" dirty="0">
              <a:solidFill>
                <a:srgbClr val="FF0000"/>
              </a:solidFill>
            </a:endParaRPr>
          </a:p>
          <a:p>
            <a:pPr lvl="2"/>
            <a:r>
              <a:rPr lang="en-US" sz="1800" dirty="0" smtClean="0">
                <a:solidFill>
                  <a:srgbClr val="FF0000"/>
                </a:solidFill>
              </a:rPr>
              <a:t>For readers who know about the project, are supportive, or are eager to learn the results quickly, the direct strategy is appropriate.  </a:t>
            </a:r>
          </a:p>
          <a:p>
            <a:pPr lvl="3"/>
            <a:r>
              <a:rPr lang="en-US" sz="1800" dirty="0" smtClean="0">
                <a:solidFill>
                  <a:srgbClr val="0070C0"/>
                </a:solidFill>
              </a:rPr>
              <a:t>Conclusions and recommendations, if requested, appear up front.  </a:t>
            </a:r>
            <a:endParaRPr lang="en-US" sz="1800" dirty="0">
              <a:solidFill>
                <a:srgbClr val="0070C0"/>
              </a:solidFill>
            </a:endParaRPr>
          </a:p>
          <a:p>
            <a:pPr lvl="2"/>
            <a:r>
              <a:rPr lang="en-US" sz="1800" dirty="0" smtClean="0">
                <a:solidFill>
                  <a:srgbClr val="FF0000"/>
                </a:solidFill>
              </a:rPr>
              <a:t>For readers who must be educated or persuaded, the indirect strategy works better.  </a:t>
            </a:r>
          </a:p>
          <a:p>
            <a:pPr lvl="3"/>
            <a:r>
              <a:rPr lang="en-US" sz="1800" dirty="0" smtClean="0">
                <a:solidFill>
                  <a:srgbClr val="0070C0"/>
                </a:solidFill>
              </a:rPr>
              <a:t>Conclusions and recommendations appear last, after the findings have been presented and analyzed.</a:t>
            </a:r>
            <a:endParaRPr lang="en-US" sz="1800" dirty="0">
              <a:solidFill>
                <a:srgbClr val="0070C0"/>
              </a:solidFill>
            </a:endParaRPr>
          </a:p>
        </p:txBody>
      </p:sp>
      <p:pic>
        <p:nvPicPr>
          <p:cNvPr id="6" name="Picture 5"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7" name="Picture 6" descr="How to Organize Data? - Effortless Math: We Help Students Learn to LOVE  Mathematics"/>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724400"/>
            <a:ext cx="4419600" cy="2133600"/>
          </a:xfrm>
          <a:prstGeom prst="rect">
            <a:avLst/>
          </a:prstGeom>
          <a:noFill/>
          <a:ln>
            <a:noFill/>
          </a:ln>
        </p:spPr>
      </p:pic>
    </p:spTree>
    <p:extLst>
      <p:ext uri="{BB962C8B-B14F-4D97-AF65-F5344CB8AC3E}">
        <p14:creationId xmlns:p14="http://schemas.microsoft.com/office/powerpoint/2010/main" val="4138297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Ordering Information Logically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Whether you are writing informational or analytical reports,   you must structure the data you have collected</a:t>
            </a:r>
            <a:r>
              <a:rPr lang="en-US" dirty="0" smtClean="0"/>
              <a:t>.  </a:t>
            </a:r>
          </a:p>
          <a:p>
            <a:endParaRPr lang="en-US" sz="800" dirty="0"/>
          </a:p>
          <a:p>
            <a:pPr lvl="1"/>
            <a:r>
              <a:rPr lang="en-US" sz="2000" dirty="0" smtClean="0"/>
              <a:t>Five common organizational methods are by (1) Time, (2) Component, (3) Importance, (4) Criteria, and (5) Convention.  </a:t>
            </a:r>
          </a:p>
          <a:p>
            <a:pPr lvl="1"/>
            <a:endParaRPr lang="en-US" sz="800" dirty="0"/>
          </a:p>
          <a:p>
            <a:pPr lvl="2"/>
            <a:r>
              <a:rPr lang="en-US" dirty="0" smtClean="0">
                <a:solidFill>
                  <a:srgbClr val="FF0000"/>
                </a:solidFill>
              </a:rPr>
              <a:t>Regardless of the method you choose, be sure that it helps the reader understand the data.  Reader comprehension, not writer convenience, should govern organization.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324600" y="4191000"/>
            <a:ext cx="2667000" cy="25146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923651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Providing Reader Cues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a:t>D</a:t>
            </a:r>
            <a:r>
              <a:rPr lang="en-US" sz="2200" u="sng" dirty="0" smtClean="0"/>
              <a:t>evices </a:t>
            </a:r>
            <a:r>
              <a:rPr lang="en-US" sz="2200" u="sng" dirty="0"/>
              <a:t>such as introductions, transitions, and headings prevent readers from getting lost.</a:t>
            </a:r>
          </a:p>
          <a:p>
            <a:endParaRPr lang="en-US" sz="800" u="sng" dirty="0" smtClean="0"/>
          </a:p>
          <a:p>
            <a:pPr lvl="1"/>
            <a:r>
              <a:rPr lang="en-US" sz="2000" dirty="0" smtClean="0"/>
              <a:t>When you finish organizing a report, you probably see a neat outline in your mind: major points supported by subpoints and details.  </a:t>
            </a:r>
          </a:p>
          <a:p>
            <a:pPr lvl="1"/>
            <a:endParaRPr lang="en-US" sz="800" dirty="0"/>
          </a:p>
          <a:p>
            <a:pPr lvl="2"/>
            <a:r>
              <a:rPr lang="en-US" sz="1800" dirty="0" smtClean="0">
                <a:solidFill>
                  <a:srgbClr val="FF0000"/>
                </a:solidFill>
              </a:rPr>
              <a:t>Readers, however, do not know the material as well as you do; they cannot see your outline.  To guide them through the data, you need to provide the equivalent of a road map and signs.  </a:t>
            </a:r>
          </a:p>
        </p:txBody>
      </p:sp>
      <p:pic>
        <p:nvPicPr>
          <p:cNvPr id="5" name="Picture 4"/>
          <p:cNvPicPr>
            <a:picLocks noChangeAspect="1"/>
          </p:cNvPicPr>
          <p:nvPr/>
        </p:nvPicPr>
        <p:blipFill>
          <a:blip r:embed="rId2"/>
          <a:stretch>
            <a:fillRect/>
          </a:stretch>
        </p:blipFill>
        <p:spPr>
          <a:xfrm>
            <a:off x="6105635" y="3962400"/>
            <a:ext cx="2619266" cy="238752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840531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Providing Reader Cues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One of the best ways to point a reader in the right direction is to provide a report introduction that does three things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Tells the purpose of the report.</a:t>
            </a:r>
          </a:p>
          <a:p>
            <a:pPr marL="731520" lvl="1" indent="-457200">
              <a:buFont typeface="+mj-lt"/>
              <a:buAutoNum type="arabicPeriod"/>
            </a:pPr>
            <a:r>
              <a:rPr lang="en-US" sz="2000" dirty="0" smtClean="0">
                <a:solidFill>
                  <a:srgbClr val="FF0000"/>
                </a:solidFill>
              </a:rPr>
              <a:t>Describes the significance of the topic.</a:t>
            </a:r>
          </a:p>
          <a:p>
            <a:pPr marL="731520" lvl="1" indent="-457200">
              <a:buFont typeface="+mj-lt"/>
              <a:buAutoNum type="arabicPeriod"/>
            </a:pPr>
            <a:r>
              <a:rPr lang="en-US" sz="2000" dirty="0" smtClean="0">
                <a:solidFill>
                  <a:srgbClr val="FF0000"/>
                </a:solidFill>
              </a:rPr>
              <a:t>Previews main points and order in which they will be developed.</a:t>
            </a:r>
          </a:p>
        </p:txBody>
      </p:sp>
      <p:pic>
        <p:nvPicPr>
          <p:cNvPr id="5" name="Picture 4"/>
          <p:cNvPicPr>
            <a:picLocks noChangeAspect="1"/>
          </p:cNvPicPr>
          <p:nvPr/>
        </p:nvPicPr>
        <p:blipFill>
          <a:blip r:embed="rId2"/>
          <a:stretch>
            <a:fillRect/>
          </a:stretch>
        </p:blipFill>
        <p:spPr>
          <a:xfrm>
            <a:off x="3466760" y="4343400"/>
            <a:ext cx="5330445" cy="177681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72926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Providing Reader Cues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100" u="sng" dirty="0" smtClean="0"/>
              <a:t>Good openers in effect set up a contract with the reader. The writer promises to cover certain topics in a specified order. Readers expect the writer to fulfill the contract.  They want topics to be developed as promised – using same wording as presented in order outlined</a:t>
            </a:r>
            <a:r>
              <a:rPr lang="en-US" sz="2100" dirty="0" smtClean="0"/>
              <a:t>.  </a:t>
            </a:r>
          </a:p>
          <a:p>
            <a:endParaRPr lang="en-US" sz="900" dirty="0"/>
          </a:p>
          <a:p>
            <a:pPr lvl="1"/>
            <a:r>
              <a:rPr lang="en-US" sz="2000" dirty="0" smtClean="0"/>
              <a:t>Remember that the introduction provides a map to a report; switching the names on the map will cause readers to get lost.  </a:t>
            </a:r>
          </a:p>
          <a:p>
            <a:pPr lvl="1"/>
            <a:endParaRPr lang="en-US" sz="800" dirty="0" smtClean="0"/>
          </a:p>
          <a:p>
            <a:pPr lvl="2"/>
            <a:r>
              <a:rPr lang="en-US" dirty="0" smtClean="0">
                <a:solidFill>
                  <a:srgbClr val="FF0000"/>
                </a:solidFill>
              </a:rPr>
              <a:t>To maintain consistency, delay writing the introduction until you have completed the report.  </a:t>
            </a:r>
          </a:p>
        </p:txBody>
      </p:sp>
      <p:pic>
        <p:nvPicPr>
          <p:cNvPr id="6" name="Picture 5"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7" name="Picture 6" descr="3,900+ Intro Stock Photos, Pictures &amp; Royalty-Free Images - iStock | Intro  music, Title intro, Holiday intro"/>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3400"/>
            <a:ext cx="4381500" cy="2012950"/>
          </a:xfrm>
          <a:prstGeom prst="rect">
            <a:avLst/>
          </a:prstGeom>
          <a:noFill/>
          <a:ln>
            <a:noFill/>
          </a:ln>
        </p:spPr>
      </p:pic>
    </p:spTree>
    <p:extLst>
      <p:ext uri="{BB962C8B-B14F-4D97-AF65-F5344CB8AC3E}">
        <p14:creationId xmlns:p14="http://schemas.microsoft.com/office/powerpoint/2010/main" val="3778760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Short Informational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You can expect to write many informational reports as an entry-level or middle-management employee.  These reports generally deliver nonsensitive data and are therefore written directly</a:t>
            </a:r>
            <a:r>
              <a:rPr lang="en-US" dirty="0" smtClean="0"/>
              <a:t>.  </a:t>
            </a:r>
          </a:p>
          <a:p>
            <a:endParaRPr lang="en-US" sz="800" dirty="0"/>
          </a:p>
          <a:p>
            <a:pPr lvl="1"/>
            <a:r>
              <a:rPr lang="en-US" sz="2100" dirty="0" smtClean="0"/>
              <a:t>Although the writing style is usually conversational and informal, the report contents must be clear to all readers.  </a:t>
            </a:r>
          </a:p>
          <a:p>
            <a:pPr lvl="1"/>
            <a:endParaRPr lang="en-US" sz="800" dirty="0"/>
          </a:p>
          <a:p>
            <a:pPr lvl="2"/>
            <a:r>
              <a:rPr lang="en-US" dirty="0" smtClean="0">
                <a:solidFill>
                  <a:srgbClr val="FF0000"/>
                </a:solidFill>
              </a:rPr>
              <a:t>All headings, lists, and graphics should help the reader grasp major ideas immediately.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301740" y="4267200"/>
            <a:ext cx="2575560" cy="19812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524345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Short Informational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principles of conciseness, clarity, courtesy, and correctness apply to report writing</a:t>
            </a:r>
            <a:r>
              <a:rPr lang="en-US" dirty="0" smtClean="0"/>
              <a:t>.  </a:t>
            </a:r>
          </a:p>
          <a:p>
            <a:endParaRPr lang="en-US" sz="800" dirty="0"/>
          </a:p>
          <a:p>
            <a:pPr lvl="1"/>
            <a:r>
              <a:rPr lang="en-US" sz="2000" dirty="0" smtClean="0">
                <a:solidFill>
                  <a:srgbClr val="FF0000"/>
                </a:solidFill>
              </a:rPr>
              <a:t>Your ability to write effective reports can boost your visibility in an organization and result in advancement.  </a:t>
            </a:r>
          </a:p>
        </p:txBody>
      </p:sp>
      <p:pic>
        <p:nvPicPr>
          <p:cNvPr id="5" name="Picture 4"/>
          <p:cNvPicPr>
            <a:picLocks noChangeAspect="1"/>
          </p:cNvPicPr>
          <p:nvPr/>
        </p:nvPicPr>
        <p:blipFill>
          <a:blip r:embed="rId2"/>
          <a:stretch>
            <a:fillRect/>
          </a:stretch>
        </p:blipFill>
        <p:spPr>
          <a:xfrm>
            <a:off x="5715000" y="3253524"/>
            <a:ext cx="3209942" cy="3071076"/>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279959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summary compresses the main points from a book, report, article, website, meeting, or convention</a:t>
            </a:r>
            <a:r>
              <a:rPr lang="en-US" dirty="0" smtClean="0"/>
              <a:t>.  </a:t>
            </a:r>
          </a:p>
          <a:p>
            <a:endParaRPr lang="en-US" sz="800" dirty="0"/>
          </a:p>
          <a:p>
            <a:pPr lvl="1"/>
            <a:r>
              <a:rPr lang="en-US" sz="2000" dirty="0" smtClean="0"/>
              <a:t>A summary saves time by reducing a report or article by 85-95%.  </a:t>
            </a:r>
          </a:p>
          <a:p>
            <a:pPr lvl="1"/>
            <a:endParaRPr lang="en-US" sz="800" dirty="0" smtClean="0"/>
          </a:p>
          <a:p>
            <a:pPr lvl="2"/>
            <a:r>
              <a:rPr lang="en-US" sz="1900" dirty="0" smtClean="0">
                <a:solidFill>
                  <a:srgbClr val="FF0000"/>
                </a:solidFill>
              </a:rPr>
              <a:t>Employees are sometimes asked to write summaries that condense technical reports, periodical articles, or books so that their staff or superiors may grasp the main ideas quickly. </a:t>
            </a:r>
          </a:p>
          <a:p>
            <a:pPr lvl="2"/>
            <a:r>
              <a:rPr lang="en-US" sz="1900" dirty="0">
                <a:solidFill>
                  <a:srgbClr val="FF0000"/>
                </a:solidFill>
              </a:rPr>
              <a:t>An executive summary summarizes a long report, proposal, or business plan.  It concentrates on what management needs to know.  </a:t>
            </a:r>
            <a:r>
              <a:rPr lang="en-US" sz="1900" dirty="0" smtClean="0">
                <a:solidFill>
                  <a:srgbClr val="FF0000"/>
                </a:solidFill>
              </a:rPr>
              <a:t> </a:t>
            </a:r>
          </a:p>
        </p:txBody>
      </p:sp>
      <p:pic>
        <p:nvPicPr>
          <p:cNvPr id="5" name="Picture 4"/>
          <p:cNvPicPr>
            <a:picLocks noChangeAspect="1"/>
          </p:cNvPicPr>
          <p:nvPr/>
        </p:nvPicPr>
        <p:blipFill>
          <a:blip r:embed="rId2"/>
          <a:stretch>
            <a:fillRect/>
          </a:stretch>
        </p:blipFill>
        <p:spPr>
          <a:xfrm>
            <a:off x="5988231" y="4747554"/>
            <a:ext cx="3162300" cy="210609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700044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writing a summary, follow these general guidelines</a:t>
            </a:r>
            <a:r>
              <a:rPr lang="en-US" sz="2200" dirty="0" smtClean="0"/>
              <a:t>:</a:t>
            </a:r>
          </a:p>
          <a:p>
            <a:endParaRPr lang="en-US" sz="900" dirty="0" smtClean="0"/>
          </a:p>
          <a:p>
            <a:pPr lvl="1"/>
            <a:r>
              <a:rPr lang="en-US" sz="2000" dirty="0" smtClean="0">
                <a:solidFill>
                  <a:srgbClr val="FF0000"/>
                </a:solidFill>
              </a:rPr>
              <a:t>Present the goal or purpose of the document being summarized.  </a:t>
            </a:r>
          </a:p>
          <a:p>
            <a:pPr lvl="2"/>
            <a:r>
              <a:rPr lang="en-US" dirty="0" smtClean="0">
                <a:solidFill>
                  <a:srgbClr val="0070C0"/>
                </a:solidFill>
              </a:rPr>
              <a:t>Why was it written?</a:t>
            </a:r>
          </a:p>
          <a:p>
            <a:pPr lvl="1"/>
            <a:r>
              <a:rPr lang="en-US" sz="2000" dirty="0" smtClean="0">
                <a:solidFill>
                  <a:srgbClr val="FF0000"/>
                </a:solidFill>
              </a:rPr>
              <a:t>Highlight the research methods, findings, conclusions, and recommendations.</a:t>
            </a:r>
          </a:p>
          <a:p>
            <a:pPr lvl="1"/>
            <a:r>
              <a:rPr lang="en-US" sz="2000" dirty="0" smtClean="0">
                <a:solidFill>
                  <a:srgbClr val="FF0000"/>
                </a:solidFill>
              </a:rPr>
              <a:t>Omit illustrations, examples, and references.</a:t>
            </a:r>
          </a:p>
          <a:p>
            <a:pPr lvl="1"/>
            <a:r>
              <a:rPr lang="en-US" sz="2000" dirty="0" smtClean="0">
                <a:solidFill>
                  <a:srgbClr val="FF0000"/>
                </a:solidFill>
              </a:rPr>
              <a:t>Organize for readability by including headings and bulleted or enumerated lists.</a:t>
            </a:r>
          </a:p>
          <a:p>
            <a:pPr lvl="1"/>
            <a:r>
              <a:rPr lang="en-US" sz="2000" dirty="0" smtClean="0">
                <a:solidFill>
                  <a:srgbClr val="FF0000"/>
                </a:solidFill>
              </a:rPr>
              <a:t>Include your reactions or an overall evaluation of the document,       if asked to do so.</a:t>
            </a:r>
          </a:p>
        </p:txBody>
      </p:sp>
      <p:pic>
        <p:nvPicPr>
          <p:cNvPr id="5" name="Picture 4"/>
          <p:cNvPicPr>
            <a:picLocks noChangeAspect="1"/>
          </p:cNvPicPr>
          <p:nvPr/>
        </p:nvPicPr>
        <p:blipFill>
          <a:blip r:embed="rId2"/>
          <a:stretch>
            <a:fillRect/>
          </a:stretch>
        </p:blipFill>
        <p:spPr>
          <a:xfrm>
            <a:off x="6019800" y="5048707"/>
            <a:ext cx="2933700" cy="1220419"/>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98457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Short Analytical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300" u="sng" dirty="0" smtClean="0"/>
              <a:t>There are three common types of Analytical </a:t>
            </a:r>
            <a:r>
              <a:rPr lang="en-US" sz="2300" u="sng" dirty="0"/>
              <a:t>B</a:t>
            </a:r>
            <a:r>
              <a:rPr lang="en-US" sz="2300" u="sng" dirty="0" smtClean="0"/>
              <a:t>usiness </a:t>
            </a:r>
            <a:r>
              <a:rPr lang="en-US" sz="2300" u="sng" dirty="0"/>
              <a:t>R</a:t>
            </a:r>
            <a:r>
              <a:rPr lang="en-US" sz="2300" u="sng" dirty="0" smtClean="0"/>
              <a:t>eports</a:t>
            </a:r>
            <a:r>
              <a:rPr lang="en-US" sz="2300" dirty="0" smtClean="0"/>
              <a:t>.  </a:t>
            </a:r>
          </a:p>
          <a:p>
            <a:endParaRPr lang="en-US" sz="800" dirty="0"/>
          </a:p>
          <a:p>
            <a:pPr marL="731520" lvl="1" indent="-457200">
              <a:buFont typeface="+mj-lt"/>
              <a:buAutoNum type="arabicPeriod"/>
            </a:pPr>
            <a:r>
              <a:rPr lang="en-US" dirty="0" smtClean="0"/>
              <a:t>Justification/Recommendation </a:t>
            </a:r>
            <a:r>
              <a:rPr lang="en-US" dirty="0"/>
              <a:t>R</a:t>
            </a:r>
            <a:r>
              <a:rPr lang="en-US" dirty="0" smtClean="0"/>
              <a:t>eports</a:t>
            </a:r>
          </a:p>
          <a:p>
            <a:pPr marL="731520" lvl="1" indent="-457200">
              <a:buFont typeface="+mj-lt"/>
              <a:buAutoNum type="arabicPeriod"/>
            </a:pPr>
            <a:r>
              <a:rPr lang="en-US" dirty="0"/>
              <a:t>F</a:t>
            </a:r>
            <a:r>
              <a:rPr lang="en-US" dirty="0" smtClean="0"/>
              <a:t>easibility Reports</a:t>
            </a:r>
          </a:p>
          <a:p>
            <a:pPr marL="731520" lvl="1" indent="-457200">
              <a:buFont typeface="+mj-lt"/>
              <a:buAutoNum type="arabicPeriod"/>
            </a:pPr>
            <a:r>
              <a:rPr lang="en-US" dirty="0"/>
              <a:t>Y</a:t>
            </a:r>
            <a:r>
              <a:rPr lang="en-US" dirty="0" smtClean="0"/>
              <a:t>ardstick Reports</a:t>
            </a:r>
          </a:p>
          <a:p>
            <a:pPr lvl="1"/>
            <a:endParaRPr lang="en-US" sz="800" dirty="0"/>
          </a:p>
          <a:p>
            <a:pPr lvl="2"/>
            <a:r>
              <a:rPr lang="en-US" dirty="0" smtClean="0">
                <a:solidFill>
                  <a:srgbClr val="FF0000"/>
                </a:solidFill>
              </a:rPr>
              <a:t>These involve collecting and analyzing data, evaluating the results, drawing conclusions, and making recommendations.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393266" y="4343400"/>
            <a:ext cx="3547533" cy="1995488"/>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76854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Organizational Strategies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Like other business messages, reports may be organized directly or indirectly.  The reader’s anticipated reaction and the content of a report determine its organizational strategy</a:t>
            </a:r>
            <a:r>
              <a:rPr lang="en-US" dirty="0" smtClean="0"/>
              <a:t>.</a:t>
            </a:r>
          </a:p>
          <a:p>
            <a:endParaRPr lang="en-US" sz="900" dirty="0" smtClean="0"/>
          </a:p>
          <a:p>
            <a:pPr marL="731520" lvl="1" indent="-457200">
              <a:buFont typeface="+mj-lt"/>
              <a:buAutoNum type="arabicPeriod"/>
            </a:pPr>
            <a:r>
              <a:rPr lang="en-US" u="sng" dirty="0" smtClean="0"/>
              <a:t>Direct Strategy</a:t>
            </a:r>
          </a:p>
          <a:p>
            <a:pPr lvl="2"/>
            <a:r>
              <a:rPr lang="en-US" sz="1800" dirty="0" smtClean="0">
                <a:solidFill>
                  <a:srgbClr val="FF0000"/>
                </a:solidFill>
              </a:rPr>
              <a:t>If readers are informed</a:t>
            </a:r>
          </a:p>
          <a:p>
            <a:pPr lvl="2"/>
            <a:r>
              <a:rPr lang="en-US" sz="1800" dirty="0" smtClean="0">
                <a:solidFill>
                  <a:srgbClr val="FF0000"/>
                </a:solidFill>
              </a:rPr>
              <a:t>If readers are eager to have results first</a:t>
            </a:r>
          </a:p>
          <a:p>
            <a:pPr lvl="2"/>
            <a:r>
              <a:rPr lang="en-US" sz="1800" dirty="0" smtClean="0">
                <a:solidFill>
                  <a:srgbClr val="FF0000"/>
                </a:solidFill>
              </a:rPr>
              <a:t>If readers are supportive</a:t>
            </a:r>
          </a:p>
          <a:p>
            <a:pPr lvl="2"/>
            <a:r>
              <a:rPr lang="en-US" sz="1800" dirty="0" smtClean="0">
                <a:solidFill>
                  <a:srgbClr val="0070C0"/>
                </a:solidFill>
              </a:rPr>
              <a:t>Put recommendations first.</a:t>
            </a:r>
          </a:p>
          <a:p>
            <a:pPr marL="731520" lvl="1" indent="-457200">
              <a:buFont typeface="+mj-lt"/>
              <a:buAutoNum type="arabicPeriod"/>
            </a:pPr>
            <a:r>
              <a:rPr lang="en-US" u="sng" dirty="0" smtClean="0"/>
              <a:t>Indirect Strategy</a:t>
            </a:r>
          </a:p>
          <a:p>
            <a:pPr lvl="2"/>
            <a:r>
              <a:rPr lang="en-US" sz="1800" dirty="0" smtClean="0">
                <a:solidFill>
                  <a:srgbClr val="FF0000"/>
                </a:solidFill>
              </a:rPr>
              <a:t>If readers need to be educated</a:t>
            </a:r>
          </a:p>
          <a:p>
            <a:pPr lvl="2"/>
            <a:r>
              <a:rPr lang="en-US" sz="1800" dirty="0" smtClean="0">
                <a:solidFill>
                  <a:srgbClr val="FF0000"/>
                </a:solidFill>
              </a:rPr>
              <a:t>If readers need to be persuaded</a:t>
            </a:r>
          </a:p>
          <a:p>
            <a:pPr lvl="2"/>
            <a:r>
              <a:rPr lang="en-US" sz="1800" dirty="0" smtClean="0">
                <a:solidFill>
                  <a:srgbClr val="FF0000"/>
                </a:solidFill>
              </a:rPr>
              <a:t>If readers may be disappointed or hostile</a:t>
            </a:r>
          </a:p>
          <a:p>
            <a:pPr lvl="2"/>
            <a:r>
              <a:rPr lang="en-US" sz="1800" dirty="0" smtClean="0">
                <a:solidFill>
                  <a:srgbClr val="0070C0"/>
                </a:solidFill>
              </a:rPr>
              <a:t>Put recommendations last.</a:t>
            </a:r>
            <a:endParaRPr lang="en-US" sz="1800" dirty="0">
              <a:solidFill>
                <a:srgbClr val="0070C0"/>
              </a:solidFill>
            </a:endParaRPr>
          </a:p>
        </p:txBody>
      </p:sp>
      <p:pic>
        <p:nvPicPr>
          <p:cNvPr id="6" name="Picture 5" descr="Direct and Indirect Speech With Examples and Explanations - Owlcation"/>
          <p:cNvPicPr/>
          <p:nvPr/>
        </p:nvPicPr>
        <p:blipFill>
          <a:blip r:embed="rId2" cstate="print"/>
          <a:srcRect/>
          <a:stretch>
            <a:fillRect/>
          </a:stretch>
        </p:blipFill>
        <p:spPr bwMode="auto">
          <a:xfrm>
            <a:off x="7086600" y="2286000"/>
            <a:ext cx="1905000" cy="4419600"/>
          </a:xfrm>
          <a:prstGeom prst="rect">
            <a:avLst/>
          </a:prstGeom>
          <a:noFill/>
          <a:ln w="9525">
            <a:noFill/>
            <a:miter lim="800000"/>
            <a:headEnd/>
            <a:tailEnd/>
          </a:ln>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Short Analytical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Analytical </a:t>
            </a:r>
            <a:r>
              <a:rPr lang="en-US" sz="2200" u="sng" dirty="0"/>
              <a:t>R</a:t>
            </a:r>
            <a:r>
              <a:rPr lang="en-US" sz="2200" u="sng" dirty="0" smtClean="0"/>
              <a:t>eports differ significantly from Informational </a:t>
            </a:r>
            <a:r>
              <a:rPr lang="en-US" sz="2200" u="sng" dirty="0"/>
              <a:t>R</a:t>
            </a:r>
            <a:r>
              <a:rPr lang="en-US" sz="2200" u="sng" dirty="0" smtClean="0"/>
              <a:t>eports</a:t>
            </a:r>
            <a:r>
              <a:rPr lang="en-US" sz="2200" dirty="0" smtClean="0"/>
              <a:t>.  </a:t>
            </a:r>
          </a:p>
          <a:p>
            <a:endParaRPr lang="en-US" sz="800" dirty="0"/>
          </a:p>
          <a:p>
            <a:pPr lvl="1"/>
            <a:r>
              <a:rPr lang="en-US" sz="2000" dirty="0" smtClean="0"/>
              <a:t>Although both seek to collect and present data clearly, analytical reports also evaluate the data and typically try to persuade the reader to accept the conclusions and act on the recommendations.  </a:t>
            </a:r>
          </a:p>
          <a:p>
            <a:pPr lvl="1"/>
            <a:endParaRPr lang="en-US" sz="800" dirty="0"/>
          </a:p>
          <a:p>
            <a:pPr lvl="2"/>
            <a:r>
              <a:rPr lang="en-US" dirty="0" smtClean="0">
                <a:solidFill>
                  <a:srgbClr val="FF0000"/>
                </a:solidFill>
              </a:rPr>
              <a:t>Informational </a:t>
            </a:r>
            <a:r>
              <a:rPr lang="en-US" dirty="0">
                <a:solidFill>
                  <a:srgbClr val="FF0000"/>
                </a:solidFill>
              </a:rPr>
              <a:t>r</a:t>
            </a:r>
            <a:r>
              <a:rPr lang="en-US" dirty="0" smtClean="0">
                <a:solidFill>
                  <a:srgbClr val="FF0000"/>
                </a:solidFill>
              </a:rPr>
              <a:t>eports emphasize facts; Analytical </a:t>
            </a:r>
            <a:r>
              <a:rPr lang="en-US" dirty="0">
                <a:solidFill>
                  <a:srgbClr val="FF0000"/>
                </a:solidFill>
              </a:rPr>
              <a:t>r</a:t>
            </a:r>
            <a:r>
              <a:rPr lang="en-US" dirty="0" smtClean="0">
                <a:solidFill>
                  <a:srgbClr val="FF0000"/>
                </a:solidFill>
              </a:rPr>
              <a:t>eports emphasize reasoning and conclusions.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86400" y="4395788"/>
            <a:ext cx="3425952" cy="1927098"/>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79003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Short Analytical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For some situations you may organize analytical reports directly with the conclusions and recommendations near the beginning</a:t>
            </a:r>
            <a:r>
              <a:rPr lang="en-US" dirty="0" smtClean="0"/>
              <a:t>.  </a:t>
            </a:r>
          </a:p>
          <a:p>
            <a:endParaRPr lang="en-US" sz="800" dirty="0"/>
          </a:p>
          <a:p>
            <a:pPr lvl="1"/>
            <a:r>
              <a:rPr lang="en-US" dirty="0" smtClean="0"/>
              <a:t>Directness is appropriate when the reader has confidence in the writer, based on either experience or credentials.  </a:t>
            </a:r>
          </a:p>
          <a:p>
            <a:pPr lvl="1"/>
            <a:endParaRPr lang="en-US" sz="800" dirty="0"/>
          </a:p>
          <a:p>
            <a:pPr lvl="2"/>
            <a:r>
              <a:rPr lang="en-US" dirty="0" smtClean="0">
                <a:solidFill>
                  <a:srgbClr val="FF0000"/>
                </a:solidFill>
              </a:rPr>
              <a:t>Frontloading the recommendations also works when the topic is routine or familiar and the reader is supportive.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86400" y="4343400"/>
            <a:ext cx="3429000" cy="192881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154745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Short Analytical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announce the recommendation too quickly, though, the reader may immediately object to a single idea.  Once the reader has an unfavorable mind-set, changing it may be difficult</a:t>
            </a:r>
            <a:r>
              <a:rPr lang="en-US" sz="2200" dirty="0" smtClean="0"/>
              <a:t>.  </a:t>
            </a:r>
          </a:p>
          <a:p>
            <a:endParaRPr lang="en-US" sz="800" dirty="0" smtClean="0"/>
          </a:p>
          <a:p>
            <a:pPr lvl="1"/>
            <a:r>
              <a:rPr lang="en-US" sz="2000" dirty="0" smtClean="0"/>
              <a:t>A reader may also believe that you have oversimplified or overlooked something significant if you provide your recommendations first.  </a:t>
            </a:r>
          </a:p>
          <a:p>
            <a:pPr lvl="1"/>
            <a:endParaRPr lang="en-US" sz="800" dirty="0"/>
          </a:p>
          <a:p>
            <a:pPr lvl="2"/>
            <a:r>
              <a:rPr lang="en-US" sz="1800" dirty="0" smtClean="0">
                <a:solidFill>
                  <a:srgbClr val="FF0000"/>
                </a:solidFill>
              </a:rPr>
              <a:t>When leading the reader through the process of discovering the solution, use the indirect strategy; present conclusions and recommendations last.</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334000" y="4318000"/>
            <a:ext cx="3810000" cy="25400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450163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Preparing Short Analytical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Most analytical reports answer questions about specific problems and aid in decision making</a:t>
            </a:r>
            <a:r>
              <a:rPr lang="en-US" dirty="0" smtClean="0"/>
              <a:t>.</a:t>
            </a:r>
            <a:endParaRPr lang="en-US" dirty="0"/>
          </a:p>
        </p:txBody>
      </p:sp>
      <p:pic>
        <p:nvPicPr>
          <p:cNvPr id="5" name="Picture 4"/>
          <p:cNvPicPr>
            <a:picLocks noChangeAspect="1"/>
          </p:cNvPicPr>
          <p:nvPr/>
        </p:nvPicPr>
        <p:blipFill>
          <a:blip r:embed="rId2"/>
          <a:stretch>
            <a:fillRect/>
          </a:stretch>
        </p:blipFill>
        <p:spPr>
          <a:xfrm>
            <a:off x="3733801" y="3224988"/>
            <a:ext cx="5071872" cy="287406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2860377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Justification/Recommendation Reports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 nonsensitive topics and recommendations that will be agreeable to readers, you can organize directly.</a:t>
            </a:r>
          </a:p>
          <a:p>
            <a:endParaRPr lang="en-US" sz="800" u="sng" dirty="0" smtClean="0"/>
          </a:p>
          <a:p>
            <a:pPr lvl="1"/>
            <a:r>
              <a:rPr lang="en-US" sz="2000" dirty="0">
                <a:solidFill>
                  <a:srgbClr val="FF0000"/>
                </a:solidFill>
              </a:rPr>
              <a:t>When a reader may oppose a recommendation or </a:t>
            </a:r>
            <a:r>
              <a:rPr lang="en-US" sz="2000" dirty="0" smtClean="0">
                <a:solidFill>
                  <a:srgbClr val="FF0000"/>
                </a:solidFill>
              </a:rPr>
              <a:t>circumstances </a:t>
            </a:r>
            <a:r>
              <a:rPr lang="en-US" sz="2000" dirty="0">
                <a:solidFill>
                  <a:srgbClr val="FF0000"/>
                </a:solidFill>
              </a:rPr>
              <a:t>suggest caution, do not rush to reveal your recommendation.  </a:t>
            </a:r>
          </a:p>
        </p:txBody>
      </p:sp>
      <p:pic>
        <p:nvPicPr>
          <p:cNvPr id="5" name="Picture 4"/>
          <p:cNvPicPr>
            <a:picLocks noChangeAspect="1"/>
          </p:cNvPicPr>
          <p:nvPr/>
        </p:nvPicPr>
        <p:blipFill>
          <a:blip r:embed="rId2"/>
          <a:stretch>
            <a:fillRect/>
          </a:stretch>
        </p:blipFill>
        <p:spPr>
          <a:xfrm>
            <a:off x="3327400" y="4110202"/>
            <a:ext cx="5508752" cy="206578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pic>
        <p:nvPicPr>
          <p:cNvPr id="7" name="Picture 6" descr="1,000+ Free Caution &amp; Warning Images - Pixaba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246827"/>
            <a:ext cx="2271776" cy="1876403"/>
          </a:xfrm>
          <a:prstGeom prst="rect">
            <a:avLst/>
          </a:prstGeom>
          <a:noFill/>
          <a:ln>
            <a:noFill/>
          </a:ln>
        </p:spPr>
      </p:pic>
    </p:spTree>
    <p:extLst>
      <p:ext uri="{BB962C8B-B14F-4D97-AF65-F5344CB8AC3E}">
        <p14:creationId xmlns:p14="http://schemas.microsoft.com/office/powerpoint/2010/main" val="2433838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Feasibility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Feasibility reports examine the practicality and advisability of following a course of action.  </a:t>
            </a:r>
          </a:p>
          <a:p>
            <a:endParaRPr lang="en-US" sz="800" u="sng" dirty="0"/>
          </a:p>
          <a:p>
            <a:pPr lvl="1"/>
            <a:r>
              <a:rPr lang="en-US" dirty="0" smtClean="0"/>
              <a:t>They answer the question: Will this plan or proposal work?  </a:t>
            </a:r>
          </a:p>
          <a:p>
            <a:endParaRPr lang="en-US" sz="900" dirty="0"/>
          </a:p>
          <a:p>
            <a:pPr lvl="2"/>
            <a:r>
              <a:rPr lang="en-US" sz="1800" dirty="0" smtClean="0">
                <a:solidFill>
                  <a:srgbClr val="FF0000"/>
                </a:solidFill>
              </a:rPr>
              <a:t>They focus on the decision: rejecting or proceeding with proposed option.  </a:t>
            </a:r>
          </a:p>
          <a:p>
            <a:pPr lvl="2"/>
            <a:r>
              <a:rPr lang="en-US" sz="1800" dirty="0" smtClean="0">
                <a:solidFill>
                  <a:srgbClr val="FF0000"/>
                </a:solidFill>
              </a:rPr>
              <a:t>Because your role is not to persuade the reader to accept the decision,  you will want to present the decision immediately.</a:t>
            </a:r>
            <a:endParaRPr lang="en-US" sz="1800" dirty="0">
              <a:solidFill>
                <a:srgbClr val="FF0000"/>
              </a:solidFill>
            </a:endParaRPr>
          </a:p>
        </p:txBody>
      </p:sp>
      <p:pic>
        <p:nvPicPr>
          <p:cNvPr id="6" name="Picture 5" descr="Feasibility Studies Vector Images (71)"/>
          <p:cNvPicPr/>
          <p:nvPr/>
        </p:nvPicPr>
        <p:blipFill>
          <a:blip r:embed="rId2">
            <a:extLst>
              <a:ext uri="{28A0092B-C50C-407E-A947-70E740481C1C}">
                <a14:useLocalDpi xmlns:a14="http://schemas.microsoft.com/office/drawing/2010/main" val="0"/>
              </a:ext>
            </a:extLst>
          </a:blip>
          <a:srcRect/>
          <a:stretch>
            <a:fillRect/>
          </a:stretch>
        </p:blipFill>
        <p:spPr bwMode="auto">
          <a:xfrm>
            <a:off x="1360932" y="4661408"/>
            <a:ext cx="6458712" cy="1437640"/>
          </a:xfrm>
          <a:prstGeom prst="rect">
            <a:avLst/>
          </a:prstGeom>
          <a:noFill/>
          <a:ln>
            <a:noFill/>
          </a:ln>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2059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Feasibility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In writing feasibility reports, consider these suggestions</a:t>
            </a:r>
            <a:r>
              <a:rPr lang="en-US" sz="2200" dirty="0" smtClean="0"/>
              <a:t>:</a:t>
            </a:r>
          </a:p>
          <a:p>
            <a:endParaRPr lang="en-US" sz="800" dirty="0" smtClean="0"/>
          </a:p>
          <a:p>
            <a:pPr lvl="1"/>
            <a:r>
              <a:rPr lang="en-US" sz="1800" dirty="0" smtClean="0">
                <a:solidFill>
                  <a:srgbClr val="FF0000"/>
                </a:solidFill>
              </a:rPr>
              <a:t>Announce your decision immediately.</a:t>
            </a:r>
          </a:p>
          <a:p>
            <a:pPr lvl="1"/>
            <a:r>
              <a:rPr lang="en-US" sz="1800" dirty="0" smtClean="0">
                <a:solidFill>
                  <a:srgbClr val="FF0000"/>
                </a:solidFill>
              </a:rPr>
              <a:t>Provide description of background and problem requiring proposal.</a:t>
            </a:r>
          </a:p>
          <a:p>
            <a:pPr lvl="1"/>
            <a:r>
              <a:rPr lang="en-US" sz="1800" dirty="0" smtClean="0">
                <a:solidFill>
                  <a:srgbClr val="FF0000"/>
                </a:solidFill>
              </a:rPr>
              <a:t>Discuss the benefits of the proposal.</a:t>
            </a:r>
          </a:p>
          <a:p>
            <a:pPr lvl="1"/>
            <a:r>
              <a:rPr lang="en-US" sz="1800" dirty="0" smtClean="0">
                <a:solidFill>
                  <a:srgbClr val="FF0000"/>
                </a:solidFill>
              </a:rPr>
              <a:t>Describe the problems that may result.</a:t>
            </a:r>
          </a:p>
          <a:p>
            <a:pPr lvl="1"/>
            <a:r>
              <a:rPr lang="en-US" sz="1800" dirty="0" smtClean="0">
                <a:solidFill>
                  <a:srgbClr val="FF0000"/>
                </a:solidFill>
              </a:rPr>
              <a:t>Calculate the costs associated with the proposal, if appropriate.</a:t>
            </a:r>
          </a:p>
          <a:p>
            <a:pPr lvl="1"/>
            <a:r>
              <a:rPr lang="en-US" sz="1800" dirty="0" smtClean="0">
                <a:solidFill>
                  <a:srgbClr val="FF0000"/>
                </a:solidFill>
              </a:rPr>
              <a:t>Show the timeframe necessary for implementing the proposal.</a:t>
            </a:r>
            <a:endParaRPr lang="en-US" sz="1800" dirty="0">
              <a:solidFill>
                <a:srgbClr val="FF0000"/>
              </a:solidFill>
            </a:endParaRPr>
          </a:p>
        </p:txBody>
      </p:sp>
      <p:pic>
        <p:nvPicPr>
          <p:cNvPr id="6" name="Picture 5" descr="Feasibility Studies Vector Images (7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91000"/>
            <a:ext cx="2838450" cy="2533650"/>
          </a:xfrm>
          <a:prstGeom prst="rect">
            <a:avLst/>
          </a:prstGeom>
          <a:noFill/>
          <a:ln>
            <a:noFill/>
          </a:ln>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445654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Yardstick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Yardstick reports examine problems with two or more solutions</a:t>
            </a:r>
            <a:r>
              <a:rPr lang="en-US" dirty="0" smtClean="0"/>
              <a:t>.  </a:t>
            </a:r>
          </a:p>
          <a:p>
            <a:endParaRPr lang="en-US" sz="800" dirty="0"/>
          </a:p>
          <a:p>
            <a:pPr lvl="1"/>
            <a:r>
              <a:rPr lang="en-US" sz="2000" dirty="0" smtClean="0"/>
              <a:t>To determine the best solution, the writer establishes criteria by which to compare the alternatives.  </a:t>
            </a:r>
          </a:p>
          <a:p>
            <a:pPr lvl="1"/>
            <a:endParaRPr lang="en-US" sz="800" dirty="0"/>
          </a:p>
          <a:p>
            <a:pPr lvl="2"/>
            <a:r>
              <a:rPr lang="en-US" sz="1800" dirty="0" smtClean="0">
                <a:solidFill>
                  <a:srgbClr val="FF0000"/>
                </a:solidFill>
              </a:rPr>
              <a:t>The criteria act as a yardstick against witch all alternatives are measured. </a:t>
            </a:r>
          </a:p>
        </p:txBody>
      </p:sp>
      <p:pic>
        <p:nvPicPr>
          <p:cNvPr id="6" name="Picture 5" descr="Reports by Judit Homoly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552" y="3657600"/>
            <a:ext cx="4419600" cy="2552817"/>
          </a:xfrm>
          <a:prstGeom prst="rect">
            <a:avLst/>
          </a:prstGeom>
          <a:noFill/>
          <a:ln>
            <a:noFill/>
          </a:ln>
        </p:spPr>
      </p:pic>
      <p:pic>
        <p:nvPicPr>
          <p:cNvPr id="7" name="Picture 6"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3607166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Yardstick Reports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The real advantage to yardstick reports is that alternatives can be measured consistently using the same criteria.  </a:t>
            </a:r>
          </a:p>
          <a:p>
            <a:endParaRPr lang="en-US" sz="800" u="sng" dirty="0"/>
          </a:p>
          <a:p>
            <a:pPr lvl="1"/>
            <a:r>
              <a:rPr lang="en-US" sz="2000" dirty="0" smtClean="0"/>
              <a:t>Writers using a yardstick approach typically do the following:</a:t>
            </a:r>
          </a:p>
          <a:p>
            <a:endParaRPr lang="en-US" sz="800" dirty="0" smtClean="0"/>
          </a:p>
          <a:p>
            <a:pPr lvl="2"/>
            <a:r>
              <a:rPr lang="en-US" sz="1800" dirty="0" smtClean="0">
                <a:solidFill>
                  <a:srgbClr val="FF0000"/>
                </a:solidFill>
              </a:rPr>
              <a:t>Begin by describing the problem or need.</a:t>
            </a:r>
          </a:p>
          <a:p>
            <a:pPr lvl="2"/>
            <a:r>
              <a:rPr lang="en-US" sz="1800" dirty="0" smtClean="0">
                <a:solidFill>
                  <a:srgbClr val="FF0000"/>
                </a:solidFill>
              </a:rPr>
              <a:t>Explain possible solutions and alternatives.</a:t>
            </a:r>
          </a:p>
          <a:p>
            <a:pPr lvl="2"/>
            <a:r>
              <a:rPr lang="en-US" sz="1800" dirty="0" smtClean="0">
                <a:solidFill>
                  <a:srgbClr val="FF0000"/>
                </a:solidFill>
              </a:rPr>
              <a:t>Establish criteria for comparing the alternatives; tell how the criteria were selected or developed.</a:t>
            </a:r>
            <a:endParaRPr lang="en-US" sz="1800" dirty="0">
              <a:solidFill>
                <a:srgbClr val="FF0000"/>
              </a:solidFill>
            </a:endParaRPr>
          </a:p>
        </p:txBody>
      </p:sp>
      <p:pic>
        <p:nvPicPr>
          <p:cNvPr id="7" name="Picture 6" descr="Yardstick Icon, Simple Style Stock Vector - Illustration of mathematics,  drawing: 8729443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038600"/>
            <a:ext cx="2130552" cy="2286000"/>
          </a:xfrm>
          <a:prstGeom prst="rect">
            <a:avLst/>
          </a:prstGeom>
          <a:noFill/>
          <a:ln>
            <a:noFill/>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extLst>
      <p:ext uri="{BB962C8B-B14F-4D97-AF65-F5344CB8AC3E}">
        <p14:creationId xmlns:p14="http://schemas.microsoft.com/office/powerpoint/2010/main" val="1904427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364964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Informal and Formal Writing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Like other business messages, reports can range from informal to formal, depending on their purpose, audience, and setting</a:t>
            </a:r>
            <a:r>
              <a:rPr lang="en-US" dirty="0" smtClean="0"/>
              <a:t>.  </a:t>
            </a:r>
          </a:p>
        </p:txBody>
      </p:sp>
      <p:pic>
        <p:nvPicPr>
          <p:cNvPr id="5" name="Picture 4" descr="Formal Reports vs. Informal Reports - YouTube"/>
          <p:cNvPicPr/>
          <p:nvPr/>
        </p:nvPicPr>
        <p:blipFill>
          <a:blip r:embed="rId2" cstate="print"/>
          <a:srcRect/>
          <a:stretch>
            <a:fillRect/>
          </a:stretch>
        </p:blipFill>
        <p:spPr bwMode="auto">
          <a:xfrm>
            <a:off x="1981200" y="2831973"/>
            <a:ext cx="5276088" cy="3267075"/>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Planet Activity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Write an analytical report with your analysis, findings, and recommendation for who should go to the new planet.  </a:t>
            </a:r>
          </a:p>
          <a:p>
            <a:endParaRPr lang="en-US" sz="1000" u="sng" dirty="0"/>
          </a:p>
          <a:p>
            <a:pPr lvl="1"/>
            <a:r>
              <a:rPr lang="en-US" sz="1900" dirty="0" smtClean="0">
                <a:solidFill>
                  <a:srgbClr val="FF0000"/>
                </a:solidFill>
              </a:rPr>
              <a:t>Which </a:t>
            </a:r>
            <a:r>
              <a:rPr lang="en-US" sz="1900" smtClean="0">
                <a:solidFill>
                  <a:srgbClr val="FF0000"/>
                </a:solidFill>
              </a:rPr>
              <a:t>strategy to </a:t>
            </a:r>
            <a:r>
              <a:rPr lang="en-US" sz="1900" dirty="0" smtClean="0">
                <a:solidFill>
                  <a:srgbClr val="FF0000"/>
                </a:solidFill>
              </a:rPr>
              <a:t>use and why? Direct vs. Indirect.</a:t>
            </a:r>
          </a:p>
          <a:p>
            <a:pPr lvl="1"/>
            <a:r>
              <a:rPr lang="en-US" sz="1900" dirty="0" smtClean="0">
                <a:solidFill>
                  <a:srgbClr val="FF0000"/>
                </a:solidFill>
              </a:rPr>
              <a:t>Prepare a written purpose statement to clarify the task.</a:t>
            </a:r>
          </a:p>
          <a:p>
            <a:pPr lvl="1"/>
            <a:r>
              <a:rPr lang="en-US" sz="1900" dirty="0" smtClean="0">
                <a:solidFill>
                  <a:srgbClr val="FF0000"/>
                </a:solidFill>
              </a:rPr>
              <a:t>Anticipate the audience.</a:t>
            </a:r>
          </a:p>
          <a:p>
            <a:pPr lvl="1"/>
            <a:r>
              <a:rPr lang="en-US" sz="1900" dirty="0" smtClean="0">
                <a:solidFill>
                  <a:srgbClr val="FF0000"/>
                </a:solidFill>
              </a:rPr>
              <a:t>Create an outline of a good work plan.</a:t>
            </a:r>
          </a:p>
          <a:p>
            <a:pPr lvl="1"/>
            <a:r>
              <a:rPr lang="en-US" sz="1900" dirty="0" smtClean="0">
                <a:solidFill>
                  <a:srgbClr val="FF0000"/>
                </a:solidFill>
              </a:rPr>
              <a:t>Conduct research.</a:t>
            </a:r>
          </a:p>
          <a:p>
            <a:pPr lvl="1"/>
            <a:r>
              <a:rPr lang="en-US" sz="1900" dirty="0" smtClean="0">
                <a:solidFill>
                  <a:srgbClr val="FF0000"/>
                </a:solidFill>
              </a:rPr>
              <a:t>Any correlations with variables considered?</a:t>
            </a:r>
          </a:p>
          <a:p>
            <a:pPr lvl="1"/>
            <a:r>
              <a:rPr lang="en-US" sz="1900" dirty="0" smtClean="0">
                <a:solidFill>
                  <a:srgbClr val="FF0000"/>
                </a:solidFill>
              </a:rPr>
              <a:t>How did your goals, background, and frame of reference color the inferences you made?  What values influenced your decision?</a:t>
            </a:r>
          </a:p>
          <a:p>
            <a:pPr lvl="1"/>
            <a:r>
              <a:rPr lang="en-US" sz="1900" dirty="0" smtClean="0">
                <a:solidFill>
                  <a:srgbClr val="FF0000"/>
                </a:solidFill>
              </a:rPr>
              <a:t>Did you use consistent evaluation criteria?</a:t>
            </a:r>
          </a:p>
          <a:p>
            <a:pPr lvl="1"/>
            <a:r>
              <a:rPr lang="en-US" sz="1900" dirty="0" smtClean="0">
                <a:solidFill>
                  <a:srgbClr val="FF0000"/>
                </a:solidFill>
              </a:rPr>
              <a:t>Provide a report introduction (purpose-significance-main points)</a:t>
            </a:r>
          </a:p>
          <a:p>
            <a:pPr lvl="1"/>
            <a:r>
              <a:rPr lang="en-US" sz="1900" dirty="0" smtClean="0">
                <a:solidFill>
                  <a:srgbClr val="FF0000"/>
                </a:solidFill>
              </a:rPr>
              <a:t>Explain the feasibility of following your recommended course of action    (will your plan or proposal work?)</a:t>
            </a:r>
          </a:p>
        </p:txBody>
      </p:sp>
      <p:pic>
        <p:nvPicPr>
          <p:cNvPr id="5" name="Picture 4" descr="Project: A new planet to add to our solar system! . DESIGN SQUAD GLOBAL |  PBS KID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6377"/>
            <a:ext cx="1430214" cy="1321777"/>
          </a:xfrm>
          <a:prstGeom prst="rect">
            <a:avLst/>
          </a:prstGeom>
          <a:noFill/>
          <a:ln>
            <a:noFill/>
          </a:ln>
        </p:spPr>
      </p:pic>
    </p:spTree>
    <p:extLst>
      <p:ext uri="{BB962C8B-B14F-4D97-AF65-F5344CB8AC3E}">
        <p14:creationId xmlns:p14="http://schemas.microsoft.com/office/powerpoint/2010/main" val="361274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Applying the 3x3 Writing Process to Contemporary Reports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business reports are systematic attempts to compile often complex information, answer questions, and solve problems, the best reports are developed methodically</a:t>
            </a:r>
            <a:r>
              <a:rPr lang="en-US" dirty="0" smtClean="0"/>
              <a:t>.  </a:t>
            </a:r>
          </a:p>
          <a:p>
            <a:endParaRPr lang="en-US" sz="900" dirty="0" smtClean="0"/>
          </a:p>
          <a:p>
            <a:pPr lvl="1"/>
            <a:r>
              <a:rPr lang="en-US" sz="2000" dirty="0" smtClean="0"/>
              <a:t>In earlier chapters the 3x3 writing process was helpful in guiding the writing of short projects such as emails, memos, and letters.  </a:t>
            </a:r>
          </a:p>
          <a:p>
            <a:pPr lvl="1"/>
            <a:endParaRPr lang="en-US" sz="800" dirty="0" smtClean="0"/>
          </a:p>
          <a:p>
            <a:pPr lvl="2"/>
            <a:r>
              <a:rPr lang="en-US" sz="1800" dirty="0" smtClean="0">
                <a:solidFill>
                  <a:srgbClr val="FF0000"/>
                </a:solidFill>
              </a:rPr>
              <a:t>That same process is even more necessary when writers are preparing longer projects such as reports and proposals</a:t>
            </a:r>
            <a:r>
              <a:rPr lang="en-US" dirty="0" smtClean="0">
                <a:solidFill>
                  <a:srgbClr val="FF0000"/>
                </a:solidFill>
              </a:rPr>
              <a:t>.  </a:t>
            </a:r>
          </a:p>
        </p:txBody>
      </p:sp>
      <p:pic>
        <p:nvPicPr>
          <p:cNvPr id="5" name="Picture 4" descr="3x3 basketball - Wikipedia"/>
          <p:cNvPicPr/>
          <p:nvPr/>
        </p:nvPicPr>
        <p:blipFill>
          <a:blip r:embed="rId2" cstate="print"/>
          <a:srcRect/>
          <a:stretch>
            <a:fillRect/>
          </a:stretch>
        </p:blipFill>
        <p:spPr bwMode="auto">
          <a:xfrm>
            <a:off x="5605272" y="5108939"/>
            <a:ext cx="3200400" cy="104946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Applying the 3x3 Writing Process to Contemporary Reports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Channel the writing process into seven steps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Analyze the problem and purpose.</a:t>
            </a:r>
          </a:p>
          <a:p>
            <a:pPr marL="731520" lvl="1" indent="-457200">
              <a:buFont typeface="+mj-lt"/>
              <a:buAutoNum type="arabicPeriod"/>
            </a:pPr>
            <a:r>
              <a:rPr lang="en-US" sz="2000" dirty="0" smtClean="0">
                <a:solidFill>
                  <a:srgbClr val="FF0000"/>
                </a:solidFill>
              </a:rPr>
              <a:t>Anticipate the audience and issues.</a:t>
            </a:r>
          </a:p>
          <a:p>
            <a:pPr marL="731520" lvl="1" indent="-457200">
              <a:buFont typeface="+mj-lt"/>
              <a:buAutoNum type="arabicPeriod"/>
            </a:pPr>
            <a:r>
              <a:rPr lang="en-US" sz="2000" dirty="0" smtClean="0">
                <a:solidFill>
                  <a:srgbClr val="FF0000"/>
                </a:solidFill>
              </a:rPr>
              <a:t>Prepare a work plan.</a:t>
            </a:r>
          </a:p>
          <a:p>
            <a:pPr marL="731520" lvl="1" indent="-457200">
              <a:buFont typeface="+mj-lt"/>
              <a:buAutoNum type="arabicPeriod"/>
            </a:pPr>
            <a:r>
              <a:rPr lang="en-US" sz="2000" dirty="0" smtClean="0">
                <a:solidFill>
                  <a:srgbClr val="FF0000"/>
                </a:solidFill>
              </a:rPr>
              <a:t>Conduct research.</a:t>
            </a:r>
          </a:p>
          <a:p>
            <a:pPr marL="731520" lvl="1" indent="-457200">
              <a:buFont typeface="+mj-lt"/>
              <a:buAutoNum type="arabicPeriod"/>
            </a:pPr>
            <a:r>
              <a:rPr lang="en-US" sz="2000" dirty="0" smtClean="0">
                <a:solidFill>
                  <a:srgbClr val="FF0000"/>
                </a:solidFill>
              </a:rPr>
              <a:t>Organize, analyze, interpret, and illustrate the data.</a:t>
            </a:r>
          </a:p>
          <a:p>
            <a:pPr marL="731520" lvl="1" indent="-457200">
              <a:buFont typeface="+mj-lt"/>
              <a:buAutoNum type="arabicPeriod"/>
            </a:pPr>
            <a:r>
              <a:rPr lang="en-US" sz="2000" dirty="0" smtClean="0">
                <a:solidFill>
                  <a:srgbClr val="FF0000"/>
                </a:solidFill>
              </a:rPr>
              <a:t>Compose the first draft.</a:t>
            </a:r>
          </a:p>
          <a:p>
            <a:pPr marL="731520" lvl="1" indent="-457200">
              <a:buFont typeface="+mj-lt"/>
              <a:buAutoNum type="arabicPeriod"/>
            </a:pPr>
            <a:r>
              <a:rPr lang="en-US" sz="2000" dirty="0" smtClean="0">
                <a:solidFill>
                  <a:srgbClr val="FF0000"/>
                </a:solidFill>
              </a:rPr>
              <a:t>Edit, proofread, and evaluate.</a:t>
            </a:r>
            <a:endParaRPr lang="en-US" sz="2000" dirty="0">
              <a:solidFill>
                <a:srgbClr val="FF0000"/>
              </a:solidFill>
            </a:endParaRPr>
          </a:p>
        </p:txBody>
      </p:sp>
      <p:pic>
        <p:nvPicPr>
          <p:cNvPr id="8" name="Picture 7"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7" name="Picture 6" descr="Seven Sports Bar &amp; Grill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953000"/>
            <a:ext cx="4352074" cy="13887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the Problem and Purpose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first step in writing a report is understanding the problem or assignment clearly.  </a:t>
            </a:r>
          </a:p>
          <a:p>
            <a:endParaRPr lang="en-US" sz="800" u="sng" dirty="0"/>
          </a:p>
          <a:p>
            <a:pPr lvl="1"/>
            <a:r>
              <a:rPr lang="en-US" sz="2000" dirty="0" smtClean="0"/>
              <a:t>Prepare a written purpose statement to clarify the task.  </a:t>
            </a:r>
          </a:p>
          <a:p>
            <a:endParaRPr lang="en-US" sz="900" dirty="0" smtClean="0"/>
          </a:p>
          <a:p>
            <a:pPr lvl="2"/>
            <a:r>
              <a:rPr lang="en-US" sz="1800" dirty="0" smtClean="0">
                <a:solidFill>
                  <a:srgbClr val="FF0000"/>
                </a:solidFill>
              </a:rPr>
              <a:t>A written purpose statement defines the focus of the report and provides a standard that keeps the project on target.  </a:t>
            </a:r>
          </a:p>
        </p:txBody>
      </p:sp>
      <p:pic>
        <p:nvPicPr>
          <p:cNvPr id="7" name="Picture 6" descr="UNIT-1:Means Of Communication – B.C.A study"/>
          <p:cNvPicPr/>
          <p:nvPr/>
        </p:nvPicPr>
        <p:blipFill>
          <a:blip r:embed="rId2" cstate="print"/>
          <a:srcRect/>
          <a:stretch>
            <a:fillRect/>
          </a:stretch>
        </p:blipFill>
        <p:spPr bwMode="auto">
          <a:xfrm>
            <a:off x="0" y="0"/>
            <a:ext cx="990600" cy="457199"/>
          </a:xfrm>
          <a:prstGeom prst="rect">
            <a:avLst/>
          </a:prstGeom>
          <a:noFill/>
          <a:ln w="9525">
            <a:noFill/>
            <a:miter lim="800000"/>
            <a:headEnd/>
            <a:tailEnd/>
          </a:ln>
        </p:spPr>
      </p:pic>
      <p:pic>
        <p:nvPicPr>
          <p:cNvPr id="8" name="Picture 7" descr="Purpose Statement: All You Need to Know - SM Insigh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352799"/>
            <a:ext cx="3352800" cy="29431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Anticipating the Audience and Issues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defining the purpose of a report, a writer must think carefully about who will read it.  </a:t>
            </a:r>
          </a:p>
          <a:p>
            <a:endParaRPr lang="en-US" sz="800" dirty="0" smtClean="0"/>
          </a:p>
          <a:p>
            <a:pPr lvl="1"/>
            <a:r>
              <a:rPr lang="en-US" sz="2000" dirty="0" smtClean="0"/>
              <a:t>Although one individual may have solicited the report, others within the organization may eventually read it, including people in upper management and in other departments.  A report may be read by someone who is familiar with the problem and then distributed to others who are less familiar with it.  </a:t>
            </a:r>
          </a:p>
          <a:p>
            <a:pPr lvl="1"/>
            <a:endParaRPr lang="en-US" sz="800" dirty="0" smtClean="0"/>
          </a:p>
          <a:p>
            <a:pPr lvl="2"/>
            <a:r>
              <a:rPr lang="en-US" sz="1800" dirty="0" smtClean="0">
                <a:solidFill>
                  <a:srgbClr val="FF0000"/>
                </a:solidFill>
              </a:rPr>
              <a:t>Moreover, candid statements to one audience may be offensive to others.</a:t>
            </a:r>
            <a:endParaRPr lang="en-US" sz="1800" dirty="0">
              <a:solidFill>
                <a:srgbClr val="FF0000"/>
              </a:solidFill>
            </a:endParaRPr>
          </a:p>
        </p:txBody>
      </p:sp>
      <p:pic>
        <p:nvPicPr>
          <p:cNvPr id="5" name="Picture 4" descr="Download Logo Anticipate Black - Deepomatic Logo Png PNG Image with No  Background - PNGkey.com"/>
          <p:cNvPicPr/>
          <p:nvPr/>
        </p:nvPicPr>
        <p:blipFill>
          <a:blip r:embed="rId2" cstate="print"/>
          <a:srcRect/>
          <a:stretch>
            <a:fillRect/>
          </a:stretch>
        </p:blipFill>
        <p:spPr bwMode="auto">
          <a:xfrm>
            <a:off x="1885188" y="5410200"/>
            <a:ext cx="5410200" cy="1006950"/>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0"/>
            <a:ext cx="990600" cy="45719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31227</TotalTime>
  <Words>3245</Words>
  <Application>Microsoft Office PowerPoint</Application>
  <PresentationFormat>On-screen Show (4:3)</PresentationFormat>
  <Paragraphs>387</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Georgia</vt:lpstr>
      <vt:lpstr>Wingdings</vt:lpstr>
      <vt:lpstr>Wingdings 2</vt:lpstr>
      <vt:lpstr>Civic</vt:lpstr>
      <vt:lpstr>Business Communications Session Five Class Presentation</vt:lpstr>
      <vt:lpstr>Reporting in the Digital Age Workplace</vt:lpstr>
      <vt:lpstr>Basic Report Functions</vt:lpstr>
      <vt:lpstr>Organizational Strategies</vt:lpstr>
      <vt:lpstr>Informal and Formal Writing Styles</vt:lpstr>
      <vt:lpstr>Applying the 3x3 Writing Process to Contemporary Reports</vt:lpstr>
      <vt:lpstr>Applying the 3x3 Writing Process to Contemporary Reports</vt:lpstr>
      <vt:lpstr>Analyzing the Problem and Purpose</vt:lpstr>
      <vt:lpstr>Anticipating the Audience and Issues</vt:lpstr>
      <vt:lpstr>Anticipating the Audience and Issues</vt:lpstr>
      <vt:lpstr>Preparing a Work Plan</vt:lpstr>
      <vt:lpstr>Preparing a Work Plan</vt:lpstr>
      <vt:lpstr>Conduct Research</vt:lpstr>
      <vt:lpstr>Conduct Research</vt:lpstr>
      <vt:lpstr>Documenting Information</vt:lpstr>
      <vt:lpstr>The Purposes of Documentation</vt:lpstr>
      <vt:lpstr>The Fine Art of Paraphrasing</vt:lpstr>
      <vt:lpstr>When and How to Quote</vt:lpstr>
      <vt:lpstr>Creating Effective Graphics</vt:lpstr>
      <vt:lpstr>Analyzing Digital Age Data</vt:lpstr>
      <vt:lpstr>Analyzing Digital Age Data</vt:lpstr>
      <vt:lpstr>Tabulating and Analyzing Data</vt:lpstr>
      <vt:lpstr>Drawing Conclusions and Making Recommendations</vt:lpstr>
      <vt:lpstr>Analyzing Data to Arrive at Conclusions</vt:lpstr>
      <vt:lpstr>Analyzing Data to Arrive at Conclusions</vt:lpstr>
      <vt:lpstr>Preparing Report Recommendations</vt:lpstr>
      <vt:lpstr>Preparing Report Recommendations</vt:lpstr>
      <vt:lpstr>Preparing Report Recommendations</vt:lpstr>
      <vt:lpstr>Organizing Data</vt:lpstr>
      <vt:lpstr>Organizing Data</vt:lpstr>
      <vt:lpstr>Ordering Information Logically</vt:lpstr>
      <vt:lpstr>Providing Reader Cues</vt:lpstr>
      <vt:lpstr>Providing Reader Cues</vt:lpstr>
      <vt:lpstr>Providing Reader Cues</vt:lpstr>
      <vt:lpstr>Writing Short Informational Reports</vt:lpstr>
      <vt:lpstr>Writing Short Informational Reports</vt:lpstr>
      <vt:lpstr>Summaries</vt:lpstr>
      <vt:lpstr>Summaries</vt:lpstr>
      <vt:lpstr>Preparing Short Analytical Reports</vt:lpstr>
      <vt:lpstr>Preparing Short Analytical Reports</vt:lpstr>
      <vt:lpstr>Preparing Short Analytical Reports</vt:lpstr>
      <vt:lpstr>Preparing Short Analytical Reports</vt:lpstr>
      <vt:lpstr>Preparing Short Analytical Reports</vt:lpstr>
      <vt:lpstr>Justification/Recommendation Reports</vt:lpstr>
      <vt:lpstr>Feasibility Reports</vt:lpstr>
      <vt:lpstr>Feasibility Reports</vt:lpstr>
      <vt:lpstr>Yardstick Reports</vt:lpstr>
      <vt:lpstr>Yardstick Reports</vt:lpstr>
      <vt:lpstr>PowerPoint Presentation</vt:lpstr>
      <vt:lpstr>New Planet Activity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1314</cp:revision>
  <cp:lastPrinted>2025-04-10T22:33:51Z</cp:lastPrinted>
  <dcterms:created xsi:type="dcterms:W3CDTF">2015-02-01T00:37:43Z</dcterms:created>
  <dcterms:modified xsi:type="dcterms:W3CDTF">2026-03-26T18:47:26Z</dcterms:modified>
</cp:coreProperties>
</file>