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60"/>
  </p:notesMasterIdLst>
  <p:handoutMasterIdLst>
    <p:handoutMasterId r:id="rId61"/>
  </p:handoutMasterIdLst>
  <p:sldIdLst>
    <p:sldId id="343" r:id="rId2"/>
    <p:sldId id="344" r:id="rId3"/>
    <p:sldId id="345" r:id="rId4"/>
    <p:sldId id="411" r:id="rId5"/>
    <p:sldId id="410" r:id="rId6"/>
    <p:sldId id="346" r:id="rId7"/>
    <p:sldId id="347" r:id="rId8"/>
    <p:sldId id="350" r:id="rId9"/>
    <p:sldId id="351" r:id="rId10"/>
    <p:sldId id="409" r:id="rId11"/>
    <p:sldId id="353" r:id="rId12"/>
    <p:sldId id="355" r:id="rId13"/>
    <p:sldId id="356" r:id="rId14"/>
    <p:sldId id="354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70" r:id="rId28"/>
    <p:sldId id="371" r:id="rId29"/>
    <p:sldId id="372" r:id="rId30"/>
    <p:sldId id="373" r:id="rId31"/>
    <p:sldId id="375" r:id="rId32"/>
    <p:sldId id="376" r:id="rId33"/>
    <p:sldId id="377" r:id="rId34"/>
    <p:sldId id="378" r:id="rId35"/>
    <p:sldId id="379" r:id="rId36"/>
    <p:sldId id="381" r:id="rId37"/>
    <p:sldId id="382" r:id="rId38"/>
    <p:sldId id="384" r:id="rId39"/>
    <p:sldId id="386" r:id="rId40"/>
    <p:sldId id="387" r:id="rId41"/>
    <p:sldId id="412" r:id="rId42"/>
    <p:sldId id="388" r:id="rId43"/>
    <p:sldId id="389" r:id="rId44"/>
    <p:sldId id="390" r:id="rId45"/>
    <p:sldId id="392" r:id="rId46"/>
    <p:sldId id="393" r:id="rId47"/>
    <p:sldId id="394" r:id="rId48"/>
    <p:sldId id="395" r:id="rId49"/>
    <p:sldId id="396" r:id="rId50"/>
    <p:sldId id="397" r:id="rId51"/>
    <p:sldId id="398" r:id="rId52"/>
    <p:sldId id="399" r:id="rId53"/>
    <p:sldId id="400" r:id="rId54"/>
    <p:sldId id="401" r:id="rId55"/>
    <p:sldId id="402" r:id="rId56"/>
    <p:sldId id="403" r:id="rId57"/>
    <p:sldId id="404" r:id="rId58"/>
    <p:sldId id="408" r:id="rId5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1BE8751-388C-449F-9DF0-FC2529FB0DB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9DDC9F9-A215-41B1-B98A-27B953CCC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07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DF7F76-1044-4FE4-A4FC-8E469EC8432F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0FB045C-D949-4321-8D3E-7E62B3B31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B045C-D949-4321-8D3E-7E62B3B314A7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13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CB70-6A26-4915-BB41-7C4F7285F83C}" type="datetime1">
              <a:rPr lang="en-US" smtClean="0"/>
              <a:t>2/8/2023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3A32BE6-B8D9-470C-8CB6-F79B8D7622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388B-BE68-46DD-918D-AEBDD2103E97}" type="datetime1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3A32BE6-B8D9-470C-8CB6-F79B8D7622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0BBA-ECAC-4460-8549-E1DEC136DB4B}" type="datetime1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8F88C-0F7A-4165-802A-514072BE3CA7}" type="datetime1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3A32BE6-B8D9-470C-8CB6-F79B8D7622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D8D6-7B20-448F-BA08-78198BD1CE65}" type="datetime1">
              <a:rPr lang="en-US" smtClean="0"/>
              <a:t>2/8/2023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3A32BE6-B8D9-470C-8CB6-F79B8D7622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0860FF3-39C9-47B9-95EE-70C31F719996}" type="datetime1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D648-D254-4AAE-A26E-D57284EA5575}" type="datetime1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3A32BE6-B8D9-470C-8CB6-F79B8D7622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3D1DE-B22D-4928-A998-23319FF3BB4F}" type="datetime1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3A32BE6-B8D9-470C-8CB6-F79B8D762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75A9-FD40-4821-BC44-CF6B72DA84C7}" type="datetime1">
              <a:rPr lang="en-US" smtClean="0"/>
              <a:t>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A32BE6-B8D9-470C-8CB6-F79B8D762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3A32BE6-B8D9-470C-8CB6-F79B8D7622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00D0-6A9D-4E81-873F-7EC09BCE6910}" type="datetime1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3A32BE6-B8D9-470C-8CB6-F79B8D7622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536B50B-87EC-4263-8C44-B1B63DA54D30}" type="datetime1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A8F5A8F-9ABB-44B0-8D23-915F4F0874CB}" type="datetime1">
              <a:rPr lang="en-US" smtClean="0"/>
              <a:t>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3A32BE6-B8D9-470C-8CB6-F79B8D7622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Human Relations in Organizations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Session 5</a:t>
            </a:r>
            <a:endParaRPr lang="en-US" sz="2000" dirty="0"/>
          </a:p>
        </p:txBody>
      </p:sp>
      <p:pic>
        <p:nvPicPr>
          <p:cNvPr id="4" name="Picture 10" descr="C:\Users\michaelm\AppData\Local\Microsoft\Windows\INetCache\IE\IKBH2KDQ\lgi01a20140215110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47800" y="1646238"/>
            <a:ext cx="6172200" cy="4525962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72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 Bases </a:t>
            </a:r>
            <a:r>
              <a:rPr lang="en-US" dirty="0"/>
              <a:t>of Power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200" u="sng" dirty="0"/>
              <a:t>Coercive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Using threats and/or punishment to influence </a:t>
            </a:r>
            <a:r>
              <a:rPr lang="en-US" sz="1800" dirty="0" smtClean="0">
                <a:solidFill>
                  <a:srgbClr val="FF0000"/>
                </a:solidFill>
              </a:rPr>
              <a:t>compliance.</a:t>
            </a:r>
            <a:endParaRPr lang="en-US" sz="18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200" u="sng" dirty="0"/>
              <a:t>Connection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Based on the user’s relationship with influential </a:t>
            </a:r>
            <a:r>
              <a:rPr lang="en-US" sz="1800" dirty="0" smtClean="0">
                <a:solidFill>
                  <a:srgbClr val="FF0000"/>
                </a:solidFill>
              </a:rPr>
              <a:t>people.</a:t>
            </a:r>
            <a:endParaRPr lang="en-US" sz="18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200" u="sng" dirty="0"/>
              <a:t>Reward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Based on the user’s ability to influence others with something of value to them – what’s in it for them?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u="sng" dirty="0"/>
              <a:t>Legitimate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Based on the user’s position power, which is given by the </a:t>
            </a:r>
            <a:r>
              <a:rPr lang="en-US" sz="1800" dirty="0" smtClean="0">
                <a:solidFill>
                  <a:srgbClr val="FF0000"/>
                </a:solidFill>
              </a:rPr>
              <a:t>organization.</a:t>
            </a:r>
            <a:endParaRPr lang="en-US" sz="18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200" u="sng" dirty="0"/>
              <a:t>Referent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Based on the user’s personal </a:t>
            </a:r>
            <a:r>
              <a:rPr lang="en-US" sz="1800" dirty="0" smtClean="0">
                <a:solidFill>
                  <a:srgbClr val="FF0000"/>
                </a:solidFill>
              </a:rPr>
              <a:t>power.</a:t>
            </a:r>
            <a:endParaRPr lang="en-US" sz="18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200" u="sng" dirty="0"/>
              <a:t>Information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Based on the user’s information being desired by </a:t>
            </a:r>
            <a:r>
              <a:rPr lang="en-US" sz="1800" dirty="0" smtClean="0">
                <a:solidFill>
                  <a:srgbClr val="FF0000"/>
                </a:solidFill>
              </a:rPr>
              <a:t>others.</a:t>
            </a:r>
            <a:endParaRPr lang="en-US" sz="18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200" u="sng" dirty="0"/>
              <a:t>Expert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Based on the user’s skill and </a:t>
            </a:r>
            <a:r>
              <a:rPr lang="en-US" sz="1800" dirty="0" smtClean="0">
                <a:solidFill>
                  <a:srgbClr val="FF0000"/>
                </a:solidFill>
              </a:rPr>
              <a:t>knowledge.</a:t>
            </a: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 descr="C:\Users\Michaelm\AppData\Local\Microsoft\Windows\Temporary Internet Files\Content.IE5\5GN3PWKG\VET_7_circle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7872" y="4975058"/>
            <a:ext cx="1447800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919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Influencing Tactics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Your power is your ability to influence others to do something they would not otherwise do to help you meet your objectives.</a:t>
            </a:r>
          </a:p>
          <a:p>
            <a:endParaRPr lang="en-US" sz="800" dirty="0" smtClean="0"/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Along w/ power sources </a:t>
            </a:r>
            <a:r>
              <a:rPr lang="en-US" sz="2000" dirty="0">
                <a:solidFill>
                  <a:srgbClr val="FF0000"/>
                </a:solidFill>
              </a:rPr>
              <a:t>&amp;</a:t>
            </a:r>
            <a:r>
              <a:rPr lang="en-US" sz="2000" dirty="0" smtClean="0">
                <a:solidFill>
                  <a:srgbClr val="FF0000"/>
                </a:solidFill>
              </a:rPr>
              <a:t> bases, you need to have persuasion skills.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Michaelm\AppData\Local\Microsoft\Windows\Temporary Internet Files\Content.IE5\3X0ZDPIB\persuasio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906242"/>
            <a:ext cx="2671204" cy="2017316"/>
          </a:xfrm>
          <a:prstGeom prst="rect">
            <a:avLst/>
          </a:prstGeom>
          <a:noFill/>
        </p:spPr>
      </p:pic>
      <p:pic>
        <p:nvPicPr>
          <p:cNvPr id="8197" name="Picture 5" descr="C:\Users\Michaelm\AppData\Local\Microsoft\Windows\Temporary Internet Files\Content.IE5\WX0DVOOP\building_teams_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886200"/>
            <a:ext cx="3689131" cy="20574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8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If you are going to influence someone, you have to understand the person’s values, attitudes, beliefs, and use incentives that will motivate the individual.</a:t>
            </a:r>
            <a:endParaRPr lang="en-US" sz="2400" u="sng" dirty="0"/>
          </a:p>
        </p:txBody>
      </p:sp>
      <p:pic>
        <p:nvPicPr>
          <p:cNvPr id="9233" name="Picture 17" descr="C:\Users\Michaelm\AppData\Local\Microsoft\Windows\Temporary Internet Files\Content.IE5\52LYKE23\nlyl-reading-man-with-glasses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495800"/>
            <a:ext cx="1736911" cy="1680882"/>
          </a:xfrm>
          <a:prstGeom prst="rect">
            <a:avLst/>
          </a:prstGeom>
          <a:noFill/>
        </p:spPr>
      </p:pic>
      <p:pic>
        <p:nvPicPr>
          <p:cNvPr id="9244" name="Picture 28" descr="C:\Users\Michaelm\AppData\Local\Microsoft\Windows\Temporary Internet Files\Content.IE5\WH26L03T\core-values-wordcloud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2036" y="3124200"/>
            <a:ext cx="5158563" cy="31242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2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Reading people is a key interpersonal </a:t>
            </a:r>
            <a:r>
              <a:rPr lang="en-US" sz="2400" u="sng" dirty="0" smtClean="0"/>
              <a:t>skill</a:t>
            </a:r>
            <a:r>
              <a:rPr lang="en-US" sz="2400" dirty="0"/>
              <a:t>.</a:t>
            </a:r>
            <a:endParaRPr lang="en-US" sz="2400" dirty="0" smtClean="0"/>
          </a:p>
          <a:p>
            <a:endParaRPr lang="en-US" sz="800" dirty="0" smtClean="0"/>
          </a:p>
          <a:p>
            <a:pPr marL="86868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Put yourself in the place of the person you want to persuade – anticipate how the person sees world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Get the other person’s expectations right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Incorporate information about other person’s expectations into your persuasive presentation – use tactic most suitable to person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Keep focus on other person’s expectations when trying to persuade – create a win-win situation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42" name="Picture 2" descr="C:\Users\Michaelm\AppData\Local\Microsoft\Windows\Temporary Internet Files\Content.IE5\3E7R16IG\4305366199_24617050de_z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6672" y="4724400"/>
            <a:ext cx="3429000" cy="152704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7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Influencing Tactics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The following five influencing tactics can be used together to help you influence others.</a:t>
            </a:r>
          </a:p>
          <a:p>
            <a:endParaRPr lang="en-US" sz="800" dirty="0" smtClean="0"/>
          </a:p>
          <a:p>
            <a:pPr marL="868680" lvl="1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FF0000"/>
                </a:solidFill>
              </a:rPr>
              <a:t>Ingratiation (Praise)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FF0000"/>
                </a:solidFill>
              </a:rPr>
              <a:t>Rational Persuasion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FF0000"/>
                </a:solidFill>
              </a:rPr>
              <a:t>Inspirational Appeal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FF0000"/>
                </a:solidFill>
              </a:rPr>
              <a:t>Personal Appeal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FF0000"/>
                </a:solidFill>
              </a:rPr>
              <a:t>Legitimization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Michaelm\AppData\Local\Microsoft\Windows\Temporary Internet Files\Content.IE5\KDB8FMSX\persuasio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048000"/>
            <a:ext cx="3771900" cy="31750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4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Ingratiation (Praise)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u="sng" dirty="0" smtClean="0"/>
              <a:t>Be friendly and give praise to get the person in a good mood before making </a:t>
            </a:r>
            <a:r>
              <a:rPr lang="en-US" sz="2400" u="sng" dirty="0"/>
              <a:t>a</a:t>
            </a:r>
            <a:r>
              <a:rPr lang="en-US" sz="2400" u="sng" dirty="0" smtClean="0"/>
              <a:t> </a:t>
            </a:r>
            <a:r>
              <a:rPr lang="en-US" sz="2400" u="sng" dirty="0" smtClean="0"/>
              <a:t>request.</a:t>
            </a:r>
          </a:p>
          <a:p>
            <a:endParaRPr lang="en-US" sz="800" u="sng" dirty="0" smtClean="0"/>
          </a:p>
          <a:p>
            <a:pPr lvl="1"/>
            <a:r>
              <a:rPr lang="en-US" dirty="0" smtClean="0"/>
              <a:t>When using ingratiation (praise) follow these guidelines:</a:t>
            </a:r>
          </a:p>
          <a:p>
            <a:endParaRPr lang="en-US" sz="800" dirty="0" smtClean="0"/>
          </a:p>
          <a:p>
            <a:pPr marL="105156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Be sensitive to the individual’s moods.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Compliment the person’s past related achievements.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State why the person was selected for the task.</a:t>
            </a:r>
          </a:p>
          <a:p>
            <a:pPr lvl="3"/>
            <a:r>
              <a:rPr lang="en-US" sz="1800" dirty="0" smtClean="0">
                <a:solidFill>
                  <a:srgbClr val="0070C0"/>
                </a:solidFill>
              </a:rPr>
              <a:t>When people believe the task is important and they are well-qualified, they will find it tough to refuse doing you a favor.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Acknowledge inconvenience posed by your request.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268" name="Picture 4" descr="C:\Users\Michaelm\AppData\Local\Microsoft\Windows\Temporary Internet Files\Content.IE5\96G5M6R0\choir-309051_6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156" y="5257800"/>
            <a:ext cx="2901950" cy="1558119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5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Rational Persuasion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u="sng" dirty="0" smtClean="0"/>
              <a:t>Rational Persuasion includes logical arguments </a:t>
            </a:r>
            <a:r>
              <a:rPr lang="en-US" sz="2600" u="sng" dirty="0" smtClean="0"/>
              <a:t>with </a:t>
            </a:r>
            <a:r>
              <a:rPr lang="en-US" sz="2600" u="sng" dirty="0" smtClean="0"/>
              <a:t>factual evidence to persuade the person that the behavior will result in meeting the objective.</a:t>
            </a:r>
          </a:p>
          <a:p>
            <a:endParaRPr lang="en-US" sz="900" dirty="0" smtClean="0"/>
          </a:p>
          <a:p>
            <a:pPr lvl="1"/>
            <a:r>
              <a:rPr lang="en-US" sz="2400" dirty="0" smtClean="0"/>
              <a:t>When you develop rational persuasion, follow these guidelines:</a:t>
            </a:r>
          </a:p>
          <a:p>
            <a:endParaRPr lang="en-US" sz="900" dirty="0" smtClean="0"/>
          </a:p>
          <a:p>
            <a:pPr marL="1051560" lvl="2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FF0000"/>
                </a:solidFill>
              </a:rPr>
              <a:t>Explain the reason your objective needs to be met.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FF0000"/>
                </a:solidFill>
              </a:rPr>
              <a:t>Explain how other person will benefit by meeting your objective. </a:t>
            </a:r>
          </a:p>
          <a:p>
            <a:pPr lvl="3"/>
            <a:r>
              <a:rPr lang="en-US" sz="2200" dirty="0">
                <a:solidFill>
                  <a:srgbClr val="0070C0"/>
                </a:solidFill>
              </a:rPr>
              <a:t>C</a:t>
            </a:r>
            <a:r>
              <a:rPr lang="en-US" sz="2200" dirty="0" smtClean="0">
                <a:solidFill>
                  <a:srgbClr val="0070C0"/>
                </a:solidFill>
              </a:rPr>
              <a:t>reate a win-win situation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FF0000"/>
                </a:solidFill>
              </a:rPr>
              <a:t>Provide evidence that your objective can be met. </a:t>
            </a:r>
          </a:p>
          <a:p>
            <a:pPr lvl="3"/>
            <a:r>
              <a:rPr lang="en-US" sz="2200" dirty="0">
                <a:solidFill>
                  <a:srgbClr val="0070C0"/>
                </a:solidFill>
              </a:rPr>
              <a:t>O</a:t>
            </a:r>
            <a:r>
              <a:rPr lang="en-US" sz="2200" dirty="0" smtClean="0">
                <a:solidFill>
                  <a:srgbClr val="0070C0"/>
                </a:solidFill>
              </a:rPr>
              <a:t>ffer a detailed step-by-step plan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FF0000"/>
                </a:solidFill>
              </a:rPr>
              <a:t>Explain how potential problems and concerns will be handled. </a:t>
            </a:r>
            <a:endParaRPr lang="en-US" sz="2200" dirty="0">
              <a:solidFill>
                <a:srgbClr val="FF0000"/>
              </a:solidFill>
            </a:endParaRPr>
          </a:p>
          <a:p>
            <a:pPr lvl="3"/>
            <a:r>
              <a:rPr lang="en-US" sz="2200" dirty="0">
                <a:solidFill>
                  <a:srgbClr val="0070C0"/>
                </a:solidFill>
              </a:rPr>
              <a:t>G</a:t>
            </a:r>
            <a:r>
              <a:rPr lang="en-US" sz="2200" dirty="0" smtClean="0">
                <a:solidFill>
                  <a:srgbClr val="0070C0"/>
                </a:solidFill>
              </a:rPr>
              <a:t>et the other person’s input on resolution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FF0000"/>
                </a:solidFill>
              </a:rPr>
              <a:t>Explain why your proposal is better than competing ones.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12293" name="Picture 5" descr="C:\Users\Michaelm\AppData\Local\Microsoft\Windows\Temporary Internet Files\Content.IE5\96G5M6R0\persuad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5925" y="228600"/>
            <a:ext cx="1610227" cy="1018434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5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Inspirational Appeal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600" u="sng" dirty="0" smtClean="0"/>
              <a:t>The inspirational appeal tactic attempts to arouse people’s enthusiasm through internalization to meet the objective</a:t>
            </a:r>
            <a:r>
              <a:rPr lang="en-US" sz="3100" u="sng" dirty="0" smtClean="0"/>
              <a:t>.</a:t>
            </a:r>
          </a:p>
          <a:p>
            <a:endParaRPr lang="en-US" sz="1000" u="sng" dirty="0" smtClean="0"/>
          </a:p>
          <a:p>
            <a:pPr lvl="1"/>
            <a:r>
              <a:rPr lang="en-US" dirty="0" smtClean="0"/>
              <a:t>You appeal to the other person’s values, ideals, and aspirations or increase their self-confidence by displaying feelings that appeal to the person’s emotions and </a:t>
            </a:r>
            <a:r>
              <a:rPr lang="en-US" dirty="0" smtClean="0"/>
              <a:t>enthusiasms</a:t>
            </a:r>
          </a:p>
          <a:p>
            <a:pPr lvl="1"/>
            <a:endParaRPr lang="en-US" sz="900" dirty="0" smtClean="0"/>
          </a:p>
          <a:p>
            <a:pPr lvl="1"/>
            <a:r>
              <a:rPr lang="en-US" dirty="0" smtClean="0"/>
              <a:t>When you develop an inspirational appeal follow these guidelines:</a:t>
            </a:r>
          </a:p>
          <a:p>
            <a:endParaRPr lang="en-US" sz="900" dirty="0" smtClean="0"/>
          </a:p>
          <a:p>
            <a:pPr marL="1051560" lvl="2" indent="-457200">
              <a:buFont typeface="+mj-lt"/>
              <a:buAutoNum type="arabicPeriod"/>
            </a:pPr>
            <a:r>
              <a:rPr lang="en-US" sz="2100" dirty="0" smtClean="0">
                <a:solidFill>
                  <a:srgbClr val="FF0000"/>
                </a:solidFill>
              </a:rPr>
              <a:t>You need to develop emotions and enthusiasm.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US" sz="2100" dirty="0" smtClean="0">
                <a:solidFill>
                  <a:srgbClr val="FF0000"/>
                </a:solidFill>
              </a:rPr>
              <a:t>Link the appeal to the person’s self-concept.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US" sz="2100" dirty="0" smtClean="0">
                <a:solidFill>
                  <a:srgbClr val="FF0000"/>
                </a:solidFill>
              </a:rPr>
              <a:t>Link the request to a clear, appealing vision.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US" sz="2100" dirty="0" smtClean="0">
                <a:solidFill>
                  <a:srgbClr val="FF0000"/>
                </a:solidFill>
              </a:rPr>
              <a:t>Be positive and optimistic.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US" sz="2100" dirty="0" smtClean="0">
                <a:solidFill>
                  <a:srgbClr val="FF0000"/>
                </a:solidFill>
              </a:rPr>
              <a:t>Use nonverbal communication to bring emotions to verbal message.</a:t>
            </a:r>
            <a:endParaRPr lang="en-US" sz="2100" dirty="0">
              <a:solidFill>
                <a:srgbClr val="FF0000"/>
              </a:solidFill>
            </a:endParaRPr>
          </a:p>
        </p:txBody>
      </p:sp>
      <p:pic>
        <p:nvPicPr>
          <p:cNvPr id="13314" name="Picture 2" descr="C:\Users\Michaelm\AppData\Local\Microsoft\Windows\Temporary Internet Files\Content.IE5\7X2GC7W4\inspire_logo1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03767"/>
            <a:ext cx="2178336" cy="7499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8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Personal Appeal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When using Personal Appeals request the person to meet your objective based on loyalty and friendship.</a:t>
            </a:r>
          </a:p>
          <a:p>
            <a:endParaRPr lang="en-US" sz="900" dirty="0" smtClean="0"/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Present your request as a favor to you.</a:t>
            </a:r>
          </a:p>
          <a:p>
            <a:pPr lvl="2"/>
            <a:r>
              <a:rPr lang="en-US" sz="1800" dirty="0" smtClean="0">
                <a:solidFill>
                  <a:srgbClr val="0070C0"/>
                </a:solidFill>
              </a:rPr>
              <a:t>“Please do it for me,” not “This is an order”</a:t>
            </a:r>
          </a:p>
          <a:p>
            <a:endParaRPr lang="en-US" sz="900" dirty="0" smtClean="0"/>
          </a:p>
          <a:p>
            <a:pPr lvl="1"/>
            <a:r>
              <a:rPr lang="en-US" sz="2000" dirty="0" smtClean="0"/>
              <a:t>When using personal appeals, follow these guidelines:</a:t>
            </a:r>
          </a:p>
          <a:p>
            <a:endParaRPr lang="en-US" sz="1000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Begin by stating that you need a favor and why it is important.</a:t>
            </a:r>
          </a:p>
          <a:p>
            <a:pPr lvl="2"/>
            <a:r>
              <a:rPr lang="en-US" sz="1800" dirty="0">
                <a:solidFill>
                  <a:srgbClr val="0070C0"/>
                </a:solidFill>
              </a:rPr>
              <a:t>T</a:t>
            </a:r>
            <a:r>
              <a:rPr lang="en-US" sz="1800" dirty="0" smtClean="0">
                <a:solidFill>
                  <a:srgbClr val="0070C0"/>
                </a:solidFill>
              </a:rPr>
              <a:t>hen ask for the favor – it is tough to say no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Tell the person that you are counting on him or her.</a:t>
            </a:r>
          </a:p>
          <a:p>
            <a:pPr lvl="2"/>
            <a:r>
              <a:rPr lang="en-US" sz="1800" dirty="0">
                <a:solidFill>
                  <a:srgbClr val="0070C0"/>
                </a:solidFill>
              </a:rPr>
              <a:t>Failure to help could hurt your relationship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Appeal to your friendship.</a:t>
            </a:r>
          </a:p>
        </p:txBody>
      </p:sp>
      <p:pic>
        <p:nvPicPr>
          <p:cNvPr id="14338" name="Picture 2" descr="C:\Users\Michaelm\AppData\Local\Microsoft\Windows\Temporary Internet Files\Content.IE5\VYJYNPGJ\loyalty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1315" y="5181600"/>
            <a:ext cx="2932686" cy="1624922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5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Legitimization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With the legitimization tactic, you rely on organizational authority that a reasonable request is being made and that the person should meet your objective.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When using legitimization, follow these guidelines:</a:t>
            </a:r>
          </a:p>
          <a:p>
            <a:endParaRPr lang="en-US" sz="800" dirty="0" smtClean="0"/>
          </a:p>
          <a:p>
            <a:pPr marL="105156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Refer to organizational policies, procedures, rules, and other written documentation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Refer to precedent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2" name="Picture 2" descr="C:\Users\Michaelm\AppData\Local\Microsoft\Windows\Temporary Internet Files\Content.IE5\QTOHO7LC\legit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309031"/>
            <a:ext cx="3829581" cy="2015569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3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Nine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u="sng" dirty="0" smtClean="0"/>
              <a:t>Ethical Power, Politics, and Etiquette…and Service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31" name="Picture 7" descr="C:\Users\Michaelm\AppData\Local\Microsoft\Windows\Temporary Internet Files\Content.IE5\WX0DVOOP\3afa6152ded11e3d35ad804d25e5029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0"/>
            <a:ext cx="2514600" cy="2698750"/>
          </a:xfrm>
          <a:prstGeom prst="rect">
            <a:avLst/>
          </a:prstGeom>
          <a:noFill/>
        </p:spPr>
      </p:pic>
      <p:pic>
        <p:nvPicPr>
          <p:cNvPr id="1033" name="Picture 9" descr="C:\Users\Michaelm\AppData\Local\Microsoft\Windows\Temporary Internet Files\Content.IE5\3X0ZDPIB\Indian-politic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048000"/>
            <a:ext cx="2667000" cy="2667000"/>
          </a:xfrm>
          <a:prstGeom prst="rect">
            <a:avLst/>
          </a:prstGeom>
          <a:noFill/>
        </p:spPr>
      </p:pic>
      <p:pic>
        <p:nvPicPr>
          <p:cNvPr id="1043" name="Picture 19" descr="C:\Users\Michaelm\AppData\Local\Microsoft\Windows\Temporary Internet Files\Content.IE5\8S4BQSVH\etiquette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048000"/>
            <a:ext cx="2438400" cy="26670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1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u="sng" dirty="0" smtClean="0"/>
              <a:t>Politics is critical to your career success</a:t>
            </a:r>
            <a:r>
              <a:rPr lang="en-US" sz="2400" u="sng" dirty="0" smtClean="0"/>
              <a:t>. It </a:t>
            </a:r>
            <a:r>
              <a:rPr lang="en-US" sz="2400" u="sng" dirty="0" smtClean="0"/>
              <a:t>is the process of gaining and using power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dirty="0"/>
              <a:t>P</a:t>
            </a:r>
            <a:r>
              <a:rPr lang="en-US" dirty="0" smtClean="0"/>
              <a:t>ower and politics go hand in hand.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Political behavior is used to develop relationships necessary to get the job done.</a:t>
            </a:r>
          </a:p>
          <a:p>
            <a:endParaRPr lang="en-US" dirty="0"/>
          </a:p>
        </p:txBody>
      </p:sp>
      <p:pic>
        <p:nvPicPr>
          <p:cNvPr id="11267" name="Picture 3" descr="C:\Users\Michaelm\AppData\Local\Microsoft\Windows\Temporary Internet Files\Content.IE5\QTOHO7LC\m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8454" y="4011706"/>
            <a:ext cx="5163667" cy="2146693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4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u="sng" dirty="0" smtClean="0"/>
              <a:t>Three </a:t>
            </a:r>
            <a:r>
              <a:rPr lang="en-US" sz="2800" u="sng" dirty="0" smtClean="0"/>
              <a:t>political </a:t>
            </a:r>
            <a:r>
              <a:rPr lang="en-US" sz="2800" u="sng" dirty="0" smtClean="0"/>
              <a:t>behaviors commonly used in organizations</a:t>
            </a:r>
            <a:r>
              <a:rPr lang="en-US" sz="3100" dirty="0" smtClean="0"/>
              <a:t>:</a:t>
            </a:r>
          </a:p>
          <a:p>
            <a:endParaRPr lang="en-US" sz="1100" dirty="0" smtClean="0"/>
          </a:p>
          <a:p>
            <a:pPr marL="274320" lvl="1" indent="0">
              <a:buNone/>
            </a:pPr>
            <a:r>
              <a:rPr lang="en-US" sz="2600" u="sng" dirty="0" smtClean="0"/>
              <a:t>1. Networking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The process of developing relationship alliances with key people for the purpose of politicking – your network of people helps you get your job done.</a:t>
            </a:r>
          </a:p>
          <a:p>
            <a:pPr lvl="1"/>
            <a:endParaRPr lang="en-US" sz="1100" dirty="0" smtClean="0"/>
          </a:p>
          <a:p>
            <a:pPr marL="274320" lvl="1" indent="0">
              <a:buNone/>
            </a:pPr>
            <a:r>
              <a:rPr lang="en-US" sz="2600" u="sng" dirty="0" smtClean="0"/>
              <a:t>2. Reciprocity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Politics is about reciprocal exchanges – reciprocity involves creating obligations &amp; debts, developing alliances, and using to accomplish objectives.</a:t>
            </a:r>
          </a:p>
          <a:p>
            <a:pPr lvl="2"/>
            <a:endParaRPr lang="en-US" sz="900" dirty="0" smtClean="0">
              <a:solidFill>
                <a:srgbClr val="FF0000"/>
              </a:solidFill>
            </a:endParaRPr>
          </a:p>
          <a:p>
            <a:pPr lvl="3"/>
            <a:r>
              <a:rPr lang="en-US" dirty="0" smtClean="0">
                <a:solidFill>
                  <a:srgbClr val="0070C0"/>
                </a:solidFill>
              </a:rPr>
              <a:t>When others do something for you, you incur an obligation that they may expect to be repaid.</a:t>
            </a:r>
          </a:p>
          <a:p>
            <a:pPr lvl="1"/>
            <a:endParaRPr lang="en-US" sz="1100" dirty="0" smtClean="0"/>
          </a:p>
          <a:p>
            <a:pPr marL="274320" lvl="1" indent="0">
              <a:buNone/>
            </a:pPr>
            <a:r>
              <a:rPr lang="en-US" sz="2600" u="sng" dirty="0" smtClean="0"/>
              <a:t>3. Coalition Building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 coalition is a network of alliances that helps you achieve a specific objective.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6386" name="Picture 2" descr="C:\Users\Michaelm\AppData\Local\Microsoft\Windows\Temporary Internet Files\Content.IE5\7X2GC7W4\VET_3_circle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56434"/>
            <a:ext cx="990600" cy="9906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5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Political Skill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Political success is about developing networks of alliances and coalitions in reciprocal exchanges.</a:t>
            </a:r>
          </a:p>
          <a:p>
            <a:endParaRPr lang="en-US" sz="800" u="sng" dirty="0" smtClean="0"/>
          </a:p>
          <a:p>
            <a:pPr lvl="1"/>
            <a:r>
              <a:rPr lang="en-US" sz="2000" dirty="0" smtClean="0"/>
              <a:t>When exchanges create a win-win situation for all members of the alliance and organization – the goal of human relations is met.</a:t>
            </a:r>
          </a:p>
          <a:p>
            <a:pPr lvl="1"/>
            <a:r>
              <a:rPr lang="en-US" sz="2000" dirty="0" smtClean="0"/>
              <a:t>Developing trust is very important.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Being honest builds trust.</a:t>
            </a:r>
          </a:p>
          <a:p>
            <a:endParaRPr lang="en-US" sz="2400" dirty="0" smtClean="0"/>
          </a:p>
        </p:txBody>
      </p:sp>
      <p:pic>
        <p:nvPicPr>
          <p:cNvPr id="15363" name="Picture 3" descr="C:\Users\Michaelm\AppData\Local\Microsoft\Windows\Temporary Internet Files\Content.IE5\QTOHO7LC\bw-goal-posts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795119"/>
            <a:ext cx="3276600" cy="2438400"/>
          </a:xfrm>
          <a:prstGeom prst="rect">
            <a:avLst/>
          </a:prstGeom>
          <a:noFill/>
        </p:spPr>
      </p:pic>
      <p:pic>
        <p:nvPicPr>
          <p:cNvPr id="5" name="Picture 2" descr="C:\Users\Michaelm\AppData\Local\Microsoft\Windows\Temporary Internet Files\Content.IE5\VYJYNPGJ\trust_me___follow_me_by_dimosthenis-d3j2yal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328519"/>
            <a:ext cx="4648200" cy="19050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u="sng" dirty="0" smtClean="0"/>
              <a:t>Vertical politics are relations with superiors and subordinates.</a:t>
            </a:r>
          </a:p>
          <a:p>
            <a:endParaRPr lang="en-US" sz="800" u="sng" dirty="0" smtClean="0"/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Your boss and those you supervise (and who report to you) are the most important persons with whom to develop effective relations.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7412" name="Picture 4" descr="C:\Users\Michaelm\AppData\Local\Microsoft\Windows\Temporary Internet Files\Content.IE5\HWRYGRBG\377615155_bb2e41619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1855" y="3429000"/>
            <a:ext cx="2601857" cy="2604686"/>
          </a:xfrm>
          <a:prstGeom prst="rect">
            <a:avLst/>
          </a:prstGeom>
          <a:noFill/>
        </p:spPr>
      </p:pic>
      <p:pic>
        <p:nvPicPr>
          <p:cNvPr id="17419" name="Picture 11" descr="C:\Users\Michaelm\AppData\Local\Microsoft\Windows\Temporary Internet Files\Content.IE5\V2O6EV3C\Employee-Of-The-Month-400x400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8888" y="3429000"/>
            <a:ext cx="2540000" cy="26162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4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Relationship with the Boss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u="sng" dirty="0" smtClean="0"/>
              <a:t>Your relationship with your boss will affect job satisfaction and can be the difference between success or failure in job</a:t>
            </a:r>
            <a:r>
              <a:rPr lang="en-US" sz="2800" dirty="0" smtClean="0"/>
              <a:t>.</a:t>
            </a:r>
          </a:p>
          <a:p>
            <a:endParaRPr lang="en-US" sz="900" dirty="0" smtClean="0"/>
          </a:p>
          <a:p>
            <a:pPr lvl="1"/>
            <a:r>
              <a:rPr lang="en-US" sz="2400" dirty="0" smtClean="0"/>
              <a:t>Don’t </a:t>
            </a:r>
            <a:r>
              <a:rPr lang="en-US" sz="2400" dirty="0" smtClean="0"/>
              <a:t>Try </a:t>
            </a:r>
            <a:r>
              <a:rPr lang="en-US" sz="2400" dirty="0" smtClean="0"/>
              <a:t>to </a:t>
            </a:r>
            <a:r>
              <a:rPr lang="en-US" sz="2400" dirty="0" smtClean="0"/>
              <a:t>Change </a:t>
            </a:r>
            <a:r>
              <a:rPr lang="en-US" sz="2400" dirty="0" smtClean="0"/>
              <a:t>your </a:t>
            </a:r>
            <a:r>
              <a:rPr lang="en-US" sz="2400" dirty="0"/>
              <a:t>B</a:t>
            </a:r>
            <a:r>
              <a:rPr lang="en-US" sz="2400" dirty="0" smtClean="0"/>
              <a:t>oss</a:t>
            </a:r>
          </a:p>
          <a:p>
            <a:pPr lvl="1"/>
            <a:endParaRPr lang="en-US" sz="900" dirty="0" smtClean="0"/>
          </a:p>
          <a:p>
            <a:pPr lvl="2"/>
            <a:r>
              <a:rPr lang="en-US" sz="2200" dirty="0">
                <a:solidFill>
                  <a:srgbClr val="FF0000"/>
                </a:solidFill>
              </a:rPr>
              <a:t>A</a:t>
            </a:r>
            <a:r>
              <a:rPr lang="en-US" sz="2200" dirty="0" smtClean="0">
                <a:solidFill>
                  <a:srgbClr val="FF0000"/>
                </a:solidFill>
              </a:rPr>
              <a:t>nalyze your boss’ style and preferences, and if necessary –        change your style</a:t>
            </a:r>
          </a:p>
          <a:p>
            <a:pPr lvl="2"/>
            <a:endParaRPr lang="en-US" sz="900" dirty="0" smtClean="0">
              <a:solidFill>
                <a:srgbClr val="FF0000"/>
              </a:solidFill>
            </a:endParaRPr>
          </a:p>
          <a:p>
            <a:pPr lvl="1"/>
            <a:r>
              <a:rPr lang="en-US" sz="2400" dirty="0" smtClean="0"/>
              <a:t>Common Expectations of Bosses:</a:t>
            </a:r>
          </a:p>
          <a:p>
            <a:endParaRPr lang="en-US" sz="900" dirty="0" smtClean="0"/>
          </a:p>
          <a:p>
            <a:pPr marL="1051560" lvl="2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FF0000"/>
                </a:solidFill>
              </a:rPr>
              <a:t>Loyalty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FF0000"/>
                </a:solidFill>
              </a:rPr>
              <a:t>Chain of Command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FF0000"/>
                </a:solidFill>
              </a:rPr>
              <a:t>Cooperation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FF0000"/>
                </a:solidFill>
              </a:rPr>
              <a:t>Initiative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FF0000"/>
                </a:solidFill>
              </a:rPr>
              <a:t>Information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FF0000"/>
                </a:solidFill>
              </a:rPr>
              <a:t>Openness to Criticism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FF0000"/>
                </a:solidFill>
              </a:rPr>
              <a:t>Regaining Your Boss’s Trust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18440" name="Picture 8" descr="C:\Users\Michaelm\AppData\Local\Microsoft\Windows\Temporary Internet Files\Content.IE5\96G5M6R0\THIS_WAY_UP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7272" y="3813048"/>
            <a:ext cx="2438400" cy="22860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7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Manager-Employee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You </a:t>
            </a:r>
            <a:r>
              <a:rPr lang="en-US" sz="2400" u="sng" dirty="0" smtClean="0"/>
              <a:t>should strive for harmonious relations </a:t>
            </a:r>
            <a:r>
              <a:rPr lang="en-US" sz="2400" u="sng" dirty="0" smtClean="0"/>
              <a:t>with others </a:t>
            </a:r>
            <a:r>
              <a:rPr lang="en-US" sz="2400" u="sng" dirty="0" smtClean="0"/>
              <a:t>where </a:t>
            </a:r>
            <a:r>
              <a:rPr lang="en-US" sz="2400" u="sng" dirty="0" smtClean="0"/>
              <a:t>differences of opinion are encouraged and settled </a:t>
            </a:r>
            <a:r>
              <a:rPr lang="en-US" sz="2400" u="sng" dirty="0"/>
              <a:t> </a:t>
            </a:r>
            <a:r>
              <a:rPr lang="en-US" sz="2400" u="sng" dirty="0" smtClean="0"/>
              <a:t>  </a:t>
            </a:r>
            <a:r>
              <a:rPr lang="en-US" sz="2400" u="sng" dirty="0" smtClean="0"/>
              <a:t>in </a:t>
            </a:r>
            <a:r>
              <a:rPr lang="en-US" sz="2400" u="sng" dirty="0" smtClean="0"/>
              <a:t>a peaceful </a:t>
            </a:r>
            <a:r>
              <a:rPr lang="en-US" sz="2400" u="sng" dirty="0" smtClean="0"/>
              <a:t>manner</a:t>
            </a:r>
            <a:r>
              <a:rPr lang="en-US" dirty="0" smtClean="0"/>
              <a:t>.</a:t>
            </a:r>
          </a:p>
          <a:p>
            <a:endParaRPr lang="en-US" sz="800" dirty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Morale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should be kept at high levels, but the manager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should not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try to please all the people all of the time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lvl="2"/>
            <a:endParaRPr lang="en-US" sz="800" dirty="0" smtClean="0">
              <a:solidFill>
                <a:srgbClr val="FF0000"/>
              </a:solidFill>
            </a:endParaRPr>
          </a:p>
          <a:p>
            <a:pPr lvl="2"/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 manager can have good human relations without being </a:t>
            </a:r>
            <a:r>
              <a:rPr lang="en-US" dirty="0" smtClean="0">
                <a:solidFill>
                  <a:srgbClr val="FF0000"/>
                </a:solidFill>
              </a:rPr>
              <a:t>well-liked </a:t>
            </a:r>
            <a:r>
              <a:rPr lang="en-US" dirty="0" smtClean="0">
                <a:solidFill>
                  <a:srgbClr val="FF0000"/>
                </a:solidFill>
              </a:rPr>
              <a:t>personally, or popular.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9459" name="Picture 3" descr="C:\Users\Michaelm\AppData\Local\Microsoft\Windows\Temporary Internet Files\Content.IE5\3X0ZDPIB\thumb-project-manager-pictofigo-hi-00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257711"/>
            <a:ext cx="1911350" cy="1990689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0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Friendship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u="sng" dirty="0" smtClean="0"/>
              <a:t>The relationship between the manager and employee cannot be one of real friendship.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Manager must evaluate the employee’s performance.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True friends don’t evaluate or judge.</a:t>
            </a:r>
          </a:p>
          <a:p>
            <a:pPr lvl="1"/>
            <a:r>
              <a:rPr lang="en-US" dirty="0" smtClean="0"/>
              <a:t>Manager must give employees directions.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True friends don’t give orders.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6393" name="Picture 9" descr="C:\Users\Michaelm\AppData\Local\Microsoft\Windows\Temporary Internet Files\Content.IE5\3E7R16IG\polls_great_friend_3832_56467_answer_3_xlarge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3263" y="3598612"/>
            <a:ext cx="2876550" cy="2667000"/>
          </a:xfrm>
          <a:prstGeom prst="rect">
            <a:avLst/>
          </a:prstGeom>
          <a:noFill/>
        </p:spPr>
      </p:pic>
      <p:pic>
        <p:nvPicPr>
          <p:cNvPr id="20482" name="Picture 2" descr="C:\Users\Michaelm\AppData\Local\Microsoft\Windows\Temporary Internet Files\Content.IE5\96G5M6R0\basic_smiley_sad__vector__by_mondspeer-d77xw8t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3712" y="4800600"/>
            <a:ext cx="1590229" cy="1571162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2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Open-Door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The Open-door policy is the practice of being available to others.</a:t>
            </a:r>
          </a:p>
          <a:p>
            <a:endParaRPr lang="en-US" sz="800" u="sng" dirty="0" smtClean="0"/>
          </a:p>
          <a:p>
            <a:pPr lvl="1"/>
            <a:r>
              <a:rPr lang="en-US" sz="2000" dirty="0" smtClean="0"/>
              <a:t>Your management ability is directly proportional to the amount of time your door is open, both literally and figuratively.</a:t>
            </a:r>
          </a:p>
          <a:p>
            <a:pPr lvl="1"/>
            <a:r>
              <a:rPr lang="en-US" sz="2000" dirty="0" smtClean="0"/>
              <a:t>For effective human relations, you must be available to employees to give them the help they need, when they need it.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Your success depends on your employees!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1508" name="Picture 4" descr="C:\Users\Michaelm\AppData\Local\Microsoft\Windows\Temporary Internet Files\Content.IE5\JQUOH281\open_door_png_by_glammgramma-d4wy18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388835"/>
            <a:ext cx="2521456" cy="2123331"/>
          </a:xfrm>
          <a:prstGeom prst="rect">
            <a:avLst/>
          </a:prstGeom>
          <a:noFill/>
        </p:spPr>
      </p:pic>
      <p:pic>
        <p:nvPicPr>
          <p:cNvPr id="21512" name="Picture 8" descr="C:\Users\Michaelm\AppData\Local\Microsoft\Windows\Temporary Internet Files\Content.IE5\HWRYGRBG\out-of-mind-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511512"/>
            <a:ext cx="1629320" cy="1814999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4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Horizontal politics are your relations with your peers and members of other departments and organizations.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Your peers are the people who are on the same level in the organizational hierarchy as you.</a:t>
            </a:r>
          </a:p>
          <a:p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Your direct peers also report to your boss.</a:t>
            </a:r>
          </a:p>
        </p:txBody>
      </p:sp>
      <p:pic>
        <p:nvPicPr>
          <p:cNvPr id="18436" name="Picture 4" descr="C:\Program Files (x86)\Microsoft Office\MEDIA\OFFICE12\Lines\BD21318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1235209" y="4800600"/>
            <a:ext cx="6667485" cy="4572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0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 with Peers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To be successful, you must cooperate, compete with, and sometimes even criticize your peers.</a:t>
            </a:r>
          </a:p>
          <a:p>
            <a:endParaRPr lang="en-US" sz="900" dirty="0" smtClean="0"/>
          </a:p>
          <a:p>
            <a:pPr marL="925830" lvl="1" indent="-51435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Your success is linked to others in the organization.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Even though you are cooperative with your peers, you are still in competition with them.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Do not go looking for faults in your peers, but if your peers fail, help them to try to correct situation or prevent it from recurring.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22531" name="Picture 3" descr="C:\Users\Michaelm\AppData\Local\Microsoft\Windows\Temporary Internet Files\Content.IE5\WX0DVOOP\peers-ico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4434609"/>
            <a:ext cx="2667000" cy="1847850"/>
          </a:xfrm>
          <a:prstGeom prst="rect">
            <a:avLst/>
          </a:prstGeom>
          <a:noFill/>
        </p:spPr>
      </p:pic>
      <p:pic>
        <p:nvPicPr>
          <p:cNvPr id="22532" name="Picture 4" descr="C:\Users\Michaelm\AppData\Local\Microsoft\Windows\Temporary Internet Files\Content.IE5\4ACZGT8O\Community%20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5344" y="4472709"/>
            <a:ext cx="1680328" cy="177165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31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Power-Politics-Etiquette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Power is needed to reach objectives in all organizations, and power affects </a:t>
            </a:r>
            <a:r>
              <a:rPr lang="en-US" sz="2400" u="sng" dirty="0" smtClean="0"/>
              <a:t>performance.</a:t>
            </a:r>
            <a:endParaRPr lang="en-US" sz="2400" u="sng" dirty="0" smtClean="0"/>
          </a:p>
          <a:p>
            <a:endParaRPr lang="en-US" sz="800" u="sng" dirty="0" smtClean="0"/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Managers who abuse power using unethical behavior can impair an organization’s morale and performance.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632" y="3581400"/>
            <a:ext cx="4706520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5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Etiquette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When using power and politics, our behavior should be ethical using proper business etiquette</a:t>
            </a:r>
            <a:r>
              <a:rPr lang="en-US" sz="2400" dirty="0" smtClean="0"/>
              <a:t>:</a:t>
            </a:r>
          </a:p>
          <a:p>
            <a:endParaRPr lang="en-US" sz="900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Conversation Etiquette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Dining Etiquette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Hoteling, Telecommuting, and Cubicle Etiquette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Cell Phone Etiquette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E-Mail and Texting – Instant Messaging Etiquette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Job Interview Etiquette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Meeting and Presentation Etiquette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Networking Etiquette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23558" name="Picture 6" descr="C:\Users\Michaelm\AppData\Local\Microsoft\Windows\Temporary Internet Files\Content.IE5\WH26L03T\vector-handshake-prev2-by-dragonart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6272" y="4572000"/>
            <a:ext cx="2819400" cy="17145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6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Satisfaction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Customer service is critical to business success because without customers, </a:t>
            </a:r>
            <a:r>
              <a:rPr lang="en-US" sz="2400" u="sng" dirty="0" smtClean="0"/>
              <a:t>there’s no business</a:t>
            </a:r>
            <a:r>
              <a:rPr lang="en-US" sz="2400" u="sng" dirty="0"/>
              <a:t>.</a:t>
            </a:r>
            <a:r>
              <a:rPr lang="en-US" sz="2400" u="sng" dirty="0" smtClean="0"/>
              <a:t> </a:t>
            </a:r>
            <a:endParaRPr lang="en-US" sz="2400" u="sng" dirty="0" smtClean="0"/>
          </a:p>
          <a:p>
            <a:endParaRPr lang="en-US" sz="800" dirty="0" smtClean="0"/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The goal of sales is to provide customer satisfaction so that customers will buy your product now and become repeat customers.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20482" name="Picture 2" descr="C:\Users\Michaelm\AppData\Local\Microsoft\Windows\Temporary Internet Files\Content.IE5\WH26L03T\bigstock-Customer-satisfaction-concept-36482329-300x29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3690" y="3429000"/>
            <a:ext cx="3363829" cy="2715953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3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Customer Satisfaction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Customer Needs and Solving Problems</a:t>
            </a:r>
            <a:endParaRPr lang="en-US" sz="800" u="sng" dirty="0" smtClean="0"/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To provide customer satisfaction, you have to understand what the customers want from your product, or how your product will solve a problem they have – 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Listen carefully</a:t>
            </a:r>
          </a:p>
          <a:p>
            <a:r>
              <a:rPr lang="en-US" sz="2400" u="sng" dirty="0" smtClean="0"/>
              <a:t>Attitudes Lead to Behavior</a:t>
            </a:r>
            <a:endParaRPr lang="en-US" sz="800" u="sng" dirty="0" smtClean="0"/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The underlying behavior that makes or breaks the customer experience is attitude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What we think about customers is how we feel, and what we feel is how we behave toward customers</a:t>
            </a:r>
          </a:p>
          <a:p>
            <a:pPr marL="274320" lvl="1" indent="0">
              <a:buNone/>
            </a:pPr>
            <a:endParaRPr lang="en-US" sz="2200" dirty="0" smtClean="0"/>
          </a:p>
        </p:txBody>
      </p:sp>
      <p:pic>
        <p:nvPicPr>
          <p:cNvPr id="25604" name="Picture 4" descr="C:\Users\Michaelm\AppData\Local\Microsoft\Windows\Temporary Internet Files\Content.IE5\VYJYNPGJ\ambient-adventures-ico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0390" y="2743200"/>
            <a:ext cx="1285375" cy="935161"/>
          </a:xfrm>
          <a:prstGeom prst="rect">
            <a:avLst/>
          </a:prstGeom>
          <a:noFill/>
        </p:spPr>
      </p:pic>
      <p:pic>
        <p:nvPicPr>
          <p:cNvPr id="10" name="Picture 5" descr="C:\Users\Michaelm\AppData\Local\Microsoft\Windows\Temporary Internet Files\Content.IE5\8S4BQSVH\Positive-Attitude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9685" y="5029200"/>
            <a:ext cx="2606467" cy="123952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</a:t>
            </a:r>
            <a:r>
              <a:rPr lang="en-US" dirty="0" smtClean="0"/>
              <a:t>Service Etiquette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Proper Customer Etiquette</a:t>
            </a:r>
          </a:p>
          <a:p>
            <a:endParaRPr lang="en-US" sz="800" u="sng" dirty="0" smtClean="0"/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Develop a welcoming attitude, or service with a smile, not a frown.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Convey that you care about the customer and want to meet their needs and solve their problems.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Make the buyer feel good about the sales and service experience as you build effective human relations.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Invite the customer back for repeat business.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Michaelm\AppData\Local\Microsoft\Windows\Temporary Internet Files\Content.IE5\52LYKE23\Check_Mark_and_Box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4507" y="4456891"/>
            <a:ext cx="2362200" cy="1752600"/>
          </a:xfrm>
          <a:prstGeom prst="rect">
            <a:avLst/>
          </a:prstGeom>
          <a:noFill/>
        </p:spPr>
      </p:pic>
      <p:pic>
        <p:nvPicPr>
          <p:cNvPr id="26626" name="Picture 2" descr="C:\Users\Michaelm\AppData\Local\Microsoft\Windows\Temporary Internet Files\Content.IE5\96G5M6R0\tikigiki-smile-face-00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267200"/>
            <a:ext cx="1522503" cy="1187471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0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</a:t>
            </a:r>
            <a:r>
              <a:rPr lang="en-US" dirty="0" smtClean="0"/>
              <a:t>Service Etiquette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Improper Customer Etiquette</a:t>
            </a:r>
          </a:p>
          <a:p>
            <a:endParaRPr lang="en-US" sz="800" u="sng" dirty="0" smtClean="0"/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Don’t Ignore Customers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Don’t Conduct Personal Business While Waiting on Customers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Don’t Use Rude Behavior and Get Customer Defensive - Apologize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23558" name="Picture 6" descr="C:\Users\Michaelm\AppData\Local\Microsoft\Windows\Temporary Internet Files\Content.IE5\4ACZGT8O\rude-cartoo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813048"/>
            <a:ext cx="2209800" cy="247015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Customer Service Etiquette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u="sng" dirty="0" smtClean="0"/>
              <a:t>Handling Customer Complaints</a:t>
            </a:r>
          </a:p>
          <a:p>
            <a:endParaRPr lang="en-US" sz="800" dirty="0" smtClean="0"/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Paraphrase the complaint and apologize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Ask customer to recommend a solution and agree on a solution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Implement the solution quickly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Prevent future complaints and follow-up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5" descr="The Complaints Departmen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29000"/>
            <a:ext cx="2892552" cy="2825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996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Chapter Ten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Networking and Negotiating</a:t>
            </a:r>
            <a:endParaRPr lang="en-US" sz="2400" u="sng" dirty="0"/>
          </a:p>
        </p:txBody>
      </p:sp>
      <p:pic>
        <p:nvPicPr>
          <p:cNvPr id="1038" name="Picture 14" descr="C:\Users\Michaelm\AppData\Local\Microsoft\Windows\Temporary Internet Files\Content.IE5\KDB8FMSX\non-financial-motivators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971800"/>
            <a:ext cx="3657600" cy="2438400"/>
          </a:xfrm>
          <a:prstGeom prst="rect">
            <a:avLst/>
          </a:prstGeom>
          <a:noFill/>
        </p:spPr>
      </p:pic>
      <p:pic>
        <p:nvPicPr>
          <p:cNvPr id="1042" name="Picture 18" descr="C:\Users\Michaelm\AppData\Local\Microsoft\Windows\Temporary Internet Files\Content.IE5\3E7R16IG\networking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667000"/>
            <a:ext cx="3982065" cy="30480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0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Networking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u="sng" dirty="0" smtClean="0"/>
              <a:t>Networking </a:t>
            </a:r>
            <a:r>
              <a:rPr lang="en-US" sz="2300" u="sng" dirty="0"/>
              <a:t>is the ongoing process of building interconnected relationships for the purpose of politicking and </a:t>
            </a:r>
            <a:r>
              <a:rPr lang="en-US" sz="2300" u="sng" dirty="0" smtClean="0"/>
              <a:t>socializing</a:t>
            </a:r>
            <a:r>
              <a:rPr lang="en-US" sz="2300" dirty="0" smtClean="0"/>
              <a:t>.</a:t>
            </a:r>
          </a:p>
          <a:p>
            <a:endParaRPr lang="en-US" sz="800" dirty="0"/>
          </a:p>
          <a:p>
            <a:pPr lvl="1"/>
            <a:r>
              <a:rPr lang="en-US" dirty="0" smtClean="0"/>
              <a:t>You can’t perform at high levels alone; you need some help and to help others through networking reciprocity.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>
                <a:solidFill>
                  <a:srgbClr val="FF0000"/>
                </a:solidFill>
              </a:rPr>
              <a:t>It’s not what you know…it’s who you know that’s important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8" name="Picture 7" descr="COMO ANDA O SEU NETWORKING? - Faculdade Fam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038600"/>
            <a:ext cx="4340352" cy="220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105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Networking Objectives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The following are important networking objectives</a:t>
            </a:r>
            <a:r>
              <a:rPr lang="en-US" sz="2400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To get a job or a better position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To perform better at your current job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To advance within an organization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To stay current in your field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To maintain mobility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To develop relationships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9" name="Picture 9" descr="C:\Users\Michaelm\AppData\Local\Microsoft\Windows\Temporary Internet Files\Content.IE5\KDB8FMSX\Obiettivi-300x22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191000"/>
            <a:ext cx="3048000" cy="20574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49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Networking Process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The Networking Process includes</a:t>
            </a:r>
            <a:r>
              <a:rPr lang="en-US" sz="2400" dirty="0"/>
              <a:t>:</a:t>
            </a:r>
            <a:endParaRPr lang="en-US" sz="2400" dirty="0" smtClean="0"/>
          </a:p>
          <a:p>
            <a:endParaRPr lang="en-US" sz="800" dirty="0" smtClean="0"/>
          </a:p>
          <a:p>
            <a:pPr marL="78867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Perform a self-assessment and set objectives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Create a one-minute self-sell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Develop a network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Conduct networking interviews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Maintain the network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" name="Picture 5" descr="Networking: What It Is and How to Do It Successfull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0"/>
            <a:ext cx="3886200" cy="243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132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Power-Politics-Etiquette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Like power, politics is important to organizational performance.</a:t>
            </a:r>
          </a:p>
          <a:p>
            <a:endParaRPr lang="en-US" sz="800" u="sng" dirty="0" smtClean="0"/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People using unethical politics tend to lie, cheat, and break rules –  in time people identify and distrust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 descr="55,769 Identity Politics Stock Photos, Pictures &amp; Royalty-Free Images - 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76277"/>
            <a:ext cx="4229100" cy="266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91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Perform a Self-Assessment and Set Objectives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The task of self-assessment can help clarify your skills, competencies, and knowledge.  </a:t>
            </a:r>
          </a:p>
          <a:p>
            <a:endParaRPr lang="en-US" sz="900" dirty="0" smtClean="0"/>
          </a:p>
          <a:p>
            <a:pPr lvl="1"/>
            <a:r>
              <a:rPr lang="en-US" dirty="0" smtClean="0"/>
              <a:t>A self-assessment asks you to explore the following:</a:t>
            </a:r>
          </a:p>
          <a:p>
            <a:endParaRPr lang="en-US" sz="800" u="sng" dirty="0" smtClean="0"/>
          </a:p>
          <a:p>
            <a:pPr marL="105156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Who are you?</a:t>
            </a:r>
            <a:endParaRPr lang="en-US" dirty="0">
              <a:solidFill>
                <a:srgbClr val="FF0000"/>
              </a:solidFill>
            </a:endParaRPr>
          </a:p>
          <a:p>
            <a:pPr marL="105156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What are your interests, values, needs, skills, and expertise?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What are your goals and objectives?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6" name="Picture 5" descr="Self-assessment Tool - TIW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4267200"/>
            <a:ext cx="3961661" cy="1971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472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Perform a Self-Assessment and Set Objectives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A Self-assessment can give you insight into transferable skills and criteria that are important for a new job or task.</a:t>
            </a:r>
          </a:p>
          <a:p>
            <a:pPr>
              <a:buNone/>
            </a:pPr>
            <a:endParaRPr lang="en-US" sz="900" dirty="0" smtClean="0"/>
          </a:p>
          <a:p>
            <a:pPr lvl="1"/>
            <a:r>
              <a:rPr lang="en-US" dirty="0" smtClean="0"/>
              <a:t>After completing a self-assessment, you are ready to translate your talents into accomplishments.</a:t>
            </a:r>
          </a:p>
          <a:p>
            <a:pPr lvl="1"/>
            <a:endParaRPr lang="en-US" sz="900" u="sng" dirty="0" smtClean="0"/>
          </a:p>
          <a:p>
            <a:endParaRPr lang="en-US" sz="300" u="sng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Results achieved in your job/school are best evidence of skills.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Tie your accomplishments to the job interview.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Set networking objectives: state your goal.</a:t>
            </a:r>
          </a:p>
          <a:p>
            <a:pPr lvl="1">
              <a:buNone/>
            </a:pPr>
            <a:endParaRPr lang="en-US" sz="9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6" name="Picture 5" descr="Self Assessment test helps you find what profession suits your personality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724400"/>
            <a:ext cx="3505200" cy="1946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562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Create a One-Minute Self-Sell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The one-minute self-sell is an opening statement used in networking that quickly summarizes your history and career plan and asks </a:t>
            </a:r>
            <a:r>
              <a:rPr lang="en-US" sz="2400" u="sng" dirty="0" smtClean="0"/>
              <a:t>questions</a:t>
            </a:r>
            <a:r>
              <a:rPr lang="en-US" sz="2400" dirty="0"/>
              <a:t>.</a:t>
            </a:r>
            <a:endParaRPr lang="en-US" sz="2400" dirty="0"/>
          </a:p>
        </p:txBody>
      </p:sp>
      <p:pic>
        <p:nvPicPr>
          <p:cNvPr id="8204" name="Picture 12" descr="C:\Users\Michaelm\AppData\Local\Microsoft\Windows\Temporary Internet Files\Content.IE5\5GN3PWKG\Stopwatch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581400"/>
            <a:ext cx="3594948" cy="2285591"/>
          </a:xfrm>
          <a:prstGeom prst="rect">
            <a:avLst/>
          </a:prstGeom>
          <a:noFill/>
        </p:spPr>
      </p:pic>
      <p:pic>
        <p:nvPicPr>
          <p:cNvPr id="8207" name="Picture 15" descr="C:\Users\Michaelm\AppData\Local\Microsoft\Windows\Temporary Internet Files\Content.IE5\7X2GC7W4\stopwatch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581400"/>
            <a:ext cx="2971800" cy="2285591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9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Develop a Network and Conduct Interviews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When developing your network you should begin with people you </a:t>
            </a:r>
            <a:r>
              <a:rPr lang="en-US" sz="2400" u="sng" dirty="0" smtClean="0"/>
              <a:t>know</a:t>
            </a:r>
            <a:r>
              <a:rPr lang="en-US" sz="2400" u="sng" dirty="0" smtClean="0"/>
              <a:t>.</a:t>
            </a:r>
          </a:p>
          <a:p>
            <a:endParaRPr lang="en-US" sz="800" u="sng" dirty="0" smtClean="0"/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Everyone can create a list of about 200 people!?</a:t>
            </a:r>
          </a:p>
          <a:p>
            <a:pPr lvl="1"/>
            <a:endParaRPr lang="en-US" sz="800" dirty="0" smtClean="0"/>
          </a:p>
          <a:p>
            <a:pPr lvl="1"/>
            <a:r>
              <a:rPr lang="en-US" dirty="0" smtClean="0"/>
              <a:t>Conduct Networking </a:t>
            </a:r>
            <a:r>
              <a:rPr lang="en-US" dirty="0" smtClean="0"/>
              <a:t>Interviews.</a:t>
            </a:r>
            <a:endParaRPr lang="en-US" dirty="0" smtClean="0"/>
          </a:p>
          <a:p>
            <a:endParaRPr lang="en-US" sz="800" u="sng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Set up a networking interview to meet your objective: </a:t>
            </a:r>
            <a:r>
              <a:rPr lang="en-US" dirty="0" smtClean="0">
                <a:solidFill>
                  <a:srgbClr val="FF0000"/>
                </a:solidFill>
              </a:rPr>
              <a:t>                   ask </a:t>
            </a:r>
            <a:r>
              <a:rPr lang="en-US" dirty="0" smtClean="0">
                <a:solidFill>
                  <a:srgbClr val="FF0000"/>
                </a:solidFill>
              </a:rPr>
              <a:t>for a 15-20 minute meeting.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Your are the interviewer so you need to be prepared with a specific set of questions to ask the contact regarding your targeted </a:t>
            </a:r>
            <a:r>
              <a:rPr lang="en-US" dirty="0" smtClean="0">
                <a:solidFill>
                  <a:srgbClr val="FF0000"/>
                </a:solidFill>
              </a:rPr>
              <a:t>career.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6" name="Picture 2" descr="C:\Users\Michaelm\AppData\Local\Microsoft\Windows\Temporary Internet Files\Content.IE5\4ACZGT8O\dreamstime_l_329153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0046" y="5029200"/>
            <a:ext cx="2783954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858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Networking Interview Process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Things to do in a networking interview</a:t>
            </a:r>
            <a:r>
              <a:rPr lang="en-US" sz="2400" dirty="0" smtClean="0"/>
              <a:t>:</a:t>
            </a:r>
          </a:p>
          <a:p>
            <a:endParaRPr lang="en-US" sz="800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Establish rapport – praise and read the person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Deliver the one-minute self-sell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Ask prepared questions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Get additional contacts for your network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Ask your contacts how you might help them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Follow up with a “thank you” note and status report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6" name="Picture 5" descr="Top 60 Networking Interview Questions and Answer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95800"/>
            <a:ext cx="3733800" cy="220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64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Maintain Your Network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Keep your network informed of your career progress.</a:t>
            </a:r>
          </a:p>
          <a:p>
            <a:endParaRPr lang="en-US" sz="800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As you have been helped, so should you help others.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43" name="Picture 3" descr="C:\Users\Michaelm\AppData\Local\Microsoft\Windows\Temporary Internet Files\Content.IE5\4ACZGT8O\career-big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048000"/>
            <a:ext cx="3429000" cy="32004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5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Coalitions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A coalition is a network used to meet an objective.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Get powerful people on your side, and they can help you get other people in your coalition either directly/indirectly.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>
                <a:solidFill>
                  <a:srgbClr val="FF0000"/>
                </a:solidFill>
              </a:rPr>
              <a:t>Like networking, building coalitions is an influencing tactic of political </a:t>
            </a:r>
            <a:r>
              <a:rPr lang="en-US" dirty="0" smtClean="0">
                <a:solidFill>
                  <a:srgbClr val="FF0000"/>
                </a:solidFill>
              </a:rPr>
              <a:t>behavior.</a:t>
            </a:r>
            <a:endParaRPr lang="en-US" dirty="0">
              <a:solidFill>
                <a:srgbClr val="FF0000"/>
              </a:solidFill>
            </a:endParaRPr>
          </a:p>
          <a:p>
            <a:endParaRPr lang="en-US" sz="2400" dirty="0"/>
          </a:p>
        </p:txBody>
      </p:sp>
      <p:pic>
        <p:nvPicPr>
          <p:cNvPr id="11270" name="Picture 6" descr="C:\Users\Michaelm\AppData\Local\Microsoft\Windows\Temporary Internet Files\Content.IE5\WH26L03T\sbGroup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191000"/>
            <a:ext cx="3111500" cy="1778000"/>
          </a:xfrm>
          <a:prstGeom prst="rect">
            <a:avLst/>
          </a:prstGeom>
          <a:noFill/>
        </p:spPr>
      </p:pic>
      <p:pic>
        <p:nvPicPr>
          <p:cNvPr id="11266" name="Picture 2" descr="C:\Users\Michaelm\AppData\Local\Microsoft\Windows\Temporary Internet Files\Content.IE5\96G5M6R0\abstract-group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343400"/>
            <a:ext cx="2006601" cy="17526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7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Negotiating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Negotiation is coming to an agreement to do something.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Negotiation affects the process of work behavior, human relations, in resolving conflict and increasing performance, and the advancement of careers.</a:t>
            </a:r>
          </a:p>
          <a:p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 big part of day-to-day success is negotiation skills.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296" name="Picture 8" descr="C:\Users\Michaelm\AppData\Local\Microsoft\Windows\Temporary Internet Files\Content.IE5\VYJYNPGJ\dreamstime_l_329153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038600"/>
            <a:ext cx="2790425" cy="2188464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2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Negotiating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Negotiating is a process in which two or more parties have something the other wants and attempt to come to an exchange agreement.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As with networking, when negotiating, you should be building relationships.</a:t>
            </a:r>
          </a:p>
          <a:p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Power, influence tactics, and politics can all be used during the negotiation process.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316" name="Picture 4" descr="C:\Users\Michaelm\AppData\Local\Microsoft\Windows\Temporary Internet Files\Content.IE5\WX0DVOOP\Nuvola_apps_important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6225" y="4610493"/>
            <a:ext cx="2286000" cy="15748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9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Negotiating Strategies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u="sng" dirty="0" smtClean="0"/>
              <a:t>Distributive Bargaining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Negotiating over shares of a fixed pie.</a:t>
            </a:r>
          </a:p>
          <a:p>
            <a:pPr lvl="2"/>
            <a:r>
              <a:rPr lang="en-US" sz="2400" dirty="0" smtClean="0">
                <a:solidFill>
                  <a:srgbClr val="0070C0"/>
                </a:solidFill>
              </a:rPr>
              <a:t>Creates a win-lose situation</a:t>
            </a:r>
          </a:p>
          <a:p>
            <a:pPr lvl="2"/>
            <a:endParaRPr lang="en-US" sz="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u="sng" dirty="0" smtClean="0"/>
              <a:t>Integrative Bargaining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Negotiating to give everyone a good deal.</a:t>
            </a:r>
          </a:p>
          <a:p>
            <a:pPr lvl="2"/>
            <a:r>
              <a:rPr lang="en-US" sz="2400" dirty="0" smtClean="0">
                <a:solidFill>
                  <a:srgbClr val="0070C0"/>
                </a:solidFill>
              </a:rPr>
              <a:t>Creates a win-win situation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2292" name="PubPieSlice"/>
          <p:cNvSpPr>
            <a:spLocks noEditPoints="1" noChangeArrowheads="1"/>
          </p:cNvSpPr>
          <p:nvPr/>
        </p:nvSpPr>
        <p:spPr bwMode="auto">
          <a:xfrm>
            <a:off x="6324600" y="1600200"/>
            <a:ext cx="1828800" cy="1828800"/>
          </a:xfrm>
          <a:custGeom>
            <a:avLst/>
            <a:gdLst>
              <a:gd name="G0" fmla="+- 0 0 0"/>
              <a:gd name="G1" fmla="sin 10800 17694720"/>
              <a:gd name="G2" fmla="cos 10800 17694720"/>
              <a:gd name="G3" fmla="sin 10800 0"/>
              <a:gd name="G4" fmla="cos 10800 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0799 w 21600"/>
              <a:gd name="T1" fmla="*/ 0 h 21600"/>
              <a:gd name="T2" fmla="*/ 10800 w 21600"/>
              <a:gd name="T3" fmla="*/ 10800 h 21600"/>
              <a:gd name="T4" fmla="*/ 21600 w 21600"/>
              <a:gd name="T5" fmla="*/ 10800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0799" y="0"/>
                </a:moveTo>
                <a:cubicBezTo>
                  <a:pt x="4834" y="0"/>
                  <a:pt x="0" y="48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7" name="Picture 9" descr="C:\Users\Michaelm\AppData\Local\Microsoft\Windows\Temporary Internet Files\Content.IE5\96G5M6R0\winwi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419600"/>
            <a:ext cx="2743200" cy="17526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1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Power-Politics-Etiquette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People using proper etiquette behave differently than those who don’t.</a:t>
            </a:r>
          </a:p>
          <a:p>
            <a:endParaRPr lang="en-US" sz="800" u="sng" dirty="0" smtClean="0"/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U</a:t>
            </a:r>
            <a:r>
              <a:rPr lang="en-US" sz="2000" dirty="0" smtClean="0">
                <a:solidFill>
                  <a:srgbClr val="FF0000"/>
                </a:solidFill>
              </a:rPr>
              <a:t>nethical etiquette behavior hurts human relations, </a:t>
            </a:r>
            <a:r>
              <a:rPr lang="en-US" sz="2000" dirty="0">
                <a:solidFill>
                  <a:srgbClr val="FF0000"/>
                </a:solidFill>
              </a:rPr>
              <a:t>&amp;</a:t>
            </a:r>
            <a:r>
              <a:rPr lang="en-US" sz="2000" dirty="0" smtClean="0">
                <a:solidFill>
                  <a:srgbClr val="FF0000"/>
                </a:solidFill>
              </a:rPr>
              <a:t> performance.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314700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4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Negotiating Process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The negotiating process includes the following steps</a:t>
            </a:r>
            <a:r>
              <a:rPr lang="en-US" sz="2800" dirty="0" smtClean="0"/>
              <a:t>:</a:t>
            </a:r>
          </a:p>
          <a:p>
            <a:endParaRPr lang="en-US" sz="800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sz="2300" dirty="0" smtClean="0">
                <a:solidFill>
                  <a:srgbClr val="FF0000"/>
                </a:solidFill>
              </a:rPr>
              <a:t>Plan</a:t>
            </a:r>
            <a:endParaRPr lang="en-US" sz="2300" dirty="0" smtClean="0">
              <a:solidFill>
                <a:srgbClr val="FF0000"/>
              </a:solidFill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en-US" sz="2300" dirty="0" smtClean="0">
                <a:solidFill>
                  <a:srgbClr val="FF0000"/>
                </a:solidFill>
              </a:rPr>
              <a:t>Bargain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300" dirty="0" smtClean="0">
                <a:solidFill>
                  <a:srgbClr val="FF0000"/>
                </a:solidFill>
              </a:rPr>
              <a:t>Postponement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300" dirty="0" smtClean="0">
                <a:solidFill>
                  <a:srgbClr val="FF0000"/>
                </a:solidFill>
              </a:rPr>
              <a:t>Agreement or No Agreement</a:t>
            </a:r>
            <a:endParaRPr lang="en-US" sz="2300" dirty="0">
              <a:solidFill>
                <a:srgbClr val="FF0000"/>
              </a:solidFill>
            </a:endParaRPr>
          </a:p>
        </p:txBody>
      </p:sp>
      <p:pic>
        <p:nvPicPr>
          <p:cNvPr id="13315" name="Picture 3" descr="C:\Users\Michaelm\AppData\Local\Microsoft\Windows\Temporary Internet Files\Content.IE5\JQUOH281\Adaptistration-People-13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4907" y="3603458"/>
            <a:ext cx="2971800" cy="25908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8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Negotiating Plan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/>
            <a:r>
              <a:rPr lang="en-US" sz="2400" u="sng" dirty="0" smtClean="0"/>
              <a:t>The Negotiating Plan includes:</a:t>
            </a:r>
          </a:p>
          <a:p>
            <a:pPr marL="514350" indent="-514350"/>
            <a:endParaRPr lang="en-US" sz="800" u="sng" dirty="0" smtClean="0"/>
          </a:p>
          <a:p>
            <a:pPr marL="788670" lvl="1" indent="-514350">
              <a:buFont typeface="+mj-lt"/>
              <a:buAutoNum type="arabicPeriod"/>
            </a:pPr>
            <a:r>
              <a:rPr lang="en-US" dirty="0" smtClean="0"/>
              <a:t>Researching </a:t>
            </a:r>
            <a:r>
              <a:rPr lang="en-US" dirty="0" smtClean="0"/>
              <a:t>the other parties</a:t>
            </a:r>
          </a:p>
          <a:p>
            <a:pPr marL="1136650" lvl="2" indent="-514350"/>
            <a:r>
              <a:rPr lang="en-US" dirty="0" smtClean="0">
                <a:solidFill>
                  <a:srgbClr val="FF0000"/>
                </a:solidFill>
              </a:rPr>
              <a:t>Know the key power players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 smtClean="0"/>
              <a:t>Setting </a:t>
            </a:r>
            <a:r>
              <a:rPr lang="en-US" dirty="0" smtClean="0"/>
              <a:t>objectives</a:t>
            </a:r>
          </a:p>
          <a:p>
            <a:pPr marL="1136650" lvl="2" indent="-514350"/>
            <a:r>
              <a:rPr lang="en-US" dirty="0" smtClean="0">
                <a:solidFill>
                  <a:srgbClr val="FF0000"/>
                </a:solidFill>
              </a:rPr>
              <a:t>Based on your research, what can you expect?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 smtClean="0"/>
              <a:t>Anticipating questions, objections</a:t>
            </a:r>
            <a:r>
              <a:rPr lang="en-US" dirty="0" smtClean="0"/>
              <a:t>, and </a:t>
            </a:r>
            <a:r>
              <a:rPr lang="en-US" dirty="0" smtClean="0"/>
              <a:t>preparing </a:t>
            </a:r>
            <a:r>
              <a:rPr lang="en-US" dirty="0" smtClean="0"/>
              <a:t>answers</a:t>
            </a:r>
          </a:p>
          <a:p>
            <a:pPr marL="1136650" lvl="2" indent="-514350"/>
            <a:r>
              <a:rPr lang="en-US" dirty="0" smtClean="0">
                <a:solidFill>
                  <a:srgbClr val="FF0000"/>
                </a:solidFill>
              </a:rPr>
              <a:t>Understand “What’s in it for me (them)”</a:t>
            </a:r>
          </a:p>
          <a:p>
            <a:pPr marL="1136650" lvl="2" indent="-514350"/>
            <a:r>
              <a:rPr lang="en-US" dirty="0" smtClean="0">
                <a:solidFill>
                  <a:srgbClr val="FF0000"/>
                </a:solidFill>
              </a:rPr>
              <a:t>Develop trust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 smtClean="0"/>
              <a:t>Developing </a:t>
            </a:r>
            <a:r>
              <a:rPr lang="en-US" dirty="0" smtClean="0"/>
              <a:t>options and trade-offs</a:t>
            </a:r>
          </a:p>
          <a:p>
            <a:pPr marL="1136650" lvl="2" indent="-514350"/>
            <a:r>
              <a:rPr lang="en-US" dirty="0" smtClean="0">
                <a:solidFill>
                  <a:srgbClr val="FF0000"/>
                </a:solidFill>
              </a:rPr>
              <a:t>If you have other options you are in a stronger position</a:t>
            </a:r>
          </a:p>
          <a:p>
            <a:pPr marL="1136650" lvl="2" indent="-514350"/>
            <a:r>
              <a:rPr lang="en-US" dirty="0" smtClean="0">
                <a:solidFill>
                  <a:srgbClr val="FF0000"/>
                </a:solidFill>
              </a:rPr>
              <a:t>Let other parties know what they have to lose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340" name="Picture 4" descr="C:\Users\Michaelm\AppData\Local\Microsoft\Windows\Temporary Internet Files\Content.IE5\JQUOH281\entrevista_guion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1371600"/>
            <a:ext cx="1492624" cy="1601724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1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Negotiating Planning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Success or failure in negotiating is often based on preparation.</a:t>
            </a:r>
            <a:endParaRPr lang="en-US" sz="2400" u="sng" dirty="0"/>
          </a:p>
        </p:txBody>
      </p:sp>
      <p:pic>
        <p:nvPicPr>
          <p:cNvPr id="15365" name="Picture 5" descr="C:\Users\Michaelm\AppData\Local\Microsoft\Windows\Temporary Internet Files\Content.IE5\WX0DVOOP\success-and-failure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429000"/>
            <a:ext cx="4912907" cy="23622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Bargain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After you have planned, you are ready to bargain/negotiate.</a:t>
            </a:r>
          </a:p>
          <a:p>
            <a:endParaRPr lang="en-US" sz="800" u="sng" dirty="0" smtClean="0"/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Face </a:t>
            </a:r>
            <a:r>
              <a:rPr lang="en-US" dirty="0" smtClean="0">
                <a:solidFill>
                  <a:srgbClr val="0070C0"/>
                </a:solidFill>
              </a:rPr>
              <a:t>to face negotiations are generally preferred because you can see (read) the other person’s nonverbal cues.</a:t>
            </a:r>
          </a:p>
          <a:p>
            <a:endParaRPr lang="en-US" sz="900" u="sng" dirty="0" smtClean="0"/>
          </a:p>
          <a:p>
            <a:pPr lvl="1"/>
            <a:r>
              <a:rPr lang="en-US" u="sng" dirty="0" smtClean="0"/>
              <a:t>Bargaining includes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sz="900" dirty="0" smtClean="0"/>
          </a:p>
          <a:p>
            <a:pPr marL="105156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Developing rapport and focusing on obstacles, not the person.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Letting the other party make the first offer.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Listening </a:t>
            </a:r>
            <a:r>
              <a:rPr lang="en-US" dirty="0">
                <a:solidFill>
                  <a:srgbClr val="FF0000"/>
                </a:solidFill>
              </a:rPr>
              <a:t>&amp;</a:t>
            </a:r>
            <a:r>
              <a:rPr lang="en-US" dirty="0" smtClean="0">
                <a:solidFill>
                  <a:srgbClr val="FF0000"/>
                </a:solidFill>
              </a:rPr>
              <a:t> asking questions to focus on meeting other’s needs.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Not being too quick to give in.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Asking for something in return.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6386" name="Picture 2" descr="C:\Users\Michaelm\AppData\Local\Microsoft\Windows\Temporary Internet Files\Content.IE5\8S4BQSVH\shaking-hands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3952" y="4800600"/>
            <a:ext cx="2362200" cy="15240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7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Bargaining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Avoid desperation and being intimidated.</a:t>
            </a:r>
          </a:p>
          <a:p>
            <a:endParaRPr lang="en-US" sz="800" u="sng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If others know you are desperate, or weak, and will accept a low agreement, they will likely take advantage of you.</a:t>
            </a:r>
          </a:p>
          <a:p>
            <a:pPr lvl="1"/>
            <a:endParaRPr lang="en-US" sz="2400" dirty="0" smtClean="0"/>
          </a:p>
          <a:p>
            <a:r>
              <a:rPr lang="en-US" sz="2400" u="sng" dirty="0" smtClean="0"/>
              <a:t>Make the first concession.</a:t>
            </a:r>
          </a:p>
          <a:p>
            <a:endParaRPr lang="en-US" sz="800" u="sng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When you are involved with a complex deal, with trade-offs,  be willing to be the first to make a concession – they tend to be reciprocated and lead to agreements.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1026" name="Picture 2" descr="C:\Users\Michaelm\AppData\Local\Microsoft\Windows\Temporary Internet Files\Content.IE5\3X0ZDPIB\cancel-148744_6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2819400"/>
            <a:ext cx="1117599" cy="912966"/>
          </a:xfrm>
          <a:prstGeom prst="rect">
            <a:avLst/>
          </a:prstGeom>
          <a:noFill/>
        </p:spPr>
      </p:pic>
      <p:pic>
        <p:nvPicPr>
          <p:cNvPr id="1027" name="Picture 3" descr="C:\Users\Michaelm\AppData\Local\Microsoft\Windows\Temporary Internet Files\Content.IE5\WX0DVOOP\exprimer-la-concession-grammaire-b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9823" y="5177118"/>
            <a:ext cx="1737360" cy="108585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4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Postponement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When there doesn’t seem to be any progress, it may be wise to postpone the </a:t>
            </a:r>
            <a:r>
              <a:rPr lang="en-US" sz="2400" u="sng" dirty="0" smtClean="0"/>
              <a:t>negotiations</a:t>
            </a:r>
            <a:r>
              <a:rPr lang="en-US" sz="2400" dirty="0"/>
              <a:t>.</a:t>
            </a:r>
            <a:endParaRPr lang="en-US" sz="2400" dirty="0" smtClean="0"/>
          </a:p>
          <a:p>
            <a:endParaRPr lang="en-US" sz="800" dirty="0" smtClean="0"/>
          </a:p>
          <a:p>
            <a:pPr lvl="1"/>
            <a:r>
              <a:rPr lang="en-US" dirty="0" smtClean="0"/>
              <a:t>When the other party is postponing… 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You may create urgency</a:t>
            </a:r>
          </a:p>
          <a:p>
            <a:pPr lvl="3">
              <a:buNone/>
            </a:pPr>
            <a:endParaRPr lang="en-US" sz="800" dirty="0" smtClean="0"/>
          </a:p>
          <a:p>
            <a:pPr lvl="1"/>
            <a:r>
              <a:rPr lang="en-US" dirty="0" smtClean="0"/>
              <a:t>When you postpone… 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The other party may create urgency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1506" name="Picture 2" descr="C:\Users\Michaelm\AppData\Local\Microsoft\Windows\Temporary Internet Files\Content.IE5\7X2GC7W4\9NXis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8352" y="4681159"/>
            <a:ext cx="1189580" cy="1477240"/>
          </a:xfrm>
          <a:prstGeom prst="rect">
            <a:avLst/>
          </a:prstGeom>
          <a:noFill/>
        </p:spPr>
      </p:pic>
      <p:pic>
        <p:nvPicPr>
          <p:cNvPr id="2050" name="Picture 2" descr="C:\Users\Michaelm\AppData\Local\Microsoft\Windows\Temporary Internet Files\Content.IE5\KDB8FMSX\time_out_logo-77972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7931" y="4681158"/>
            <a:ext cx="3368221" cy="150495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17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Agreement or No Agreement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317"/>
          </a:xfrm>
        </p:spPr>
        <p:txBody>
          <a:bodyPr>
            <a:noAutofit/>
          </a:bodyPr>
          <a:lstStyle/>
          <a:p>
            <a:r>
              <a:rPr lang="en-US" sz="2400" u="sng" dirty="0" smtClean="0"/>
              <a:t>Once </a:t>
            </a:r>
            <a:r>
              <a:rPr lang="en-US" sz="2400" u="sng" dirty="0" smtClean="0"/>
              <a:t>the agreement has been made, restate it and/or put it in </a:t>
            </a:r>
            <a:r>
              <a:rPr lang="en-US" sz="2400" u="sng" dirty="0" smtClean="0"/>
              <a:t>writing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After the deal is made, stop selling it.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Avoid the so-called “winner’s curse.”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If </a:t>
            </a:r>
            <a:r>
              <a:rPr lang="en-US" dirty="0" smtClean="0">
                <a:solidFill>
                  <a:srgbClr val="FF0000"/>
                </a:solidFill>
              </a:rPr>
              <a:t>you cannot come to an agreement, analyze the situation and try to determine where you went wrong so you can </a:t>
            </a:r>
            <a:r>
              <a:rPr lang="en-US" dirty="0" smtClean="0">
                <a:solidFill>
                  <a:srgbClr val="FF0000"/>
                </a:solidFill>
              </a:rPr>
              <a:t>improve.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7" name="Picture 5" descr="C:\Users\Michaelm\AppData\Local\Microsoft\Windows\Temporary Internet Files\Content.IE5\QTOHO7LC\signing_contract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1" y="4403551"/>
            <a:ext cx="3044952" cy="187837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6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Networking and Negotiating Globally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There are cultural differences in networking, and you need to appreciate and embrace the host culture.</a:t>
            </a:r>
          </a:p>
          <a:p>
            <a:pPr>
              <a:buNone/>
            </a:pPr>
            <a:endParaRPr lang="en-US" sz="1000" dirty="0" smtClean="0"/>
          </a:p>
          <a:p>
            <a:pPr lvl="1"/>
            <a:r>
              <a:rPr lang="en-US" dirty="0" smtClean="0"/>
              <a:t>There are many implications for negotiating globally:</a:t>
            </a:r>
          </a:p>
          <a:p>
            <a:pPr>
              <a:buNone/>
            </a:pPr>
            <a:endParaRPr lang="en-US" sz="9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Time to reach an agreement and deadlines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The focus on task vs. relationship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The use of power/influencing tactics –concessions w/ reciprocity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Communications:  both verbal and nonverbal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Where the negotiations should take place and use of alcohol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Name, rank or title, dress, greetings, and rituals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Program Files (x86)\Microsoft Office\MEDIA\CAGCAT10\j033511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8237" y="4953000"/>
            <a:ext cx="1676400" cy="142859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1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4" name="Picture 4" descr="C:\Users\Michaelm\AppData\Local\Microsoft\Windows\Temporary Internet Files\Content.IE5\4ACZGT8O\the-end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6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and </a:t>
            </a:r>
            <a:r>
              <a:rPr lang="en-US" dirty="0" smtClean="0"/>
              <a:t>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Power and politics can be helpful or harmful to an organization, depending on the behavior.</a:t>
            </a:r>
          </a:p>
          <a:p>
            <a:endParaRPr lang="en-US" sz="800" dirty="0" smtClean="0"/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Most large organizations have </a:t>
            </a:r>
            <a:r>
              <a:rPr lang="en-US" sz="2000" u="sng" dirty="0" smtClean="0">
                <a:solidFill>
                  <a:srgbClr val="FF0000"/>
                </a:solidFill>
              </a:rPr>
              <a:t>codes of conduct </a:t>
            </a:r>
            <a:r>
              <a:rPr lang="en-US" sz="2000" dirty="0" smtClean="0">
                <a:solidFill>
                  <a:srgbClr val="FF0000"/>
                </a:solidFill>
              </a:rPr>
              <a:t>to help employees know the difference between ethical and unethical </a:t>
            </a:r>
            <a:r>
              <a:rPr lang="en-US" sz="2000" dirty="0" smtClean="0">
                <a:solidFill>
                  <a:srgbClr val="FF0000"/>
                </a:solidFill>
              </a:rPr>
              <a:t>behavior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Michaelm\AppData\Local\Microsoft\Windows\Temporary Internet Files\Content.IE5\3E7R16IG\authority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4377" y="3581400"/>
            <a:ext cx="5162330" cy="2585964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8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u="sng" dirty="0" smtClean="0"/>
              <a:t>Ethical power and politics includes behavior that benefits both the individual and the organization.</a:t>
            </a:r>
          </a:p>
          <a:p>
            <a:endParaRPr lang="en-US" sz="800" dirty="0" smtClean="0"/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It creates a win-win situation, meeting the goal of human relations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pic>
        <p:nvPicPr>
          <p:cNvPr id="2054" name="Picture 6" descr="C:\Users\Michaelm\AppData\Local\Microsoft\Windows\Temporary Internet Files\Content.IE5\5GN3PWKG\Got-ethics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9201" y="3962400"/>
            <a:ext cx="4706471" cy="22860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5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Power is a person’s ability to influence others to do something they would not otherwise do.</a:t>
            </a:r>
          </a:p>
          <a:p>
            <a:endParaRPr lang="en-US" sz="800" dirty="0" smtClean="0"/>
          </a:p>
          <a:p>
            <a:pPr lvl="1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Martin Luther King, Jr. said, “Power properly understood is nothing but ability to achieve purpose – it is strength to bring about change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.”</a:t>
            </a:r>
          </a:p>
          <a:p>
            <a:pPr lvl="1"/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r>
              <a:rPr lang="en-US" sz="1900" dirty="0">
                <a:solidFill>
                  <a:srgbClr val="FF0000"/>
                </a:solidFill>
              </a:rPr>
              <a:t>Without power, managers could not achieve organizational objectives.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84" name="Picture 12" descr="C:\Users\Michaelm\AppData\Local\Microsoft\Windows\Temporary Internet Files\Content.IE5\QTOHO7LC\social_influenc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956871"/>
            <a:ext cx="3823670" cy="2307858"/>
          </a:xfrm>
          <a:prstGeom prst="rect">
            <a:avLst/>
          </a:prstGeom>
          <a:noFill/>
        </p:spPr>
      </p:pic>
      <p:pic>
        <p:nvPicPr>
          <p:cNvPr id="5122" name="Picture 2" descr="C:\Users\Michaelm\AppData\Local\Microsoft\Windows\Temporary Internet Files\Content.IE5\V2O6EV3C\Influence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2125" y="5269557"/>
            <a:ext cx="2073275" cy="995172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Sources of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u="sng" dirty="0" smtClean="0"/>
              <a:t>Position Power</a:t>
            </a:r>
          </a:p>
          <a:p>
            <a:pPr marL="862330" lvl="1" indent="-514350"/>
            <a:r>
              <a:rPr lang="en-US" sz="2000" dirty="0" smtClean="0"/>
              <a:t>Derived from top-level management and is delegated down the chain of command.</a:t>
            </a:r>
          </a:p>
          <a:p>
            <a:pPr marL="1045210" lvl="2" indent="-514350"/>
            <a:r>
              <a:rPr lang="en-US" sz="1800" dirty="0" smtClean="0">
                <a:solidFill>
                  <a:srgbClr val="FF0000"/>
                </a:solidFill>
              </a:rPr>
              <a:t>Coercive, connection, and reward power</a:t>
            </a:r>
          </a:p>
          <a:p>
            <a:pPr marL="1045210" lvl="2" indent="-514350"/>
            <a:endParaRPr lang="en-US" sz="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u="sng" dirty="0" smtClean="0"/>
              <a:t>Personal Power</a:t>
            </a:r>
          </a:p>
          <a:p>
            <a:pPr marL="862330" lvl="1" indent="-514350"/>
            <a:r>
              <a:rPr lang="en-US" sz="2000" dirty="0" smtClean="0"/>
              <a:t>Derived from the person.</a:t>
            </a:r>
          </a:p>
          <a:p>
            <a:pPr marL="1045210" lvl="2" indent="-514350"/>
            <a:r>
              <a:rPr lang="en-US" sz="1800" dirty="0" smtClean="0">
                <a:solidFill>
                  <a:srgbClr val="FF0000"/>
                </a:solidFill>
              </a:rPr>
              <a:t>Referent, information, and expert power</a:t>
            </a:r>
          </a:p>
          <a:p>
            <a:pPr marL="1045210" lvl="2" indent="-514350"/>
            <a:endParaRPr lang="en-US" sz="1700" dirty="0" smtClean="0"/>
          </a:p>
          <a:p>
            <a:pPr marL="862330" lvl="1" indent="-514350"/>
            <a:endParaRPr lang="en-US" dirty="0" smtClean="0"/>
          </a:p>
          <a:p>
            <a:endParaRPr lang="en-US" sz="800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4099" name="Picture 3" descr="C:\Users\Michaelm\AppData\Local\Microsoft\Windows\Temporary Internet Files\Content.IE5\HWRYGRBG\source-energy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505200"/>
            <a:ext cx="2517648" cy="2743200"/>
          </a:xfrm>
          <a:prstGeom prst="rect">
            <a:avLst/>
          </a:prstGeom>
          <a:noFill/>
        </p:spPr>
      </p:pic>
      <p:pic>
        <p:nvPicPr>
          <p:cNvPr id="7" name="Picture 2" descr="C:\Users\Michaelm\AppData\Local\Microsoft\Windows\Temporary Internet Files\Content.IE5\3X0ZDPIB\Cómo-crear-tu-marca-personal-desde-cero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648200"/>
            <a:ext cx="2362200" cy="166306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9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1568</TotalTime>
  <Words>2926</Words>
  <Application>Microsoft Office PowerPoint</Application>
  <PresentationFormat>On-screen Show (4:3)</PresentationFormat>
  <Paragraphs>469</Paragraphs>
  <Slides>58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Calibri</vt:lpstr>
      <vt:lpstr>Georgia</vt:lpstr>
      <vt:lpstr>Wingdings</vt:lpstr>
      <vt:lpstr>Wingdings 2</vt:lpstr>
      <vt:lpstr>Civic</vt:lpstr>
      <vt:lpstr>Human Relations in Organizations Session 5</vt:lpstr>
      <vt:lpstr>Chapter Nine</vt:lpstr>
      <vt:lpstr>Power-Politics-Etiquette</vt:lpstr>
      <vt:lpstr>Power-Politics-Etiquette</vt:lpstr>
      <vt:lpstr>Power-Politics-Etiquette</vt:lpstr>
      <vt:lpstr>Power and Politics</vt:lpstr>
      <vt:lpstr>Ethical Power</vt:lpstr>
      <vt:lpstr>Power</vt:lpstr>
      <vt:lpstr>2 Sources of Power</vt:lpstr>
      <vt:lpstr>7 Bases of Power</vt:lpstr>
      <vt:lpstr>Influencing Tactics</vt:lpstr>
      <vt:lpstr>Reading People</vt:lpstr>
      <vt:lpstr>Reading People</vt:lpstr>
      <vt:lpstr>5 Influencing Tactics</vt:lpstr>
      <vt:lpstr>1. Ingratiation (Praise)</vt:lpstr>
      <vt:lpstr>2. Rational Persuasion</vt:lpstr>
      <vt:lpstr>3. Inspirational Appeal</vt:lpstr>
      <vt:lpstr>4. Personal Appeal</vt:lpstr>
      <vt:lpstr>5. Legitimization</vt:lpstr>
      <vt:lpstr>Organizational Politics</vt:lpstr>
      <vt:lpstr>Political Behavior</vt:lpstr>
      <vt:lpstr>Political Skill</vt:lpstr>
      <vt:lpstr>Vertical Politics</vt:lpstr>
      <vt:lpstr>Relationship with the Boss</vt:lpstr>
      <vt:lpstr>Developing Manager-Employee Relations</vt:lpstr>
      <vt:lpstr>Friendship</vt:lpstr>
      <vt:lpstr>The Open-Door Policy</vt:lpstr>
      <vt:lpstr>Horizontal Politics</vt:lpstr>
      <vt:lpstr>Relations with Peers</vt:lpstr>
      <vt:lpstr>Business Etiquette</vt:lpstr>
      <vt:lpstr>Customer Satisfaction</vt:lpstr>
      <vt:lpstr>Customer Satisfaction</vt:lpstr>
      <vt:lpstr>Customer Service Etiquette</vt:lpstr>
      <vt:lpstr>Customer Service Etiquette</vt:lpstr>
      <vt:lpstr>Customer Service Etiquette</vt:lpstr>
      <vt:lpstr>Chapter Ten</vt:lpstr>
      <vt:lpstr>Networking</vt:lpstr>
      <vt:lpstr>Networking Objectives</vt:lpstr>
      <vt:lpstr>Networking Process</vt:lpstr>
      <vt:lpstr>Perform a Self-Assessment and Set Objectives</vt:lpstr>
      <vt:lpstr>Perform a Self-Assessment and Set Objectives</vt:lpstr>
      <vt:lpstr>Create a One-Minute Self-Sell</vt:lpstr>
      <vt:lpstr>Develop a Network and Conduct Interviews</vt:lpstr>
      <vt:lpstr>Networking Interview Process</vt:lpstr>
      <vt:lpstr>Maintain Your Network</vt:lpstr>
      <vt:lpstr>Coalitions</vt:lpstr>
      <vt:lpstr>Negotiating</vt:lpstr>
      <vt:lpstr>Negotiating</vt:lpstr>
      <vt:lpstr>Negotiating Strategies</vt:lpstr>
      <vt:lpstr>The Negotiating Process</vt:lpstr>
      <vt:lpstr>Negotiating Plan</vt:lpstr>
      <vt:lpstr>Negotiating Planning</vt:lpstr>
      <vt:lpstr>Bargain</vt:lpstr>
      <vt:lpstr>Bargaining</vt:lpstr>
      <vt:lpstr>Postponement</vt:lpstr>
      <vt:lpstr>Agreement or No Agreement</vt:lpstr>
      <vt:lpstr>Networking and Negotiating Globally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One</dc:title>
  <dc:creator>MichaelM</dc:creator>
  <cp:lastModifiedBy>Michael Morrissey</cp:lastModifiedBy>
  <cp:revision>155</cp:revision>
  <cp:lastPrinted>2023-02-08T23:59:20Z</cp:lastPrinted>
  <dcterms:created xsi:type="dcterms:W3CDTF">2015-01-20T02:31:23Z</dcterms:created>
  <dcterms:modified xsi:type="dcterms:W3CDTF">2023-02-09T00:06:47Z</dcterms:modified>
</cp:coreProperties>
</file>