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55"/>
  </p:notesMasterIdLst>
  <p:handoutMasterIdLst>
    <p:handoutMasterId r:id="rId56"/>
  </p:handoutMasterIdLst>
  <p:sldIdLst>
    <p:sldId id="327" r:id="rId2"/>
    <p:sldId id="309" r:id="rId3"/>
    <p:sldId id="356" r:id="rId4"/>
    <p:sldId id="357" r:id="rId5"/>
    <p:sldId id="358" r:id="rId6"/>
    <p:sldId id="359" r:id="rId7"/>
    <p:sldId id="360" r:id="rId8"/>
    <p:sldId id="361" r:id="rId9"/>
    <p:sldId id="362" r:id="rId10"/>
    <p:sldId id="363" r:id="rId11"/>
    <p:sldId id="364" r:id="rId12"/>
    <p:sldId id="365" r:id="rId13"/>
    <p:sldId id="366" r:id="rId14"/>
    <p:sldId id="367" r:id="rId15"/>
    <p:sldId id="368" r:id="rId16"/>
    <p:sldId id="369" r:id="rId17"/>
    <p:sldId id="370" r:id="rId18"/>
    <p:sldId id="371" r:id="rId19"/>
    <p:sldId id="372" r:id="rId20"/>
    <p:sldId id="373" r:id="rId21"/>
    <p:sldId id="374" r:id="rId22"/>
    <p:sldId id="377" r:id="rId23"/>
    <p:sldId id="379" r:id="rId24"/>
    <p:sldId id="390" r:id="rId25"/>
    <p:sldId id="392" r:id="rId26"/>
    <p:sldId id="393" r:id="rId27"/>
    <p:sldId id="394" r:id="rId28"/>
    <p:sldId id="396" r:id="rId29"/>
    <p:sldId id="397" r:id="rId30"/>
    <p:sldId id="398" r:id="rId31"/>
    <p:sldId id="399" r:id="rId32"/>
    <p:sldId id="401" r:id="rId33"/>
    <p:sldId id="403" r:id="rId34"/>
    <p:sldId id="405" r:id="rId35"/>
    <p:sldId id="408" r:id="rId36"/>
    <p:sldId id="409" r:id="rId37"/>
    <p:sldId id="410" r:id="rId38"/>
    <p:sldId id="411" r:id="rId39"/>
    <p:sldId id="412" r:id="rId40"/>
    <p:sldId id="413" r:id="rId41"/>
    <p:sldId id="414" r:id="rId42"/>
    <p:sldId id="415" r:id="rId43"/>
    <p:sldId id="425" r:id="rId44"/>
    <p:sldId id="416" r:id="rId45"/>
    <p:sldId id="417" r:id="rId46"/>
    <p:sldId id="418" r:id="rId47"/>
    <p:sldId id="419" r:id="rId48"/>
    <p:sldId id="420" r:id="rId49"/>
    <p:sldId id="421" r:id="rId50"/>
    <p:sldId id="422" r:id="rId51"/>
    <p:sldId id="423" r:id="rId52"/>
    <p:sldId id="424" r:id="rId53"/>
    <p:sldId id="355" r:id="rId5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 autoAdjust="0"/>
    <p:restoredTop sz="94642" autoAdjust="0"/>
  </p:normalViewPr>
  <p:slideViewPr>
    <p:cSldViewPr>
      <p:cViewPr varScale="1">
        <p:scale>
          <a:sx n="85" d="100"/>
          <a:sy n="85" d="100"/>
        </p:scale>
        <p:origin x="1382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55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1B20394-5536-4B06-A0FA-B32977A1226A}" type="datetimeFigureOut">
              <a:rPr lang="en-US" smtClean="0"/>
              <a:pPr/>
              <a:t>1/9/2023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DEC0907-54BC-4B07-81F5-3E82B875F8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F11C80F-D7C2-42BE-9E62-4C02C00DE13B}" type="datetimeFigureOut">
              <a:rPr lang="en-US" smtClean="0"/>
              <a:pPr/>
              <a:t>1/9/2023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2F8745F-521D-45B3-BE16-23EE10B3DE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12D84-2F0F-4CFC-9469-E00716EE8572}" type="datetime1">
              <a:rPr lang="en-US" smtClean="0"/>
              <a:pPr/>
              <a:t>1/9/2023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3CFC80C-3579-42AC-9FA1-3E34AC405E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F4B6-1BF4-442E-A1DA-BFE8CF01468B}" type="datetime1">
              <a:rPr lang="en-US" smtClean="0"/>
              <a:pPr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3CFC80C-3579-42AC-9FA1-3E34AC405E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BBB68-AECF-4095-9CC1-5997E15B6900}" type="datetime1">
              <a:rPr lang="en-US" smtClean="0"/>
              <a:pPr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AA67-C818-4C97-9DF7-FAFFD95E5486}" type="datetime1">
              <a:rPr lang="en-US" smtClean="0"/>
              <a:pPr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3CFC80C-3579-42AC-9FA1-3E34AC405E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D6AC9-11FD-4D20-B481-194CA13E0A13}" type="datetime1">
              <a:rPr lang="en-US" smtClean="0"/>
              <a:pPr/>
              <a:t>1/9/2023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3CFC80C-3579-42AC-9FA1-3E34AC405E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6062AFF-EFF8-4000-9F66-5BFA0D03A9DC}" type="datetime1">
              <a:rPr lang="en-US" smtClean="0"/>
              <a:pPr/>
              <a:t>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1945C-836F-4A48-A6ED-93551CCB710A}" type="datetime1">
              <a:rPr lang="en-US" smtClean="0"/>
              <a:pPr/>
              <a:t>1/9/2023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3CFC80C-3579-42AC-9FA1-3E34AC405E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CE701-167F-450D-BF97-887B070C6432}" type="datetime1">
              <a:rPr lang="en-US" smtClean="0"/>
              <a:pPr/>
              <a:t>1/9/2023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3CFC80C-3579-42AC-9FA1-3E34AC405E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9053F-30D5-4F9B-AEA0-2092D94CEAE3}" type="datetime1">
              <a:rPr lang="en-US" smtClean="0"/>
              <a:pPr/>
              <a:t>1/9/2023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3CFC80C-3579-42AC-9FA1-3E34AC405E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3CFC80C-3579-42AC-9FA1-3E34AC405E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9ADB-2168-4E7D-8FFC-997AC304416D}" type="datetime1">
              <a:rPr lang="en-US" smtClean="0"/>
              <a:pPr/>
              <a:t>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3CFC80C-3579-42AC-9FA1-3E34AC405E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E110C59-F9FE-4F5D-9E93-84216AF3D8B9}" type="datetime1">
              <a:rPr lang="en-US" smtClean="0"/>
              <a:pPr/>
              <a:t>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2AA4B97-E495-4357-89D2-9B5EA5D2C61F}" type="datetime1">
              <a:rPr lang="en-US" smtClean="0"/>
              <a:pPr/>
              <a:t>1/9/2023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3CFC80C-3579-42AC-9FA1-3E34AC405E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google.com/url?sa=i&amp;rct=j&amp;q=&amp;esrc=s&amp;source=images&amp;cd=&amp;cad=rja&amp;uact=8&amp;ved=2ahUKEwjzuZjhhoTdAhUI3lQKHfWLDXYQjRx6BAgBEAU&amp;url=https://www.simplilearn.com/leadership-vs-management-difference-article&amp;psig=AOvVaw2CrgT3B3njXOVwb49QAvrL&amp;ust=1535143821116459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>Fundamentals of Management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000" dirty="0" smtClean="0"/>
              <a:t>Session Seven 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irc_mi" descr="Image result for images of management">
            <a:hlinkClick r:id="rId2"/>
          </p:cNvPr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057400"/>
            <a:ext cx="6553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– Oral Reports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Information can also be acquired through Oral Reports – that is, through conferences, meetings, one-on-one conversations, or telephone calls</a:t>
            </a:r>
            <a:r>
              <a:rPr lang="en-US" dirty="0" smtClean="0"/>
              <a:t>.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In EE oriented organizations where EE’s work closely together, this approach may be the best way to monitor performance.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Although </a:t>
            </a:r>
            <a:r>
              <a:rPr lang="en-US" dirty="0" smtClean="0">
                <a:solidFill>
                  <a:srgbClr val="FF0000"/>
                </a:solidFill>
              </a:rPr>
              <a:t>the information is filtered, it is fast, allows for feedback, and permits expression and tone of voice, as well as, words themselves to convey meaning.</a:t>
            </a:r>
          </a:p>
        </p:txBody>
      </p:sp>
      <p:pic>
        <p:nvPicPr>
          <p:cNvPr id="8194" name="Picture 2" descr="C:\Users\Michaelm\AppData\Local\Microsoft\Windows\Temporary Internet Files\Content.IE5\WH26L03T\presenteren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4724400"/>
            <a:ext cx="2676525" cy="1533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– Written Reports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200" u="sng" dirty="0" smtClean="0"/>
              <a:t>Actual performance may also be measured by Written Reports</a:t>
            </a:r>
            <a:r>
              <a:rPr lang="en-US" dirty="0" smtClean="0"/>
              <a:t>.  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Like Statistical Reports, they are slower yet more formal than firsthand or secondhand oral measures.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This formality also often gives them greater comprehensiveness and conciseness than found in </a:t>
            </a:r>
            <a:r>
              <a:rPr lang="en-US" dirty="0" smtClean="0">
                <a:solidFill>
                  <a:srgbClr val="FF0000"/>
                </a:solidFill>
              </a:rPr>
              <a:t>Oral </a:t>
            </a:r>
            <a:r>
              <a:rPr lang="en-US" dirty="0" smtClean="0">
                <a:solidFill>
                  <a:srgbClr val="FF0000"/>
                </a:solidFill>
              </a:rPr>
              <a:t>Reports. In addition, Written Reports are usually easy to catalog and reference.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218" name="Picture 2" descr="C:\Users\Michaelm\AppData\Local\Microsoft\Windows\Temporary Internet Files\Content.IE5\52LYKE23\slide-1-72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4191000"/>
            <a:ext cx="2082800" cy="205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Given the varied advantages and disadvantages of each of the four measurement techniques, managers should use all four for comprehensive control efforts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42" name="Picture 2" descr="C:\Users\Michaelm\AppData\Local\Microsoft\Windows\Temporary Internet Files\Content.IE5\JQUOH281\advantages-and-disadvantages-between-online-and-offline-football-betting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962400"/>
            <a:ext cx="2362200" cy="1778000"/>
          </a:xfrm>
          <a:prstGeom prst="rect">
            <a:avLst/>
          </a:prstGeom>
          <a:noFill/>
        </p:spPr>
      </p:pic>
      <p:pic>
        <p:nvPicPr>
          <p:cNvPr id="10244" name="Picture 4" descr="C:\Users\Michaelm\AppData\Local\Microsoft\Windows\Temporary Internet Files\Content.IE5\7X2GC7W4\Pros-and-Cons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657600"/>
            <a:ext cx="2185851" cy="18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Managers Measure?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What managers measure is probably more critical to the control process than how they measure</a:t>
            </a:r>
            <a:r>
              <a:rPr lang="en-US" sz="2400" dirty="0" smtClean="0"/>
              <a:t>.</a:t>
            </a:r>
          </a:p>
          <a:p>
            <a:endParaRPr lang="en-US" sz="800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The selection of the wrong criteria can result in serious dysfunctional consequences. 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Besides, what we measure determines, to a great extent, what people in the organization will attempt to excel at.</a:t>
            </a:r>
          </a:p>
        </p:txBody>
      </p:sp>
      <p:pic>
        <p:nvPicPr>
          <p:cNvPr id="11266" name="Picture 2" descr="C:\Users\Michaelm\AppData\Local\Microsoft\Windows\Temporary Internet Files\Content.IE5\V2O6EV3C\4722805_orig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4343400"/>
            <a:ext cx="1600200" cy="1828800"/>
          </a:xfrm>
          <a:prstGeom prst="rect">
            <a:avLst/>
          </a:prstGeom>
          <a:noFill/>
        </p:spPr>
      </p:pic>
      <p:pic>
        <p:nvPicPr>
          <p:cNvPr id="11267" name="Picture 3" descr="C:\Users\Michaelm\AppData\Local\Microsoft\Windows\Temporary Internet Files\Content.IE5\4ACZGT8O\1280px-Measuring_tape_icon.svg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572000"/>
            <a:ext cx="2921000" cy="1438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Criteria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The following Control Criteria are applicable to any management situation</a:t>
            </a:r>
            <a:r>
              <a:rPr lang="en-US" dirty="0"/>
              <a:t>:</a:t>
            </a:r>
            <a:endParaRPr lang="en-US" dirty="0" smtClean="0"/>
          </a:p>
          <a:p>
            <a:endParaRPr lang="en-US" sz="800" dirty="0" smtClean="0"/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EE satisfaction or turnover and absenteeism rates.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Keeping costs within budget.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When </a:t>
            </a:r>
            <a:r>
              <a:rPr lang="en-US" dirty="0" smtClean="0">
                <a:solidFill>
                  <a:srgbClr val="FF0000"/>
                </a:solidFill>
              </a:rPr>
              <a:t>a performance indicator cannot be stated in quantifiable terms, managers should look for and use subjective measures, despite their limitations.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2293" name="Picture 5" descr="C:\Users\Michaelm\AppData\Local\Microsoft\Windows\Temporary Internet Files\Content.IE5\JQUOH281\mesura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4343400"/>
            <a:ext cx="2399926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Comparing Actual Performance to Planned Goals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The comparing step determines the variation between actual performance and the standard</a:t>
            </a:r>
            <a:r>
              <a:rPr lang="en-US" dirty="0" smtClean="0"/>
              <a:t>.</a:t>
            </a:r>
          </a:p>
          <a:p>
            <a:endParaRPr lang="en-US" sz="800" dirty="0" smtClean="0"/>
          </a:p>
          <a:p>
            <a:pPr lvl="1"/>
            <a:r>
              <a:rPr lang="en-US" sz="2000" dirty="0" smtClean="0"/>
              <a:t>Although some variation in performance can be expected in all activities, it’s critical to determine an acceptable Range of Variation.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Deviations outside the range need attention.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3317" name="Picture 5" descr="C:\Users\Michaelm\AppData\Local\Microsoft\Windows\Temporary Internet Files\Content.IE5\WH26L03T\612px-Comparison_standard_deviations.svg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4114800"/>
            <a:ext cx="3810000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Range of Variation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/>
              <a:t>In regards to acceptable Range of Variation, managers can choose among three possible courses of action</a:t>
            </a:r>
            <a:r>
              <a:rPr lang="en-US" dirty="0" smtClean="0"/>
              <a:t>:</a:t>
            </a:r>
          </a:p>
          <a:p>
            <a:endParaRPr lang="en-US" sz="800" dirty="0" smtClean="0"/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Do Nothing (Self-Explanatory)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Correct Actual Performance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Revise the </a:t>
            </a:r>
            <a:r>
              <a:rPr lang="en-US" dirty="0" smtClean="0">
                <a:solidFill>
                  <a:srgbClr val="FF0000"/>
                </a:solidFill>
              </a:rPr>
              <a:t>Standard</a:t>
            </a: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4662" y="4038601"/>
            <a:ext cx="4335151" cy="205596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Revise the Standard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It’s possible that a variance is a result of an unrealistic standard – too low or too high a goal.  In such cases, it’s the standard that needs corrective action, not the performance</a:t>
            </a:r>
            <a:r>
              <a:rPr lang="en-US" dirty="0" smtClean="0"/>
              <a:t>.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However, when performance isn’t up to par, don’t immediately blame the goal or standard.  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If you believe the standard is realistic, fair, and achievable, tell EE’s that you expect future work to improve, and then take the necessary corrective action to help make that happen.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362" name="Picture 2" descr="C:\Users\Michaelm\AppData\Local\Microsoft\Windows\Temporary Internet Files\Content.IE5\4ACZGT8O\standard_oil_1_0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1272" y="4800600"/>
            <a:ext cx="2184400" cy="1460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Management can implement controls before an activity commences, during the activity, or after the activity has been completed</a:t>
            </a:r>
            <a:r>
              <a:rPr lang="en-US" dirty="0" smtClean="0"/>
              <a:t>.</a:t>
            </a:r>
          </a:p>
          <a:p>
            <a:endParaRPr lang="en-US" sz="800" dirty="0" smtClean="0"/>
          </a:p>
          <a:p>
            <a:pPr marL="731520" lvl="1" indent="-457200">
              <a:buFont typeface="+mj-lt"/>
              <a:buAutoNum type="arabicPeriod"/>
            </a:pPr>
            <a:r>
              <a:rPr lang="en-US" u="sng" dirty="0" smtClean="0"/>
              <a:t>Feed-Forward Control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Anticipates Problems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u="sng" dirty="0" smtClean="0"/>
              <a:t>Concurrent Control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Corrects Problems As They Occur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u="sng" dirty="0" smtClean="0"/>
              <a:t>Feedback Control</a:t>
            </a:r>
            <a:endParaRPr lang="en-US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Corrects Problems After They Occur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6395" name="Picture 11" descr="C:\Users\Michaelm\AppData\Local\Microsoft\Windows\Temporary Internet Files\Content.IE5\3X0ZDPIB\Timing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4572000"/>
            <a:ext cx="3124200" cy="167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Financial Controls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/>
              <a:t>Want to earn a profit!?  You need financial controls</a:t>
            </a:r>
            <a:r>
              <a:rPr lang="en-US" dirty="0" smtClean="0"/>
              <a:t>.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Traditional financial controls include Ratio Analysis.  </a:t>
            </a:r>
            <a:endParaRPr lang="en-US" dirty="0" smtClean="0"/>
          </a:p>
          <a:p>
            <a:pPr lvl="1"/>
            <a:endParaRPr lang="en-US" sz="800" dirty="0" smtClean="0"/>
          </a:p>
          <a:p>
            <a:pPr lvl="1"/>
            <a:r>
              <a:rPr lang="en-US" dirty="0" smtClean="0"/>
              <a:t>Ratios are calculated using selected information from the organization’s balance sheet and income statement.</a:t>
            </a:r>
          </a:p>
          <a:p>
            <a:pPr lvl="1"/>
            <a:endParaRPr lang="en-US" sz="800" dirty="0" smtClean="0"/>
          </a:p>
          <a:p>
            <a:pPr lvl="2"/>
            <a:r>
              <a:rPr lang="en-US" u="sng" dirty="0" smtClean="0">
                <a:solidFill>
                  <a:srgbClr val="FF0000"/>
                </a:solidFill>
              </a:rPr>
              <a:t>Liquidity Ratios </a:t>
            </a:r>
            <a:r>
              <a:rPr lang="en-US" dirty="0" smtClean="0">
                <a:solidFill>
                  <a:srgbClr val="FF0000"/>
                </a:solidFill>
              </a:rPr>
              <a:t>measure an organization’s ability to meet its current debt obligations.</a:t>
            </a:r>
          </a:p>
          <a:p>
            <a:pPr lvl="2"/>
            <a:r>
              <a:rPr lang="en-US" u="sng" dirty="0" smtClean="0">
                <a:solidFill>
                  <a:srgbClr val="FF0000"/>
                </a:solidFill>
              </a:rPr>
              <a:t>Leverage Ratios </a:t>
            </a:r>
            <a:r>
              <a:rPr lang="en-US" dirty="0" smtClean="0">
                <a:solidFill>
                  <a:srgbClr val="FF0000"/>
                </a:solidFill>
              </a:rPr>
              <a:t>examine the </a:t>
            </a:r>
            <a:r>
              <a:rPr lang="en-US" dirty="0" err="1" smtClean="0">
                <a:solidFill>
                  <a:srgbClr val="FF0000"/>
                </a:solidFill>
              </a:rPr>
              <a:t>org.’s</a:t>
            </a:r>
            <a:r>
              <a:rPr lang="en-US" dirty="0" smtClean="0">
                <a:solidFill>
                  <a:srgbClr val="FF0000"/>
                </a:solidFill>
              </a:rPr>
              <a:t> use of debt to finance its assets and whether it’s able to meet the interest payments on debt.</a:t>
            </a:r>
          </a:p>
          <a:p>
            <a:pPr lvl="2"/>
            <a:r>
              <a:rPr lang="en-US" u="sng" dirty="0" smtClean="0">
                <a:solidFill>
                  <a:srgbClr val="FF0000"/>
                </a:solidFill>
              </a:rPr>
              <a:t>Activity Ratios </a:t>
            </a:r>
            <a:r>
              <a:rPr lang="en-US" dirty="0" smtClean="0">
                <a:solidFill>
                  <a:srgbClr val="FF0000"/>
                </a:solidFill>
              </a:rPr>
              <a:t>assess how efficiently a company is using its assets.</a:t>
            </a:r>
          </a:p>
          <a:p>
            <a:pPr lvl="2"/>
            <a:r>
              <a:rPr lang="en-US" u="sng" dirty="0" smtClean="0">
                <a:solidFill>
                  <a:srgbClr val="FF0000"/>
                </a:solidFill>
              </a:rPr>
              <a:t>Profitability Ratios </a:t>
            </a:r>
            <a:r>
              <a:rPr lang="en-US" dirty="0" smtClean="0">
                <a:solidFill>
                  <a:srgbClr val="FF0000"/>
                </a:solidFill>
              </a:rPr>
              <a:t>measure how efficiently and effectively the company is using its assets to generate profits.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Michaelm\AppData\Local\Microsoft\Windows\Temporary Internet Files\Content.IE5\3X0ZDPIB\money2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1600200"/>
            <a:ext cx="1092200" cy="83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Part Five: Controlling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200" u="sng" dirty="0" smtClean="0"/>
              <a:t>Chapter Fourteen: Foundations of Control</a:t>
            </a:r>
          </a:p>
          <a:p>
            <a:endParaRPr lang="en-US" sz="800" u="sng" dirty="0" smtClean="0"/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Explain the nature and importance of control.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Describe the three steps in the control process.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Discuss the types of controls organizations and managers use.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Discuss contemporary issues in control.</a:t>
            </a:r>
          </a:p>
          <a:p>
            <a:pPr lvl="1"/>
            <a:endParaRPr lang="en-US" sz="2000" dirty="0" smtClean="0"/>
          </a:p>
          <a:p>
            <a:pPr lvl="1"/>
            <a:endParaRPr lang="en-US" sz="1900" dirty="0" smtClean="0"/>
          </a:p>
          <a:p>
            <a:pPr marL="274320" lvl="1" indent="0">
              <a:buNone/>
            </a:pPr>
            <a:endParaRPr lang="en-US" sz="1900" dirty="0" smtClean="0"/>
          </a:p>
          <a:p>
            <a:pPr lvl="1"/>
            <a:endParaRPr lang="en-US" sz="1300" dirty="0" smtClean="0"/>
          </a:p>
          <a:p>
            <a:pPr lvl="1">
              <a:buNone/>
            </a:pPr>
            <a:endParaRPr lang="en-US" sz="1800" dirty="0" smtClean="0"/>
          </a:p>
          <a:p>
            <a:pPr lvl="1"/>
            <a:endParaRPr lang="en-US" sz="1800" dirty="0" smtClean="0"/>
          </a:p>
        </p:txBody>
      </p:sp>
      <p:pic>
        <p:nvPicPr>
          <p:cNvPr id="1037" name="Picture 13" descr="C:\Users\Michaelm\AppData\Local\Microsoft\Windows\Temporary Internet Files\Content.IE5\8S4BQSVH\mobile_monitoring-512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733800"/>
            <a:ext cx="3251200" cy="248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 Analysis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Budgets are tools used for both planning and controlling</a:t>
            </a:r>
            <a:r>
              <a:rPr lang="en-US" dirty="0" smtClean="0"/>
              <a:t>.</a:t>
            </a:r>
          </a:p>
          <a:p>
            <a:endParaRPr lang="en-US" sz="800" dirty="0" smtClean="0"/>
          </a:p>
          <a:p>
            <a:pPr lvl="1"/>
            <a:r>
              <a:rPr lang="en-US" u="sng" dirty="0" smtClean="0"/>
              <a:t>Planning Tool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Indicates which work activities are important and what and how much resources should be allocated to those activities.</a:t>
            </a:r>
          </a:p>
          <a:p>
            <a:pPr lvl="1"/>
            <a:r>
              <a:rPr lang="en-US" u="sng" dirty="0" smtClean="0"/>
              <a:t>Controlling To</a:t>
            </a:r>
            <a:r>
              <a:rPr lang="en-US" dirty="0" smtClean="0"/>
              <a:t>ol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Provides managers with quantitative standards against which to measure and compare resource consumption.  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Significant deviations require action and a manager to examine what has happened and why, and then take necessary action.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077" name="Picture 5" descr="C:\Users\Michaelm\AppData\Local\Microsoft\Windows\Temporary Internet Files\Content.IE5\WX0DVOOP\budget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05400"/>
            <a:ext cx="2413000" cy="1149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Information is a critical tool for controlling other organizational activities</a:t>
            </a:r>
            <a:r>
              <a:rPr lang="en-US" dirty="0" smtClean="0"/>
              <a:t>.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Managers need the Right Information at the Right Time and in the Right Amount to help them monitor and measure organizational activities: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About what is happening within their area of responsibility.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About the standards in order to be able to compare actual performance with the standard.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To help them determine if deviations are acceptable.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To help  them develop appropriate course of action.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Program Files (x86)\Microsoft Office\MEDIA\CAGCAT10\j0299125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4572000"/>
            <a:ext cx="1100023" cy="1500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Balanced Scorecard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The Balanced Scorecard approach looks at more than the financial perspective by typically looking at four areas that contribute to a company’s performance</a:t>
            </a:r>
            <a:r>
              <a:rPr lang="en-US" dirty="0" smtClean="0"/>
              <a:t>.</a:t>
            </a:r>
          </a:p>
          <a:p>
            <a:endParaRPr lang="en-US" sz="800" dirty="0" smtClean="0"/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Financial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Customer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Internal Processes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People-Innovation-Growth Assets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Managers should develop goals for each of the four areas and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measure whether </a:t>
            </a:r>
            <a:r>
              <a:rPr lang="en-US" dirty="0" smtClean="0">
                <a:solidFill>
                  <a:srgbClr val="FF0000"/>
                </a:solidFill>
              </a:rPr>
              <a:t>they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are being met.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182" name="Picture 14" descr="C:\Users\Michaelm\AppData\Local\Microsoft\Windows\Temporary Internet Files\Content.IE5\3E7R16IG\1280px-Think_about_balance-2.svg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971800"/>
            <a:ext cx="2463800" cy="152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Workplace Concerns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/>
              <a:t>Today’s workplaces present considerable control challenges for </a:t>
            </a:r>
            <a:r>
              <a:rPr lang="en-US" sz="2400" u="sng" dirty="0" smtClean="0"/>
              <a:t>managers</a:t>
            </a:r>
            <a:r>
              <a:rPr lang="en-US" sz="2400" u="sng" dirty="0" smtClean="0"/>
              <a:t>, including:</a:t>
            </a:r>
            <a:endParaRPr lang="en-US" sz="2400" u="sng" dirty="0" smtClean="0"/>
          </a:p>
          <a:p>
            <a:endParaRPr lang="en-US" sz="800" u="sng" dirty="0"/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Employee Performance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Employee Theft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Workplace Violence</a:t>
            </a:r>
          </a:p>
          <a:p>
            <a:pPr marL="274320" lvl="1" indent="0">
              <a:buNone/>
            </a:pPr>
            <a:endParaRPr lang="en-US" dirty="0"/>
          </a:p>
        </p:txBody>
      </p:sp>
      <p:pic>
        <p:nvPicPr>
          <p:cNvPr id="2050" name="Picture 2" descr="C:\Users\Michaelm\AppData\Local\Microsoft\Windows\Temporary Internet Files\Content.IE5\WX0DVOOP\distance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8888" y="3581400"/>
            <a:ext cx="3903052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Disciplining Difficult Employees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Almost all managers will, at one time or another, have to deal with EE’s who are difficult</a:t>
            </a:r>
            <a:r>
              <a:rPr lang="en-US" dirty="0" smtClean="0"/>
              <a:t>.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The following are several suggestions that are likely to lessen the angst these people create in your life and may have some influence in reducing their difficult behavior.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Don’t let your emotions rule.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Attempt to limit contact with the difficult person.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Try polite confrontation using a civil tone and approach.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Practice positive reinforcement to change behavior.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Recruit fellow victims and witnesses to put pressure for change.</a:t>
            </a:r>
          </a:p>
        </p:txBody>
      </p:sp>
      <p:pic>
        <p:nvPicPr>
          <p:cNvPr id="10242" name="Picture 2" descr="C:\Users\Michaelm\AppData\Local\Microsoft\Windows\Temporary Internet Files\Content.IE5\52LYKE23\coloring-page-difficult-p1352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3352800"/>
            <a:ext cx="1143000" cy="114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Part Five: Controlling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200" u="sng" dirty="0" smtClean="0"/>
              <a:t>Chapter Fifteen: Operations Management</a:t>
            </a:r>
          </a:p>
          <a:p>
            <a:endParaRPr lang="en-US" sz="800" u="sng" dirty="0" smtClean="0"/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Define operations management and explain its role.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Define the nature and purpose of value chain management.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Describe how value chain management is done.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Discuss contemporary issues in managing operations.</a:t>
            </a:r>
          </a:p>
          <a:p>
            <a:pPr lvl="1"/>
            <a:endParaRPr lang="en-US" sz="2000" dirty="0" smtClean="0"/>
          </a:p>
          <a:p>
            <a:pPr lvl="1"/>
            <a:endParaRPr lang="en-US" sz="1900" dirty="0" smtClean="0"/>
          </a:p>
          <a:p>
            <a:pPr lvl="1"/>
            <a:endParaRPr lang="en-US" sz="1900" dirty="0" smtClean="0"/>
          </a:p>
          <a:p>
            <a:pPr lvl="1"/>
            <a:endParaRPr lang="en-US" sz="1300" dirty="0" smtClean="0"/>
          </a:p>
          <a:p>
            <a:pPr lvl="1">
              <a:buNone/>
            </a:pPr>
            <a:endParaRPr lang="en-US" sz="1800" dirty="0" smtClean="0"/>
          </a:p>
          <a:p>
            <a:pPr lvl="1"/>
            <a:endParaRPr lang="en-US" sz="1800" dirty="0" smtClean="0"/>
          </a:p>
        </p:txBody>
      </p:sp>
      <p:pic>
        <p:nvPicPr>
          <p:cNvPr id="1029" name="Picture 5" descr="C:\Users\Michaelm\AppData\Local\Microsoft\Windows\Temporary Internet Files\Content.IE5\QTOHO7LC\operation-management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4038600"/>
            <a:ext cx="3962400" cy="2292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22047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Operations Management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Operations Management is the study and application of the transformation process</a:t>
            </a:r>
            <a:r>
              <a:rPr lang="en-US" dirty="0" smtClean="0"/>
              <a:t>.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Organizations need to have well-thought-out and well-designed operating systems, organizational control systems, and quality programs to survive in today’s increasingly competitive global environment.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And, it’s the manager’s job to manage those things.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2" name="Picture 4" descr="C:\Users\Michaelm\AppData\Local\Microsoft\Windows\Temporary Internet Files\Content.IE5\JQUOH281\vmturbodeployment0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4724400"/>
            <a:ext cx="5734050" cy="1485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44604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Operations Management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Operations </a:t>
            </a:r>
            <a:r>
              <a:rPr lang="en-US" sz="2400" u="sng" dirty="0" smtClean="0"/>
              <a:t>Management refers to design, operation, and control of the transformation process that converts such resources as labor and raw materials into goods and services that are sold to customers</a:t>
            </a:r>
            <a:r>
              <a:rPr lang="en-US" dirty="0" smtClean="0"/>
              <a:t>.</a:t>
            </a:r>
          </a:p>
          <a:p>
            <a:endParaRPr lang="en-US" sz="800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The system takes </a:t>
            </a:r>
            <a:r>
              <a:rPr lang="en-US" u="sng" dirty="0" smtClean="0">
                <a:solidFill>
                  <a:srgbClr val="FF0000"/>
                </a:solidFill>
              </a:rPr>
              <a:t>inputs</a:t>
            </a:r>
            <a:r>
              <a:rPr lang="en-US" dirty="0" smtClean="0">
                <a:solidFill>
                  <a:srgbClr val="FF0000"/>
                </a:solidFill>
              </a:rPr>
              <a:t> – people, technology, capital, equipment, materials, and information – and transforms them through various processes, procedures, and work activities into </a:t>
            </a:r>
            <a:r>
              <a:rPr lang="en-US" u="sng" dirty="0" smtClean="0">
                <a:solidFill>
                  <a:srgbClr val="FF0000"/>
                </a:solidFill>
              </a:rPr>
              <a:t>outputs</a:t>
            </a:r>
            <a:r>
              <a:rPr lang="en-US" dirty="0" smtClean="0">
                <a:solidFill>
                  <a:srgbClr val="FF0000"/>
                </a:solidFill>
              </a:rPr>
              <a:t> – finished goods and services.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077" name="Picture 5" descr="C:\Users\Michaelm\AppData\Local\Microsoft\Windows\Temporary Internet Files\Content.IE5\8S4BQSVH\schmetterling-256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4572000"/>
            <a:ext cx="2159000" cy="1752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80311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Operations Management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/>
              <a:t>All organizations produce goods or services through the transformation process</a:t>
            </a:r>
            <a:r>
              <a:rPr lang="en-US" dirty="0" smtClean="0"/>
              <a:t>.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For manufacturers, the products are obvious: they produce physical goods; such as, cars, cell phones, food products, etc.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Raw materials are turned into recognizable products.</a:t>
            </a:r>
          </a:p>
          <a:p>
            <a:pPr lvl="1"/>
            <a:r>
              <a:rPr lang="en-US" dirty="0" smtClean="0"/>
              <a:t>But the transformation process is not as readily evident in service organizations, because they produce non-physical outputs in the form of services.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For instance, hospitals provide health care services.</a:t>
            </a:r>
          </a:p>
        </p:txBody>
      </p:sp>
      <p:pic>
        <p:nvPicPr>
          <p:cNvPr id="5122" name="Picture 2" descr="C:\Users\Michaelm\AppData\Local\Microsoft\Windows\Temporary Internet Files\Content.IE5\52LYKE23\alldetergent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228600"/>
            <a:ext cx="1386359" cy="99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61264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Productivity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Improving productivity has become a major goal in virtually every organization</a:t>
            </a:r>
            <a:r>
              <a:rPr lang="en-US" dirty="0" smtClean="0"/>
              <a:t>.</a:t>
            </a:r>
          </a:p>
          <a:p>
            <a:endParaRPr lang="en-US" sz="800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High </a:t>
            </a:r>
            <a:r>
              <a:rPr lang="en-US" dirty="0" smtClean="0">
                <a:solidFill>
                  <a:srgbClr val="FF0000"/>
                </a:solidFill>
              </a:rPr>
              <a:t>productivity can lead to economic growth </a:t>
            </a:r>
            <a:r>
              <a:rPr lang="en-US" sz="1800" dirty="0">
                <a:solidFill>
                  <a:srgbClr val="FF0000"/>
                </a:solidFill>
              </a:rPr>
              <a:t>&amp;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development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6148" name="Picture 4" descr="C:\Users\Michaelm\AppData\Local\Microsoft\Windows\Temporary Internet Files\Content.IE5\4ACZGT8O\4556099850_bcd9318b5b_z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0229" y="3813048"/>
            <a:ext cx="6320118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3702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Controlling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/>
              <a:t>Controlling is the final step in the management process</a:t>
            </a:r>
            <a:r>
              <a:rPr lang="en-US" sz="2400" dirty="0" smtClean="0"/>
              <a:t>.</a:t>
            </a:r>
          </a:p>
          <a:p>
            <a:endParaRPr lang="en-US" sz="800" dirty="0" smtClean="0"/>
          </a:p>
          <a:p>
            <a:pPr lvl="1"/>
            <a:r>
              <a:rPr lang="en-US" sz="2000" dirty="0" smtClean="0"/>
              <a:t>Managers must monitor whether goals established as part of the planning process are being accomplished efficiently and effectively.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Appropriate controls can help managers look for specific performance gaps and areas for improvement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Michaelm\AppData\Local\Microsoft\Windows\Temporary Internet Files\Content.IE5\4ACZGT8O\WebApplication.monitoring-twitter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5445" y="3934031"/>
            <a:ext cx="5049685" cy="2228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Productivity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Productivity is a composite of both people and operations variables</a:t>
            </a:r>
            <a:r>
              <a:rPr lang="en-US" dirty="0" smtClean="0"/>
              <a:t>.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In the past, it was believed that managers, not workers, were the primary source of increased </a:t>
            </a:r>
            <a:r>
              <a:rPr lang="en-US" dirty="0" smtClean="0"/>
              <a:t>productivity.  Today</a:t>
            </a:r>
            <a:r>
              <a:rPr lang="en-US" dirty="0" smtClean="0"/>
              <a:t>, an interplay between people and operations has been revealed.  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High productivity can’t come solely from good “people management.”  The truly effective organization will maximize productivity by successfully integrating people into the overall operations system.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173" name="Picture 5" descr="C:\Users\Michaelm\AppData\Local\Microsoft\Windows\Temporary Internet Files\Content.IE5\KDB8FMSX\productivity3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4800600"/>
            <a:ext cx="2450123" cy="1447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48030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Managers’ Productivity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/>
              <a:t>William Edwards Deming, an American statistician and professor is widely credited with improving production in the United States during World War II.  </a:t>
            </a:r>
          </a:p>
          <a:p>
            <a:endParaRPr lang="en-US" sz="900" u="sng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His philosophy focused on increasing quality and reducing costs through continually improving how </a:t>
            </a:r>
            <a:r>
              <a:rPr lang="en-US" dirty="0" smtClean="0">
                <a:solidFill>
                  <a:srgbClr val="FF0000"/>
                </a:solidFill>
              </a:rPr>
              <a:t>EE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work is done by approaching manufacturing in an orderly, systematic, and logical way.</a:t>
            </a:r>
          </a:p>
        </p:txBody>
      </p:sp>
      <p:pic>
        <p:nvPicPr>
          <p:cNvPr id="15363" name="Picture 3" descr="C:\Users\Michaelm\AppData\Local\Microsoft\Windows\Temporary Internet Files\Content.IE5\8S4BQSVH\satisfaction-label-1266125_960_72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3962400"/>
            <a:ext cx="2362200" cy="2362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6765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Operations Management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Successful organizations recognize the crucial role that operations management plays as part of the overall organizational strategy to establish and maintain global leadership</a:t>
            </a:r>
            <a:r>
              <a:rPr lang="en-US" dirty="0" smtClean="0"/>
              <a:t>.</a:t>
            </a:r>
          </a:p>
          <a:p>
            <a:endParaRPr lang="en-US" sz="800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The strategic role that operations management plays in successful organizational performance can be seen clearly as more organizations move toward managing their operations from a value chain perspective.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198" name="Picture 6" descr="C:\Users\Michaelm\AppData\Local\Microsoft\Windows\Temporary Internet Files\Content.IE5\7X2GC7W4\Chain_link_icon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4724400"/>
            <a:ext cx="2133600" cy="1391652"/>
          </a:xfrm>
          <a:prstGeom prst="rect">
            <a:avLst/>
          </a:prstGeom>
          <a:noFill/>
        </p:spPr>
      </p:pic>
      <p:pic>
        <p:nvPicPr>
          <p:cNvPr id="8199" name="Picture 7" descr="C:\Program Files (x86)\Microsoft Office\MEDIA\CAGCAT10\j0222015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4724400"/>
            <a:ext cx="1627937" cy="1447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11568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Chain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A Value Chain is a concept describing the full chain of a business’s activities in the creation of a product or service – from initial reception of materials all th</a:t>
            </a:r>
            <a:r>
              <a:rPr lang="en-US" sz="2400" u="sng" dirty="0" smtClean="0"/>
              <a:t>e way through its delivery to market, and everything in between.</a:t>
            </a:r>
            <a:endParaRPr lang="en-US" sz="2400" u="sng" dirty="0" smtClean="0"/>
          </a:p>
          <a:p>
            <a:endParaRPr lang="en-US" sz="800" u="sng" dirty="0" smtClean="0"/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The value chain framework is made up of 5 primary activities – inbound operations, outbound logistics, marketing, sales, &amp; service – and 4 secondary activities – procurement and purchasing, human resource management, technological development, and company infrastructure</a:t>
            </a:r>
            <a:r>
              <a:rPr lang="en-US" sz="2000" dirty="0" smtClean="0">
                <a:solidFill>
                  <a:srgbClr val="FF0000"/>
                </a:solidFill>
              </a:rPr>
              <a:t>.</a:t>
            </a:r>
          </a:p>
          <a:p>
            <a:pPr marL="274320" lvl="1" indent="0">
              <a:buNone/>
            </a:pPr>
            <a:endParaRPr lang="en-US" sz="800" dirty="0" smtClean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2624" y="4714875"/>
            <a:ext cx="38100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3030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Chain (Management)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Value </a:t>
            </a:r>
            <a:r>
              <a:rPr lang="en-US" sz="2400" u="sng" dirty="0" smtClean="0"/>
              <a:t>Chain </a:t>
            </a:r>
            <a:r>
              <a:rPr lang="en-US" sz="2400" u="sng" dirty="0" smtClean="0"/>
              <a:t>Management is the </a:t>
            </a:r>
            <a:r>
              <a:rPr lang="en-US" sz="2400" u="sng" dirty="0" smtClean="0"/>
              <a:t>process of managing the sequence of activities and information along the entire value chain</a:t>
            </a:r>
            <a:r>
              <a:rPr lang="en-US" sz="2400" u="sng" dirty="0" smtClean="0"/>
              <a:t>.</a:t>
            </a:r>
          </a:p>
          <a:p>
            <a:endParaRPr lang="en-US" sz="800" u="sng" dirty="0" smtClean="0"/>
          </a:p>
          <a:p>
            <a:pPr marL="0" indent="0">
              <a:buNone/>
            </a:pPr>
            <a:endParaRPr lang="en-US" sz="2000" dirty="0" smtClean="0">
              <a:solidFill>
                <a:srgbClr val="FF0000"/>
              </a:solidFill>
            </a:endParaRPr>
          </a:p>
        </p:txBody>
      </p:sp>
      <p:pic>
        <p:nvPicPr>
          <p:cNvPr id="12295" name="Picture 7" descr="C:\Users\Michaelm\AppData\Local\Microsoft\Windows\Temporary Internet Files\Content.IE5\JQUOH281\6b57e73b7569666ced7c8c963bc8adf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216" y="3253815"/>
            <a:ext cx="8611170" cy="28452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01505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Model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The dynamic, competitive environment facing contemporary global organizations demands new solutions.</a:t>
            </a:r>
          </a:p>
          <a:p>
            <a:pPr lvl="1"/>
            <a:endParaRPr lang="en-US" sz="800" u="sng" dirty="0" smtClean="0"/>
          </a:p>
          <a:p>
            <a:pPr lvl="1"/>
            <a:r>
              <a:rPr lang="en-US" dirty="0" smtClean="0"/>
              <a:t>Understanding how and why value is determined by the marketplace has led some organizations to experiment with a new Business Model:</a:t>
            </a:r>
          </a:p>
          <a:p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The new model is a </a:t>
            </a:r>
            <a:r>
              <a:rPr lang="en-US" dirty="0" smtClean="0">
                <a:solidFill>
                  <a:srgbClr val="FF0000"/>
                </a:solidFill>
              </a:rPr>
              <a:t>strategic design for how a company intends to profit from its broad array of strategies, processes, and activities.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31" name="Picture 7" descr="C:\Users\Michaelm\AppData\Local\Microsoft\Windows\Temporary Internet Files\Content.IE5\QTOHO7LC\suttonfig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4495800"/>
            <a:ext cx="2082800" cy="182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83881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Chain Management (VCM)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Requirements for Successful Value Chain Management</a:t>
            </a:r>
            <a:r>
              <a:rPr lang="en-US" dirty="0" smtClean="0"/>
              <a:t>:</a:t>
            </a:r>
          </a:p>
          <a:p>
            <a:endParaRPr lang="en-US" sz="800" dirty="0" smtClean="0"/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Coordination and Collaboration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Technology Investment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Organizational Processes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Leadership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Employees/Human Resources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Organizational Culture and Attitudes</a:t>
            </a:r>
          </a:p>
          <a:p>
            <a:pPr lvl="1"/>
            <a:endParaRPr lang="en-US" dirty="0"/>
          </a:p>
        </p:txBody>
      </p:sp>
      <p:pic>
        <p:nvPicPr>
          <p:cNvPr id="2050" name="Picture 2" descr="C:\Users\Michaelm\AppData\Local\Microsoft\Windows\Temporary Internet Files\Content.IE5\5GN3PWKG\can-stock-photo_csp147782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4038600"/>
            <a:ext cx="2895600" cy="2209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98825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 Coordination and Collaboration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200" u="sng" dirty="0" smtClean="0"/>
              <a:t>For the Value Chain to achieve its goal of meeting and exceeding customers’ needs and desires, comprehensive and seamless integration among all members of the chain is necessary</a:t>
            </a:r>
            <a:r>
              <a:rPr lang="en-US" dirty="0" smtClean="0"/>
              <a:t>.</a:t>
            </a:r>
          </a:p>
          <a:p>
            <a:endParaRPr lang="en-US" sz="900" dirty="0" smtClean="0"/>
          </a:p>
          <a:p>
            <a:pPr lvl="1"/>
            <a:r>
              <a:rPr lang="en-US" sz="2000" dirty="0" smtClean="0"/>
              <a:t>All partners in the Value Chain must identify things that they may not value, but that customers do.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Sharing information and being flexible as far as who does what are important steps in building coordination and collaboration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2052" name="Picture 4" descr="C:\Users\Michaelm\AppData\Local\Microsoft\Windows\Temporary Internet Files\Content.IE5\96G5M6R0\coordination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8672" y="4572000"/>
            <a:ext cx="2667000" cy="177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23923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 Technology Investment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Successful Value Chain Management isn’t possible without a significant investment in information technology</a:t>
            </a:r>
            <a:r>
              <a:rPr lang="en-US" dirty="0" smtClean="0"/>
              <a:t>.</a:t>
            </a:r>
          </a:p>
          <a:p>
            <a:endParaRPr lang="en-US" sz="800" dirty="0" smtClean="0"/>
          </a:p>
          <a:p>
            <a:pPr lvl="1"/>
            <a:r>
              <a:rPr lang="en-US" sz="2000" dirty="0" smtClean="0"/>
              <a:t>The payoff from this investment is that information technology can be used to restructure the Value Chain to better serve end users</a:t>
            </a:r>
            <a:r>
              <a:rPr lang="en-US" sz="2000" dirty="0" smtClean="0"/>
              <a:t>.</a:t>
            </a:r>
            <a:endParaRPr lang="en-US" sz="2000" dirty="0" smtClean="0"/>
          </a:p>
        </p:txBody>
      </p:sp>
      <p:pic>
        <p:nvPicPr>
          <p:cNvPr id="1026" name="Picture 2" descr="C:\Users\Michaelm\AppData\Local\Microsoft\Windows\Temporary Internet Files\Content.IE5\WX0DVOOP\royalty-free-computer-clipart-illustration-780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2727" y="3573015"/>
            <a:ext cx="3556000" cy="2438400"/>
          </a:xfrm>
          <a:prstGeom prst="rect">
            <a:avLst/>
          </a:prstGeom>
          <a:noFill/>
        </p:spPr>
      </p:pic>
      <p:pic>
        <p:nvPicPr>
          <p:cNvPr id="1027" name="Picture 3" descr="C:\Users\Michaelm\AppData\Local\Microsoft\Windows\Temporary Internet Files\Content.IE5\WX0DVOOP\Logo_Information_Technology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564050"/>
            <a:ext cx="3632127" cy="2625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54209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 Organizational Processes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Value Chain Management radically changes organizational processes – that is, the way organizational work is done</a:t>
            </a:r>
            <a:r>
              <a:rPr lang="en-US" dirty="0" smtClean="0"/>
              <a:t>.</a:t>
            </a:r>
          </a:p>
          <a:p>
            <a:endParaRPr lang="en-US" sz="800" dirty="0" smtClean="0"/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Managers must critically evaluate all organizational processes from beginning to end by looking at core competencies –      the organization’s unique skills, capabilities, and resources – to determine where value is being added.  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endParaRPr lang="en-US" sz="800" dirty="0" smtClean="0">
              <a:solidFill>
                <a:srgbClr val="FF0000"/>
              </a:solidFill>
            </a:endParaRP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Non-value-adding activities are eliminated.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Michaelm\AppData\Local\Microsoft\Windows\Temporary Internet Files\Content.IE5\QTOHO7LC\1-8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4457013"/>
            <a:ext cx="4187952" cy="165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5430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200" u="sng" dirty="0" smtClean="0"/>
              <a:t>Control is the management function that involves monitoring activities to ensure that they’re being accomplished as planned and correcting any significant deviations.</a:t>
            </a:r>
          </a:p>
          <a:p>
            <a:endParaRPr lang="en-US" sz="800" u="sng" dirty="0" smtClean="0"/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Control is the only way managers know whether organizational goals are being met and, if not, the reasons why. 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Michaelm\AppData\Local\Microsoft\Windows\Temporary Internet Files\Content.IE5\3X0ZDPIB\console-37715_960_72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4114800"/>
            <a:ext cx="2133600" cy="175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 Organizational Processes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/>
              <a:t>Three important conclusions can be made about how organizational processes must change</a:t>
            </a:r>
            <a:r>
              <a:rPr lang="en-US" dirty="0" smtClean="0"/>
              <a:t>:</a:t>
            </a:r>
          </a:p>
          <a:p>
            <a:endParaRPr lang="en-US" sz="800" dirty="0" smtClean="0"/>
          </a:p>
          <a:p>
            <a:pPr marL="731520" lvl="1" indent="-457200">
              <a:buFont typeface="+mj-lt"/>
              <a:buAutoNum type="arabicPeriod"/>
            </a:pPr>
            <a:r>
              <a:rPr lang="en-US" sz="2000" u="sng" dirty="0" smtClean="0">
                <a:solidFill>
                  <a:srgbClr val="FF0000"/>
                </a:solidFill>
              </a:rPr>
              <a:t>Better demand forecasting </a:t>
            </a:r>
            <a:r>
              <a:rPr lang="en-US" sz="2000" dirty="0" smtClean="0">
                <a:solidFill>
                  <a:srgbClr val="FF0000"/>
                </a:solidFill>
              </a:rPr>
              <a:t>is necessary and possible because of closer ties with customers and suppliers.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u="sng" dirty="0" smtClean="0">
                <a:solidFill>
                  <a:srgbClr val="FF0000"/>
                </a:solidFill>
              </a:rPr>
              <a:t>Selected functions may need to be done collaboratively </a:t>
            </a:r>
            <a:r>
              <a:rPr lang="en-US" sz="2000" dirty="0" smtClean="0">
                <a:solidFill>
                  <a:srgbClr val="FF0000"/>
                </a:solidFill>
              </a:rPr>
              <a:t>with other partners in the value chain.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u="sng" dirty="0" smtClean="0">
                <a:solidFill>
                  <a:srgbClr val="FF0000"/>
                </a:solidFill>
              </a:rPr>
              <a:t>New measures are needed for evaluating the performance </a:t>
            </a:r>
            <a:r>
              <a:rPr lang="en-US" sz="2000" dirty="0" smtClean="0">
                <a:solidFill>
                  <a:srgbClr val="FF0000"/>
                </a:solidFill>
              </a:rPr>
              <a:t>of various activities along the value chain</a:t>
            </a:r>
            <a:r>
              <a:rPr lang="en-US" sz="2000" dirty="0" smtClean="0">
                <a:solidFill>
                  <a:srgbClr val="FF0000"/>
                </a:solidFill>
              </a:rPr>
              <a:t>.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9677" y="4267200"/>
            <a:ext cx="2276475" cy="208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4900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 Leadership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81000" y="1524000"/>
            <a:ext cx="8503920" cy="4572000"/>
          </a:xfrm>
        </p:spPr>
        <p:txBody>
          <a:bodyPr>
            <a:normAutofit/>
          </a:bodyPr>
          <a:lstStyle/>
          <a:p>
            <a:r>
              <a:rPr lang="en-US" sz="2400" u="sng" dirty="0" smtClean="0"/>
              <a:t>Successful Value Chain Management isn’t possible without strong and committed leadership</a:t>
            </a:r>
            <a:r>
              <a:rPr lang="en-US" dirty="0" smtClean="0"/>
              <a:t>.</a:t>
            </a:r>
          </a:p>
          <a:p>
            <a:endParaRPr lang="en-US" sz="800" dirty="0" smtClean="0"/>
          </a:p>
          <a:p>
            <a:pPr lvl="1"/>
            <a:r>
              <a:rPr lang="en-US" sz="2000" dirty="0" smtClean="0"/>
              <a:t>Managers must make a serious commitment to identifying what value is, how that value can best be provided, and how successful those efforts have been</a:t>
            </a:r>
            <a:r>
              <a:rPr lang="en-US" sz="2000" dirty="0" smtClean="0"/>
              <a:t>.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Leaders must outline expectations for what’s involved in the organization’s pursuit of Value Chain Management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5123" name="Picture 3" descr="C:\Users\Michaelm\AppData\Local\Microsoft\Windows\Temporary Internet Files\Content.IE5\VYJYNPGJ\leadership-written-in-chalk-300x19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648200"/>
            <a:ext cx="4229746" cy="1663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28373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 Employees/Human Resources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200" u="sng" dirty="0" smtClean="0"/>
              <a:t>Employees are the organization’s most important resource, and play an important part in Value Chain Management</a:t>
            </a:r>
            <a:r>
              <a:rPr lang="en-US" sz="2200" dirty="0" smtClean="0"/>
              <a:t>.</a:t>
            </a:r>
          </a:p>
          <a:p>
            <a:endParaRPr lang="en-US" sz="800" dirty="0" smtClean="0"/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EE’s must have flexibility in what they do and how they do it.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EE’s must have proper training and sufficient knowledge</a:t>
            </a:r>
            <a:r>
              <a:rPr lang="en-US" sz="2000" dirty="0" smtClean="0">
                <a:solidFill>
                  <a:srgbClr val="FF0000"/>
                </a:solidFill>
              </a:rPr>
              <a:t>.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3483458"/>
            <a:ext cx="4736488" cy="279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2515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 Employees/Human Resources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Three </a:t>
            </a:r>
            <a:r>
              <a:rPr lang="en-US" sz="2400" u="sng" dirty="0" smtClean="0"/>
              <a:t>main human </a:t>
            </a:r>
            <a:r>
              <a:rPr lang="en-US" sz="2400" u="sng" dirty="0" smtClean="0"/>
              <a:t>resource </a:t>
            </a:r>
            <a:r>
              <a:rPr lang="en-US" sz="2400" u="sng" dirty="0" smtClean="0"/>
              <a:t>requirements for Value Chain Management </a:t>
            </a:r>
            <a:r>
              <a:rPr lang="en-US" sz="2400" u="sng" dirty="0" smtClean="0"/>
              <a:t>are:</a:t>
            </a:r>
          </a:p>
          <a:p>
            <a:endParaRPr lang="en-US" sz="800" u="sng" dirty="0" smtClean="0"/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Flexible </a:t>
            </a:r>
            <a:r>
              <a:rPr lang="en-US" dirty="0" smtClean="0"/>
              <a:t>approaches to job </a:t>
            </a:r>
            <a:r>
              <a:rPr lang="en-US" dirty="0" smtClean="0"/>
              <a:t>design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An </a:t>
            </a:r>
            <a:r>
              <a:rPr lang="en-US" dirty="0" smtClean="0"/>
              <a:t>effective hiring </a:t>
            </a:r>
            <a:r>
              <a:rPr lang="en-US" dirty="0" smtClean="0"/>
              <a:t>process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O</a:t>
            </a:r>
            <a:r>
              <a:rPr lang="en-US" dirty="0" smtClean="0"/>
              <a:t>ngoing </a:t>
            </a:r>
            <a:r>
              <a:rPr lang="en-US" dirty="0" smtClean="0"/>
              <a:t>training.</a:t>
            </a:r>
          </a:p>
          <a:p>
            <a:endParaRPr lang="en-US" sz="800" u="sng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Jobs need to be designed around work processes that link all functions involved in creating and providing value to customers.</a:t>
            </a:r>
          </a:p>
        </p:txBody>
      </p:sp>
      <p:pic>
        <p:nvPicPr>
          <p:cNvPr id="6149" name="Picture 5" descr="C:\Users\Michaelm\AppData\Local\Microsoft\Windows\Temporary Internet Files\Content.IE5\WX0DVOOP\training_icon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4648200"/>
            <a:ext cx="2514602" cy="16764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58422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 Organizational Culture and Attitudes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The last requirement for Value Chain Management is having a supportive organizational culture and attitudes.  </a:t>
            </a:r>
            <a:endParaRPr lang="en-US" sz="2400" u="sng" dirty="0" smtClean="0"/>
          </a:p>
          <a:p>
            <a:endParaRPr lang="en-US" sz="800" u="sng" dirty="0"/>
          </a:p>
          <a:p>
            <a:pPr lvl="1"/>
            <a:r>
              <a:rPr lang="en-US" dirty="0" smtClean="0"/>
              <a:t>Those </a:t>
            </a:r>
            <a:r>
              <a:rPr lang="en-US" dirty="0" smtClean="0"/>
              <a:t>cultural attitudes include sharing, collaborating, openness, flexibility, mutual respect, and trust.</a:t>
            </a:r>
          </a:p>
          <a:p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And these attitudes encompass not only the internal partners in the value chain, but external partners as well.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Michaelm\AppData\Local\Microsoft\Windows\Temporary Internet Files\Content.IE5\52LYKE23\a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4191000"/>
            <a:ext cx="2362200" cy="2108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32388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Obstacles to Value Chain Management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u="sng" dirty="0" smtClean="0"/>
              <a:t>Organizational Barriers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These barriers are among the most difficult obstacles to handle.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They include refusal or reluctance to share information, reluctance to shake up the status quo, and security issues.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u="sng" dirty="0" smtClean="0"/>
              <a:t>Cultural Attitudes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Unsupportive cultural attitudes – especially trust and control – can also be obstacles to VCM.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u="sng" dirty="0" smtClean="0"/>
              <a:t>Required Capabilities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For successful implementation of the VCM, partners need numerous capabilities; including coordination and collaboration, the ability to configure products to satisfy customers and suppliers, and the ability to educate internal and external partners.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u="sng" dirty="0" smtClean="0"/>
              <a:t>People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The final obstacles to successful VCM can be an organization’s people.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Without their unwavering commitment, flexibility, time and energy to do whatever it takes, VCM won’t be successful.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Users\Michaelm\AppData\Local\Microsoft\Windows\Temporary Internet Files\Content.IE5\7X2GC7W4\barrier-1292873_960_72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1295400"/>
            <a:ext cx="1219200" cy="876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47108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Contemporary Issues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97552"/>
          </a:xfrm>
        </p:spPr>
        <p:txBody>
          <a:bodyPr>
            <a:normAutofit/>
          </a:bodyPr>
          <a:lstStyle/>
          <a:p>
            <a:r>
              <a:rPr lang="en-US" sz="2200" u="sng" dirty="0" smtClean="0"/>
              <a:t>1.  Technology needed for Operations Management</a:t>
            </a:r>
          </a:p>
          <a:p>
            <a:endParaRPr lang="en-US" sz="800" u="sng" dirty="0" smtClean="0"/>
          </a:p>
          <a:p>
            <a:pPr lvl="1"/>
            <a:r>
              <a:rPr lang="en-US" sz="2000" dirty="0" smtClean="0"/>
              <a:t>Managers who understand the power of technology to contribute to more effective and efficient performance know that managing operations is more than the traditional view of simply producing the product.  </a:t>
            </a:r>
            <a:endParaRPr lang="en-US" sz="2000" dirty="0" smtClean="0"/>
          </a:p>
          <a:p>
            <a:pPr lvl="1"/>
            <a:endParaRPr lang="en-US" sz="800" dirty="0" smtClean="0"/>
          </a:p>
          <a:p>
            <a:pPr lvl="2"/>
            <a:r>
              <a:rPr lang="en-US" sz="1800" dirty="0" smtClean="0">
                <a:solidFill>
                  <a:srgbClr val="FF0000"/>
                </a:solidFill>
              </a:rPr>
              <a:t>Instead the emphasis is on working together with all the organization’s business functions to find solutions to customers’ business problems.</a:t>
            </a:r>
          </a:p>
          <a:p>
            <a:pPr lvl="1"/>
            <a:endParaRPr lang="en-US" sz="1000" dirty="0" smtClean="0"/>
          </a:p>
        </p:txBody>
      </p:sp>
      <p:pic>
        <p:nvPicPr>
          <p:cNvPr id="7" name="Picture 2" descr="C:\Users\Michaelm\AppData\Local\Microsoft\Windows\Temporary Internet Files\Content.IE5\96G5M6R0\Today_show_(2009-13)_logo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304800"/>
            <a:ext cx="1431925" cy="914400"/>
          </a:xfrm>
          <a:prstGeom prst="rect">
            <a:avLst/>
          </a:prstGeom>
          <a:noFill/>
        </p:spPr>
      </p:pic>
      <p:pic>
        <p:nvPicPr>
          <p:cNvPr id="9220" name="Picture 4" descr="C:\Program Files (x86)\Microsoft Office\MEDIA\CAGCAT10\j029202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4267200"/>
            <a:ext cx="2402434" cy="2002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40627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Contemporary Issues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97552"/>
          </a:xfrm>
        </p:spPr>
        <p:txBody>
          <a:bodyPr>
            <a:normAutofit/>
          </a:bodyPr>
          <a:lstStyle/>
          <a:p>
            <a:r>
              <a:rPr lang="en-US" sz="2200" u="sng" dirty="0" smtClean="0"/>
              <a:t>2.  Project Management</a:t>
            </a:r>
          </a:p>
          <a:p>
            <a:endParaRPr lang="en-US" sz="800" u="sng" dirty="0" smtClean="0"/>
          </a:p>
          <a:p>
            <a:pPr lvl="1"/>
            <a:r>
              <a:rPr lang="en-US" sz="2000" dirty="0" smtClean="0"/>
              <a:t>Project management is the task of getting business activities done on time, within budget, and according to specifications.</a:t>
            </a:r>
          </a:p>
          <a:p>
            <a:pPr lvl="1"/>
            <a:endParaRPr lang="en-US" sz="800" dirty="0" smtClean="0"/>
          </a:p>
          <a:p>
            <a:pPr lvl="2"/>
            <a:r>
              <a:rPr lang="en-US" sz="1800" dirty="0" smtClean="0">
                <a:solidFill>
                  <a:srgbClr val="FF0000"/>
                </a:solidFill>
              </a:rPr>
              <a:t>These projects don’t lend themselves well to the standardized operating procedures that guide routine and continuous organizational activities.</a:t>
            </a:r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7" name="Picture 2" descr="C:\Users\Michaelm\AppData\Local\Microsoft\Windows\Temporary Internet Files\Content.IE5\96G5M6R0\Today_show_(2009-13)_logo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304800"/>
            <a:ext cx="1431925" cy="914400"/>
          </a:xfrm>
          <a:prstGeom prst="rect">
            <a:avLst/>
          </a:prstGeom>
          <a:noFill/>
        </p:spPr>
      </p:pic>
      <p:pic>
        <p:nvPicPr>
          <p:cNvPr id="11266" name="Picture 2" descr="C:\Users\Michaelm\AppData\Local\Microsoft\Windows\Temporary Internet Files\Content.IE5\7X2GC7W4\project_management6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5576" y="4191000"/>
            <a:ext cx="2953624" cy="2146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34706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Contemporary Issues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97552"/>
          </a:xfrm>
        </p:spPr>
        <p:txBody>
          <a:bodyPr>
            <a:normAutofit/>
          </a:bodyPr>
          <a:lstStyle/>
          <a:p>
            <a:r>
              <a:rPr lang="en-US" sz="2200" u="sng" dirty="0" smtClean="0"/>
              <a:t>3.  Quality Control</a:t>
            </a:r>
          </a:p>
          <a:p>
            <a:endParaRPr lang="en-US" sz="800" u="sng" dirty="0" smtClean="0"/>
          </a:p>
          <a:p>
            <a:pPr lvl="1"/>
            <a:r>
              <a:rPr lang="en-US" sz="2000" dirty="0" smtClean="0"/>
              <a:t>Organizations </a:t>
            </a:r>
            <a:r>
              <a:rPr lang="en-US" sz="2000" dirty="0" smtClean="0"/>
              <a:t>unable to produce high-quality products won’t be able to compete successfully in the global marketplace.</a:t>
            </a:r>
          </a:p>
          <a:p>
            <a:pPr lvl="1"/>
            <a:endParaRPr lang="en-US" sz="1100" dirty="0" smtClean="0"/>
          </a:p>
        </p:txBody>
      </p:sp>
      <p:pic>
        <p:nvPicPr>
          <p:cNvPr id="8" name="Picture 2" descr="C:\Users\Michaelm\AppData\Local\Microsoft\Windows\Temporary Internet Files\Content.IE5\96G5M6R0\Today_show_(2009-13)_logo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304800"/>
            <a:ext cx="1431925" cy="914400"/>
          </a:xfrm>
          <a:prstGeom prst="rect">
            <a:avLst/>
          </a:prstGeom>
          <a:noFill/>
        </p:spPr>
      </p:pic>
      <p:pic>
        <p:nvPicPr>
          <p:cNvPr id="12291" name="Picture 3" descr="C:\Users\Michaelm\AppData\Local\Microsoft\Windows\Temporary Internet Files\Content.IE5\5GN3PWKG\quality-control-1257235_960_72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7760" y="3505200"/>
            <a:ext cx="3898392" cy="26557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10310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Product Quality Dimensions</a:t>
            </a:r>
          </a:p>
          <a:p>
            <a:endParaRPr lang="en-US" sz="800" dirty="0" smtClean="0"/>
          </a:p>
          <a:p>
            <a:pPr marL="731520" lvl="1" indent="-457200">
              <a:buFont typeface="+mj-lt"/>
              <a:buAutoNum type="arabicPeriod"/>
            </a:pPr>
            <a:r>
              <a:rPr lang="en-US" sz="2000" u="sng" dirty="0" smtClean="0">
                <a:solidFill>
                  <a:srgbClr val="FF0000"/>
                </a:solidFill>
              </a:rPr>
              <a:t>Performance</a:t>
            </a:r>
            <a:r>
              <a:rPr lang="en-US" sz="2000" dirty="0" smtClean="0">
                <a:solidFill>
                  <a:srgbClr val="FF0000"/>
                </a:solidFill>
              </a:rPr>
              <a:t> – operating characteristics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u="sng" dirty="0" smtClean="0">
                <a:solidFill>
                  <a:srgbClr val="FF0000"/>
                </a:solidFill>
              </a:rPr>
              <a:t>Features</a:t>
            </a:r>
            <a:r>
              <a:rPr lang="en-US" sz="2000" dirty="0" smtClean="0">
                <a:solidFill>
                  <a:srgbClr val="FF0000"/>
                </a:solidFill>
              </a:rPr>
              <a:t> – important special characteristics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u="sng" dirty="0" smtClean="0">
                <a:solidFill>
                  <a:srgbClr val="FF0000"/>
                </a:solidFill>
              </a:rPr>
              <a:t>Flexibility</a:t>
            </a:r>
            <a:r>
              <a:rPr lang="en-US" sz="2000" dirty="0" smtClean="0">
                <a:solidFill>
                  <a:srgbClr val="FF0000"/>
                </a:solidFill>
              </a:rPr>
              <a:t> – meeting operating specifications over a period of time.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u="sng" dirty="0" smtClean="0">
                <a:solidFill>
                  <a:srgbClr val="FF0000"/>
                </a:solidFill>
              </a:rPr>
              <a:t>Durability</a:t>
            </a:r>
            <a:r>
              <a:rPr lang="en-US" sz="2000" dirty="0" smtClean="0">
                <a:solidFill>
                  <a:srgbClr val="FF0000"/>
                </a:solidFill>
              </a:rPr>
              <a:t> – amount of use before performance deteriorates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u="sng" dirty="0" smtClean="0">
                <a:solidFill>
                  <a:srgbClr val="FF0000"/>
                </a:solidFill>
              </a:rPr>
              <a:t>Conformance</a:t>
            </a:r>
            <a:r>
              <a:rPr lang="en-US" sz="2000" dirty="0" smtClean="0">
                <a:solidFill>
                  <a:srgbClr val="FF0000"/>
                </a:solidFill>
              </a:rPr>
              <a:t> – match with pre-established standards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u="sng" dirty="0" smtClean="0">
                <a:solidFill>
                  <a:srgbClr val="FF0000"/>
                </a:solidFill>
              </a:rPr>
              <a:t>Serviceability</a:t>
            </a:r>
            <a:r>
              <a:rPr lang="en-US" sz="2000" dirty="0" smtClean="0">
                <a:solidFill>
                  <a:srgbClr val="FF0000"/>
                </a:solidFill>
              </a:rPr>
              <a:t> – ease and speed of repair or normal service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u="sng" dirty="0" smtClean="0">
                <a:solidFill>
                  <a:srgbClr val="FF0000"/>
                </a:solidFill>
              </a:rPr>
              <a:t>Aesthetics</a:t>
            </a:r>
            <a:r>
              <a:rPr lang="en-US" sz="2000" dirty="0" smtClean="0">
                <a:solidFill>
                  <a:srgbClr val="FF0000"/>
                </a:solidFill>
              </a:rPr>
              <a:t> – how a product looks and feels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u="sng" dirty="0" smtClean="0">
                <a:solidFill>
                  <a:srgbClr val="FF0000"/>
                </a:solidFill>
              </a:rPr>
              <a:t>Perceived Quality</a:t>
            </a:r>
            <a:r>
              <a:rPr lang="en-US" sz="2000" dirty="0" smtClean="0">
                <a:solidFill>
                  <a:srgbClr val="FF0000"/>
                </a:solidFill>
              </a:rPr>
              <a:t> – subjective assessment of characteristics (image)</a:t>
            </a:r>
          </a:p>
          <a:p>
            <a:pPr lvl="1"/>
            <a:endParaRPr lang="en-US" dirty="0"/>
          </a:p>
        </p:txBody>
      </p:sp>
      <p:pic>
        <p:nvPicPr>
          <p:cNvPr id="10244" name="Picture 4" descr="C:\Users\Michaelm\AppData\Local\Microsoft\Windows\Temporary Internet Files\Content.IE5\WH26L03T\quality-500951_64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5257800"/>
            <a:ext cx="3378200" cy="1028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0372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u="sng" dirty="0" smtClean="0"/>
              <a:t>The value of the control function can be seen in three areas</a:t>
            </a:r>
            <a:r>
              <a:rPr lang="en-US" dirty="0" smtClean="0"/>
              <a:t>:</a:t>
            </a:r>
          </a:p>
          <a:p>
            <a:endParaRPr lang="en-US" sz="800" dirty="0" smtClean="0"/>
          </a:p>
          <a:p>
            <a:pPr marL="731520" lvl="1" indent="-457200">
              <a:buFont typeface="+mj-lt"/>
              <a:buAutoNum type="arabicPeriod"/>
            </a:pPr>
            <a:r>
              <a:rPr lang="en-US" u="sng" dirty="0" smtClean="0"/>
              <a:t>Planning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Controlling provides the critical link back to planning.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If </a:t>
            </a:r>
            <a:r>
              <a:rPr lang="en-US" dirty="0" smtClean="0">
                <a:solidFill>
                  <a:srgbClr val="FF0000"/>
                </a:solidFill>
              </a:rPr>
              <a:t>managers didn’t control, they’d have no way of knowing whether goals and plans were being achieved and what actions to take.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u="sng" dirty="0" smtClean="0"/>
              <a:t>Empowering Employees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Effective control systems can provide information and feedback on EE performance and minimize the chance of potential problems.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u="sng" dirty="0" smtClean="0"/>
              <a:t>Protecting the Workplace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Managers must protect the organization and its assets from all threats, including natural disasters, financial pressures, scandals, workplace violence, supply disruptions, market competition, etc.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Comprehensive controls and backup plans will minimize impact.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Service Quality Dimensions</a:t>
            </a:r>
          </a:p>
          <a:p>
            <a:endParaRPr lang="en-US" sz="800" u="sng" dirty="0" smtClean="0"/>
          </a:p>
          <a:p>
            <a:pPr marL="731520" lvl="1" indent="-457200">
              <a:buFont typeface="+mj-lt"/>
              <a:buAutoNum type="arabicPeriod"/>
            </a:pPr>
            <a:r>
              <a:rPr lang="en-US" sz="2000" u="sng" dirty="0" smtClean="0">
                <a:solidFill>
                  <a:srgbClr val="FF0000"/>
                </a:solidFill>
              </a:rPr>
              <a:t>Timeliness</a:t>
            </a:r>
            <a:r>
              <a:rPr lang="en-US" sz="2000" dirty="0" smtClean="0">
                <a:solidFill>
                  <a:srgbClr val="FF0000"/>
                </a:solidFill>
              </a:rPr>
              <a:t> – performed in promised period of time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u="sng" dirty="0" smtClean="0">
                <a:solidFill>
                  <a:srgbClr val="FF0000"/>
                </a:solidFill>
              </a:rPr>
              <a:t>Courtesy</a:t>
            </a:r>
            <a:r>
              <a:rPr lang="en-US" sz="2000" dirty="0" smtClean="0">
                <a:solidFill>
                  <a:srgbClr val="FF0000"/>
                </a:solidFill>
              </a:rPr>
              <a:t> – performed cheerfully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u="sng" dirty="0" smtClean="0">
                <a:solidFill>
                  <a:srgbClr val="FF0000"/>
                </a:solidFill>
              </a:rPr>
              <a:t>Consistency</a:t>
            </a:r>
            <a:r>
              <a:rPr lang="en-US" sz="2000" dirty="0" smtClean="0">
                <a:solidFill>
                  <a:srgbClr val="FF0000"/>
                </a:solidFill>
              </a:rPr>
              <a:t> – giving all customers similar experiences each time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u="sng" dirty="0" smtClean="0">
                <a:solidFill>
                  <a:srgbClr val="FF0000"/>
                </a:solidFill>
              </a:rPr>
              <a:t>Convenience</a:t>
            </a:r>
            <a:r>
              <a:rPr lang="en-US" sz="2000" dirty="0" smtClean="0">
                <a:solidFill>
                  <a:srgbClr val="FF0000"/>
                </a:solidFill>
              </a:rPr>
              <a:t> – accessibility to customers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u="sng" dirty="0" smtClean="0">
                <a:solidFill>
                  <a:srgbClr val="FF0000"/>
                </a:solidFill>
              </a:rPr>
              <a:t>Completeness </a:t>
            </a:r>
            <a:r>
              <a:rPr lang="en-US" sz="2000" dirty="0" smtClean="0">
                <a:solidFill>
                  <a:srgbClr val="FF0000"/>
                </a:solidFill>
              </a:rPr>
              <a:t>– full service, as required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u="sng" dirty="0" smtClean="0">
                <a:solidFill>
                  <a:srgbClr val="FF0000"/>
                </a:solidFill>
              </a:rPr>
              <a:t>Accuracy</a:t>
            </a:r>
            <a:r>
              <a:rPr lang="en-US" sz="2000" dirty="0" smtClean="0">
                <a:solidFill>
                  <a:srgbClr val="FF0000"/>
                </a:solidFill>
              </a:rPr>
              <a:t> – performed correctly each time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5" name="Picture 4" descr="C:\Users\Michaelm\AppData\Local\Microsoft\Windows\Temporary Internet Files\Content.IE5\WH26L03T\quality-500951_64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5257800"/>
            <a:ext cx="3378200" cy="1028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82276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200" u="sng" dirty="0" smtClean="0"/>
              <a:t>To publicly demonstrate their commitment to quality, many organizations worldwide have pursued challenging quality goals.  The two best-known are the following</a:t>
            </a:r>
            <a:r>
              <a:rPr lang="en-US" dirty="0" smtClean="0"/>
              <a:t>:</a:t>
            </a:r>
          </a:p>
          <a:p>
            <a:endParaRPr lang="en-US" sz="800" dirty="0" smtClean="0"/>
          </a:p>
          <a:p>
            <a:pPr lvl="1"/>
            <a:r>
              <a:rPr lang="en-US" sz="2000" u="sng" dirty="0" smtClean="0"/>
              <a:t>1.  ISO 9000</a:t>
            </a:r>
          </a:p>
          <a:p>
            <a:pPr lvl="1"/>
            <a:endParaRPr lang="en-US" sz="800" u="sng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ISO 9000 is a series of international quality management standards established by the International Organization for Standardization, which sets uniform guidelines for processes to ensure that products conform to customer requirements.</a:t>
            </a:r>
          </a:p>
          <a:p>
            <a:pPr lvl="2"/>
            <a:endParaRPr lang="en-US" sz="800" dirty="0" smtClean="0"/>
          </a:p>
          <a:p>
            <a:pPr lvl="3"/>
            <a:r>
              <a:rPr lang="en-US" sz="1800" dirty="0" smtClean="0">
                <a:solidFill>
                  <a:srgbClr val="0070C0"/>
                </a:solidFill>
              </a:rPr>
              <a:t>Standards cover everything from product design to product delivery.</a:t>
            </a:r>
          </a:p>
          <a:p>
            <a:pPr lvl="1"/>
            <a:endParaRPr lang="en-US" dirty="0"/>
          </a:p>
        </p:txBody>
      </p:sp>
      <p:pic>
        <p:nvPicPr>
          <p:cNvPr id="13314" name="Picture 2" descr="C:\Users\Michaelm\AppData\Local\Microsoft\Windows\Temporary Internet Files\Content.IE5\3X0ZDPIB\1024px-ISO_english_logo.svg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5334000"/>
            <a:ext cx="3378200" cy="933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84061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200" u="sng" dirty="0" smtClean="0"/>
              <a:t>To publicly demonstrate their commitment to quality, many organizations worldwide have pursued challenging quality goals.  The two best-known are the following</a:t>
            </a:r>
            <a:r>
              <a:rPr lang="en-US" dirty="0" smtClean="0"/>
              <a:t>:</a:t>
            </a:r>
          </a:p>
          <a:p>
            <a:endParaRPr lang="en-US" sz="800" dirty="0" smtClean="0"/>
          </a:p>
          <a:p>
            <a:pPr lvl="1"/>
            <a:r>
              <a:rPr lang="en-US" sz="2000" u="sng" dirty="0" smtClean="0"/>
              <a:t>2.  Six Sigma</a:t>
            </a:r>
          </a:p>
          <a:p>
            <a:pPr lvl="1"/>
            <a:endParaRPr lang="en-US" sz="800" u="sng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Six Sigma is the Greek letter that statisticians use to define a deviation from a bell curve.  The higher the sigma, the fewer the deviations from the norm.  That is, the fewer defects.</a:t>
            </a:r>
          </a:p>
          <a:p>
            <a:pPr lvl="2"/>
            <a:endParaRPr lang="en-US" sz="800" dirty="0" smtClean="0"/>
          </a:p>
          <a:p>
            <a:pPr lvl="3"/>
            <a:r>
              <a:rPr lang="en-US" sz="1800" dirty="0" smtClean="0">
                <a:solidFill>
                  <a:srgbClr val="0070C0"/>
                </a:solidFill>
              </a:rPr>
              <a:t>Six Sigma is a quality standard that establishes a goal of no more than 3.4 defects per million units or procedures.  </a:t>
            </a:r>
          </a:p>
          <a:p>
            <a:pPr lvl="2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68807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1029" name="Picture 5" descr="C:\Users\MichaelM\AppData\Local\Microsoft\Windows\INetCache\IE\HNQ21PIQ\tumblr_mc6igqNqfj1rhsi59o1_500[1].gif"/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Process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The Control Process is a three-step process of</a:t>
            </a:r>
            <a:r>
              <a:rPr lang="en-US" dirty="0" smtClean="0"/>
              <a:t>:</a:t>
            </a:r>
          </a:p>
          <a:p>
            <a:endParaRPr lang="en-US" sz="800" dirty="0" smtClean="0"/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Measuring actual performance,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Comparing actual performance against a standard, and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Taking managerial action to correct deviations or </a:t>
            </a:r>
            <a:r>
              <a:rPr lang="en-US" dirty="0" smtClean="0">
                <a:solidFill>
                  <a:srgbClr val="FF0000"/>
                </a:solidFill>
              </a:rPr>
              <a:t>address </a:t>
            </a:r>
            <a:r>
              <a:rPr lang="en-US" dirty="0" smtClean="0">
                <a:solidFill>
                  <a:srgbClr val="FF0000"/>
                </a:solidFill>
              </a:rPr>
              <a:t>inadequate standards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4100" name="Picture 4" descr="C:\Users\Michaelm\AppData\Local\Microsoft\Windows\Temporary Internet Files\Content.IE5\4ACZGT8O\400px-Números_1,_2_e_3.svg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4038600"/>
            <a:ext cx="3550147" cy="2139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200" u="sng" dirty="0" smtClean="0"/>
              <a:t>To determine actual performance, a manager must first get information about it.  Thus, the first step in control is measuring</a:t>
            </a:r>
            <a:r>
              <a:rPr lang="en-US" dirty="0" smtClean="0"/>
              <a:t>.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Four common sources of information frequently used to measure actual performance include:</a:t>
            </a:r>
          </a:p>
          <a:p>
            <a:pPr lvl="1"/>
            <a:endParaRPr lang="en-US" sz="800" dirty="0" smtClean="0"/>
          </a:p>
          <a:p>
            <a:pPr marL="1051560" lvl="2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Personal Observation</a:t>
            </a:r>
          </a:p>
          <a:p>
            <a:pPr marL="1051560" lvl="2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Statistical Reports</a:t>
            </a:r>
          </a:p>
          <a:p>
            <a:pPr marL="1051560" lvl="2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Oral Reports</a:t>
            </a:r>
          </a:p>
          <a:p>
            <a:pPr marL="1051560" lvl="2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Written Reports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Michaelm\AppData\Local\Microsoft\Windows\Temporary Internet Files\Content.IE5\WH26L03T\How-to-Evaluate-Employees-Job-Performanc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3110345"/>
            <a:ext cx="2743200" cy="29094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– Personal Observation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200" u="sng" dirty="0" smtClean="0"/>
              <a:t>Personal Observation provides firsthand, intimate knowledge of the actual activity – information not filtered through others</a:t>
            </a:r>
            <a:r>
              <a:rPr lang="en-US" dirty="0" smtClean="0"/>
              <a:t>.</a:t>
            </a:r>
          </a:p>
          <a:p>
            <a:endParaRPr lang="en-US" sz="800" dirty="0" smtClean="0"/>
          </a:p>
          <a:p>
            <a:pPr lvl="1"/>
            <a:r>
              <a:rPr lang="en-US" sz="2000" dirty="0" smtClean="0"/>
              <a:t>Management by Walking Around (MBWA) is a phrase used to describe when a manager is out in the work area, interacting directly with EE’s and exchanging information about what’s going on.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MBWA can pick up factual omissions, facial expressions, and tones of voice that may be missed by other sources.</a:t>
            </a:r>
          </a:p>
          <a:p>
            <a:pPr lvl="2"/>
            <a:endParaRPr lang="en-US" sz="800" dirty="0" smtClean="0"/>
          </a:p>
          <a:p>
            <a:pPr lvl="3"/>
            <a:r>
              <a:rPr lang="en-US" sz="1800" dirty="0" smtClean="0">
                <a:solidFill>
                  <a:srgbClr val="0070C0"/>
                </a:solidFill>
              </a:rPr>
              <a:t>Unfortunately, MBWA can be biased and time consuming.</a:t>
            </a:r>
          </a:p>
          <a:p>
            <a:pPr lvl="3"/>
            <a:r>
              <a:rPr lang="en-US" sz="1800" dirty="0" smtClean="0">
                <a:solidFill>
                  <a:srgbClr val="0070C0"/>
                </a:solidFill>
              </a:rPr>
              <a:t>Also, MBWA may be obtrusive and affect trust with EE’s.</a:t>
            </a:r>
          </a:p>
          <a:p>
            <a:pPr lvl="1"/>
            <a:endParaRPr lang="en-US" dirty="0"/>
          </a:p>
        </p:txBody>
      </p:sp>
      <p:pic>
        <p:nvPicPr>
          <p:cNvPr id="6148" name="Picture 4" descr="C:\Users\Michaelm\AppData\Local\Microsoft\Windows\Temporary Internet Files\Content.IE5\V2O6EV3C\1425664706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5334000"/>
            <a:ext cx="878845" cy="878845"/>
          </a:xfrm>
          <a:prstGeom prst="rect">
            <a:avLst/>
          </a:prstGeom>
          <a:noFill/>
        </p:spPr>
      </p:pic>
      <p:pic>
        <p:nvPicPr>
          <p:cNvPr id="6150" name="Picture 6" descr="C:\Users\Michaelm\AppData\Local\Microsoft\Windows\Temporary Internet Files\Content.IE5\7X2GC7W4\141010536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4648200"/>
            <a:ext cx="1415892" cy="153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– Statistical Reports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The widespread use of computers has led managers to rely increasingly on Statistical Reports for measuring actual performance</a:t>
            </a:r>
            <a:r>
              <a:rPr lang="en-US" dirty="0" smtClean="0"/>
              <a:t>.</a:t>
            </a:r>
          </a:p>
          <a:p>
            <a:endParaRPr lang="en-US" sz="800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This measuring device, however, is limited to computer outputs, and may focus on a few key areas only and ignore other important, often subjective, factors.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171" name="Picture 3" descr="C:\Program Files (x86)\Microsoft Office\MEDIA\CAGCAT10\j0234657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4127893"/>
            <a:ext cx="2170786" cy="205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7330</TotalTime>
  <Words>3092</Words>
  <Application>Microsoft Office PowerPoint</Application>
  <PresentationFormat>On-screen Show (4:3)</PresentationFormat>
  <Paragraphs>397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8" baseType="lpstr">
      <vt:lpstr>Calibri</vt:lpstr>
      <vt:lpstr>Georgia</vt:lpstr>
      <vt:lpstr>Wingdings</vt:lpstr>
      <vt:lpstr>Wingdings 2</vt:lpstr>
      <vt:lpstr>Civic</vt:lpstr>
      <vt:lpstr>Fundamentals of Management Session Seven </vt:lpstr>
      <vt:lpstr>Part Five: Controlling</vt:lpstr>
      <vt:lpstr>Controlling</vt:lpstr>
      <vt:lpstr>Control</vt:lpstr>
      <vt:lpstr>Control</vt:lpstr>
      <vt:lpstr>Control Process</vt:lpstr>
      <vt:lpstr>Measuring</vt:lpstr>
      <vt:lpstr>Measuring – Personal Observation</vt:lpstr>
      <vt:lpstr>Measuring – Statistical Reports</vt:lpstr>
      <vt:lpstr>Measuring – Oral Reports</vt:lpstr>
      <vt:lpstr>Measuring – Written Reports</vt:lpstr>
      <vt:lpstr>Measuring</vt:lpstr>
      <vt:lpstr>What Do Managers Measure?</vt:lpstr>
      <vt:lpstr>Control Criteria</vt:lpstr>
      <vt:lpstr>Comparing Actual Performance to Planned Goals</vt:lpstr>
      <vt:lpstr>Range of Variation</vt:lpstr>
      <vt:lpstr>Revise the Standard</vt:lpstr>
      <vt:lpstr>Control</vt:lpstr>
      <vt:lpstr>Traditional Financial Controls</vt:lpstr>
      <vt:lpstr>Budget Analysis</vt:lpstr>
      <vt:lpstr>Information</vt:lpstr>
      <vt:lpstr>Balanced Scorecard</vt:lpstr>
      <vt:lpstr>Workplace Concerns</vt:lpstr>
      <vt:lpstr>Disciplining Difficult Employees</vt:lpstr>
      <vt:lpstr>Part Five: Controlling</vt:lpstr>
      <vt:lpstr>Operations Management</vt:lpstr>
      <vt:lpstr>Operations Management</vt:lpstr>
      <vt:lpstr>Operations Management</vt:lpstr>
      <vt:lpstr>Improving Productivity</vt:lpstr>
      <vt:lpstr>Productivity</vt:lpstr>
      <vt:lpstr>Improving Managers’ Productivity</vt:lpstr>
      <vt:lpstr>Operations Management</vt:lpstr>
      <vt:lpstr>Value Chain</vt:lpstr>
      <vt:lpstr>Value Chain (Management)</vt:lpstr>
      <vt:lpstr>Business Model</vt:lpstr>
      <vt:lpstr>Value Chain Management (VCM)</vt:lpstr>
      <vt:lpstr>1.  Coordination and Collaboration</vt:lpstr>
      <vt:lpstr>2.  Technology Investment</vt:lpstr>
      <vt:lpstr>3.  Organizational Processes</vt:lpstr>
      <vt:lpstr>3.  Organizational Processes</vt:lpstr>
      <vt:lpstr>4.  Leadership</vt:lpstr>
      <vt:lpstr>5.  Employees/Human Resources</vt:lpstr>
      <vt:lpstr>5.  Employees/Human Resources</vt:lpstr>
      <vt:lpstr>6.  Organizational Culture and Attitudes</vt:lpstr>
      <vt:lpstr>Obstacles to Value Chain Management</vt:lpstr>
      <vt:lpstr>3 Contemporary Issues</vt:lpstr>
      <vt:lpstr>3 Contemporary Issues</vt:lpstr>
      <vt:lpstr>3 Contemporary Issues</vt:lpstr>
      <vt:lpstr>Quality</vt:lpstr>
      <vt:lpstr>Quality</vt:lpstr>
      <vt:lpstr>Quality</vt:lpstr>
      <vt:lpstr>Quality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Relations in Organizations</dc:title>
  <dc:creator>MichaelM</dc:creator>
  <cp:lastModifiedBy>Michael Morrissey</cp:lastModifiedBy>
  <cp:revision>748</cp:revision>
  <cp:lastPrinted>2023-01-09T22:29:38Z</cp:lastPrinted>
  <dcterms:created xsi:type="dcterms:W3CDTF">2015-02-01T00:37:43Z</dcterms:created>
  <dcterms:modified xsi:type="dcterms:W3CDTF">2023-01-09T22:29:40Z</dcterms:modified>
</cp:coreProperties>
</file>