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4"/>
  </p:notesMasterIdLst>
  <p:handoutMasterIdLst>
    <p:handoutMasterId r:id="rId55"/>
  </p:handoutMasterIdLst>
  <p:sldIdLst>
    <p:sldId id="484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12" r:id="rId25"/>
    <p:sldId id="511" r:id="rId26"/>
    <p:sldId id="510" r:id="rId27"/>
    <p:sldId id="509" r:id="rId28"/>
    <p:sldId id="508" r:id="rId29"/>
    <p:sldId id="513" r:id="rId30"/>
    <p:sldId id="514" r:id="rId31"/>
    <p:sldId id="515" r:id="rId32"/>
    <p:sldId id="518" r:id="rId33"/>
    <p:sldId id="517" r:id="rId34"/>
    <p:sldId id="516" r:id="rId35"/>
    <p:sldId id="519" r:id="rId36"/>
    <p:sldId id="520" r:id="rId37"/>
    <p:sldId id="524" r:id="rId38"/>
    <p:sldId id="523" r:id="rId39"/>
    <p:sldId id="521" r:id="rId40"/>
    <p:sldId id="526" r:id="rId41"/>
    <p:sldId id="525" r:id="rId42"/>
    <p:sldId id="527" r:id="rId43"/>
    <p:sldId id="528" r:id="rId44"/>
    <p:sldId id="529" r:id="rId45"/>
    <p:sldId id="531" r:id="rId46"/>
    <p:sldId id="530" r:id="rId47"/>
    <p:sldId id="532" r:id="rId48"/>
    <p:sldId id="533" r:id="rId49"/>
    <p:sldId id="536" r:id="rId50"/>
    <p:sldId id="535" r:id="rId51"/>
    <p:sldId id="537" r:id="rId52"/>
    <p:sldId id="326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20394-5536-4B06-A0FA-B32977A1226A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C0907-54BC-4B07-81F5-3E82B875F8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11C80F-D7C2-42BE-9E62-4C02C00DE13B}" type="datetimeFigureOut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F8745F-521D-45B3-BE16-23EE10B3DE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2D84-2F0F-4CFC-9469-E00716EE8572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F4B6-1BF4-442E-A1DA-BFE8CF01468B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BB68-AECF-4095-9CC1-5997E15B6900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A67-C818-4C97-9DF7-FAFFD95E5486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6AC9-11FD-4D20-B481-194CA13E0A13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6062AFF-EFF8-4000-9F66-5BFA0D03A9DC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945C-836F-4A48-A6ED-93551CCB710A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CE701-167F-450D-BF97-887B070C6432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053F-30D5-4F9B-AEA0-2092D94CEAE3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9ADB-2168-4E7D-8FFC-997AC304416D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E110C59-F9FE-4F5D-9E93-84216AF3D8B9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2AA4B97-E495-4357-89D2-9B5EA5D2C61F}" type="datetime1">
              <a:rPr lang="en-US" smtClean="0"/>
              <a:pPr/>
              <a:t>5/1/2026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FC80C-3579-42AC-9FA1-3E34AC405E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Entrepreneurship</a:t>
            </a:r>
            <a:br>
              <a:rPr lang="en-US" dirty="0" smtClean="0"/>
            </a:br>
            <a:r>
              <a:rPr lang="en-US" sz="2000" dirty="0" smtClean="0"/>
              <a:t>Class Presentation SUMM Consolidate. Session 3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Entrepreneurship</a:t>
            </a:r>
          </a:p>
          <a:p>
            <a:pPr lvl="1"/>
            <a:r>
              <a:rPr lang="en-US" u="sng" dirty="0" smtClean="0"/>
              <a:t>Theory, Process, Practice -12</a:t>
            </a:r>
            <a:r>
              <a:rPr lang="en-US" u="sng" baseline="30000" dirty="0" smtClean="0"/>
              <a:t>th</a:t>
            </a:r>
            <a:r>
              <a:rPr lang="en-US" u="sng" dirty="0" smtClean="0"/>
              <a:t> Edition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/>
              <a:t>Donald F. Kuratko, Cengage Learning, Boston, MA 2024</a:t>
            </a:r>
          </a:p>
          <a:p>
            <a:pPr lvl="3"/>
            <a:r>
              <a:rPr lang="en-US" dirty="0" smtClean="0"/>
              <a:t>ISBN: 978-0-357-89950-2</a:t>
            </a:r>
          </a:p>
          <a:p>
            <a:pPr lvl="1"/>
            <a:endParaRPr lang="en-US" dirty="0"/>
          </a:p>
        </p:txBody>
      </p:sp>
      <p:pic>
        <p:nvPicPr>
          <p:cNvPr id="6" name="Picture 5" descr="Connecticut Center for Entrepreneurship and Innov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88" y="3733800"/>
            <a:ext cx="6477000" cy="230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96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Entrepreneurial Teams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Modern Ventures Rarely Succeed Solo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Strong Teams Provide: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Diverse Skills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Better Decisions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Investor Confidence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Stronger Legitimacy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Research shows most startups rely on 2-3 decision makers, rather than on one founder.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The Perfect Entrepreneurial T-E-A-M [Infographic] - Launchoped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799"/>
            <a:ext cx="3352800" cy="196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52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Ventures Fail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/>
              <a:t>Failure Usually Comes From Internal Factors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Product/Market Problems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Poor Timing - Weak Design - Unclear Business Model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Reliance On One Customer</a:t>
            </a:r>
          </a:p>
          <a:p>
            <a:pPr lvl="1"/>
            <a:r>
              <a:rPr lang="en-US" sz="2000" u="sng" dirty="0" smtClean="0"/>
              <a:t>Financial Problems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Undercapitalization - Excessive Early Debt</a:t>
            </a:r>
          </a:p>
          <a:p>
            <a:pPr lvl="1"/>
            <a:r>
              <a:rPr lang="en-US" sz="2000" u="sng" dirty="0" smtClean="0"/>
              <a:t>Managerial Problems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Weak Leadership - Poor Hiring - Ego Conflicts</a:t>
            </a:r>
          </a:p>
          <a:p>
            <a:pPr marL="594360" lvl="2" indent="0">
              <a:buNone/>
            </a:pPr>
            <a:endParaRPr lang="en-US" sz="900" dirty="0" smtClean="0"/>
          </a:p>
          <a:p>
            <a:pPr lvl="3"/>
            <a:r>
              <a:rPr lang="en-US" sz="1800" dirty="0" smtClean="0">
                <a:solidFill>
                  <a:srgbClr val="0070C0"/>
                </a:solidFill>
              </a:rPr>
              <a:t>Sales/Marketing issues are the most common early-stage challenges.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5" name="Picture 4" descr="Entrepreneurship Insights: 5 Top Reasons Why Start-up Ventures Fai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8" y="5334000"/>
            <a:ext cx="4782312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8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Venture Evaluation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Profile Analysis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Evaluates Strengths and Weaknesses Across: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Finance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Marketing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Operations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Human Resources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trengths and Weaknesses Symbol. Wooden Blocks with Words Assess Strengths  and Weaknesses. Beautiful Deep Blue Background Stock Image - Image of  business, planning: 39899525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58024"/>
            <a:ext cx="4949952" cy="300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57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Venture Evaluation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Feasibility Criteria Approach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Tests Viability Through Questions Like: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Is It Proprietary?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Are Costs Realistic?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Is the Market Large?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Are Margins Strong?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Meeting this criteria increases funding chances.</a:t>
            </a:r>
          </a:p>
        </p:txBody>
      </p:sp>
      <p:pic>
        <p:nvPicPr>
          <p:cNvPr id="6" name="Picture 5" descr="How to Carry Out a Feasibility Study (Quick Guide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4419600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474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Venture Evaluation Methods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Comprehensive Feasibility Analysis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Evaluates Five Areas: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Technical Feasibility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Market Feasibility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Financial Feasibility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Organizational Readiness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Competitive Position</a:t>
            </a:r>
          </a:p>
        </p:txBody>
      </p:sp>
      <p:pic>
        <p:nvPicPr>
          <p:cNvPr id="5" name="Picture 4" descr="Feasibility Study: What It Is, Benefits, and Exampl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401312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30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Methodology</a:t>
            </a:r>
            <a:br>
              <a:rPr lang="en-US" dirty="0" smtClean="0"/>
            </a:br>
            <a:r>
              <a:rPr lang="en-US" sz="2000" dirty="0" smtClean="0"/>
              <a:t>Modern Approach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Design Thinking Improves Ventures Through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Observation of Users</a:t>
            </a:r>
          </a:p>
          <a:p>
            <a:pPr lvl="1"/>
            <a:r>
              <a:rPr lang="en-US" sz="2000" dirty="0" smtClean="0"/>
              <a:t>Prototyping Ideas</a:t>
            </a:r>
          </a:p>
          <a:p>
            <a:pPr lvl="1"/>
            <a:r>
              <a:rPr lang="en-US" sz="2000" dirty="0" smtClean="0"/>
              <a:t>Gathering Feedback</a:t>
            </a:r>
          </a:p>
          <a:p>
            <a:pPr lvl="1"/>
            <a:r>
              <a:rPr lang="en-US" sz="2000" dirty="0" smtClean="0"/>
              <a:t>Iterative Refinement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It Focuses on Latent Customer Needs, Not Just Obvious Ones.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Design Thinking Workshop Training Program Guides and Resources - Innovation  Training Worksho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4267200"/>
            <a:ext cx="4325112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7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Methodology</a:t>
            </a:r>
            <a:br>
              <a:rPr lang="en-US" dirty="0" smtClean="0"/>
            </a:br>
            <a:r>
              <a:rPr lang="en-US" sz="2000" dirty="0" smtClean="0"/>
              <a:t>Modern Approach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Successful Concepts Must Be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Feasible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Desirable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Financially Viable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Qu'est-ce que le design thinking? - Anekdot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01584"/>
            <a:ext cx="7878209" cy="2456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76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 Startup 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Treat Startups as Experiments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Minimum Viable Product (MVP</a:t>
            </a:r>
            <a:r>
              <a:rPr lang="en-US" sz="2000" dirty="0" smtClean="0"/>
              <a:t>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Build the Simplest Version to Test Assumptions</a:t>
            </a:r>
          </a:p>
          <a:p>
            <a:pPr lvl="1"/>
            <a:r>
              <a:rPr lang="en-US" sz="2000" u="sng" dirty="0" smtClean="0"/>
              <a:t>Build-Measure-Learn Loop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Test – Collect Data – Improve</a:t>
            </a:r>
          </a:p>
          <a:p>
            <a:pPr lvl="1"/>
            <a:r>
              <a:rPr lang="en-US" sz="2000" u="sng" dirty="0" smtClean="0"/>
              <a:t>Pivot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Change Strategy When Evidence Suggests It’s Necessary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Goal: Reduce Wasted Time and Resources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Lean Startup - Lean Manufacturing and Six Sigma Definiti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672" y="4495800"/>
            <a:ext cx="2286000" cy="1837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New-Venture Legitimacy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u="sng" dirty="0" smtClean="0"/>
              <a:t>Legitimacy Helps Startups Overcome the “Liability of Newness</a:t>
            </a:r>
            <a:r>
              <a:rPr lang="en-US" sz="2200" dirty="0" smtClean="0"/>
              <a:t>.”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It Enables Access To: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Investors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Employees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Partners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Customers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4E2FF35A-E9F0-47F2-AC4A-F589AF73319E}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5493385" cy="322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25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New-Venture Legitimacy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Strategies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Conforming to Norms</a:t>
            </a:r>
          </a:p>
          <a:p>
            <a:pPr lvl="1"/>
            <a:r>
              <a:rPr lang="en-US" sz="2000" dirty="0" smtClean="0"/>
              <a:t>Choosing Supportive Environments</a:t>
            </a:r>
          </a:p>
          <a:p>
            <a:pPr lvl="1"/>
            <a:r>
              <a:rPr lang="en-US" sz="2000" dirty="0" smtClean="0"/>
              <a:t>Influencing Stakeholders</a:t>
            </a:r>
          </a:p>
          <a:p>
            <a:pPr lvl="1"/>
            <a:r>
              <a:rPr lang="en-US" sz="2000" dirty="0" smtClean="0"/>
              <a:t>Creating New Market Categories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Different audiences judge legitimacy differently            (government vs. investors vs. customers).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Legitimacy – Input Fort Way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8" y="4724400"/>
            <a:ext cx="5130655" cy="1520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17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Assessment of Entrepreneurial Opportunities</a:t>
            </a:r>
            <a:br>
              <a:rPr lang="en-US" dirty="0" smtClean="0"/>
            </a:br>
            <a:r>
              <a:rPr lang="en-US" sz="2000" dirty="0" smtClean="0"/>
              <a:t>Chapter 6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Content Placeholder 8" descr="C:\Users\Michaelm\AppData\Local\Temp\{9302E666-259C-4774-8643-B4FE13D67320}.tmp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58" y="1981200"/>
            <a:ext cx="6914388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85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Curriculum</a:t>
            </a:r>
            <a:br>
              <a:rPr lang="en-US" dirty="0" smtClean="0"/>
            </a:br>
            <a:r>
              <a:rPr lang="en-US" sz="2000" dirty="0" smtClean="0"/>
              <a:t>Key Insights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This chapter teaches that entrepreneurship is not guessing – it is evaluating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Core Principle: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 strong idea must pass feasibility, market, financial, and legitimacy tests before becoming a viable venture.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top Guessing Stock Photos - Free &amp; Royalty-Free Stock Photos from  Dreamsti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8" y="3886200"/>
            <a:ext cx="4078224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943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Curriculum</a:t>
            </a:r>
            <a:br>
              <a:rPr lang="en-US" dirty="0" smtClean="0"/>
            </a:br>
            <a:r>
              <a:rPr lang="en-US" sz="2000" dirty="0" smtClean="0"/>
              <a:t>Key Insights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Success Depends on Alignment Between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Entrepreneur Skills</a:t>
            </a:r>
          </a:p>
          <a:p>
            <a:pPr lvl="1"/>
            <a:r>
              <a:rPr lang="en-US" sz="2000" dirty="0" smtClean="0"/>
              <a:t>Market Demand</a:t>
            </a:r>
          </a:p>
          <a:p>
            <a:pPr lvl="1"/>
            <a:r>
              <a:rPr lang="en-US" sz="2000" dirty="0" smtClean="0"/>
              <a:t>Product Readiness</a:t>
            </a:r>
          </a:p>
          <a:p>
            <a:pPr lvl="1"/>
            <a:r>
              <a:rPr lang="en-US" sz="2000" dirty="0" smtClean="0"/>
              <a:t>Funding Strategy</a:t>
            </a:r>
          </a:p>
          <a:p>
            <a:pPr lvl="1"/>
            <a:r>
              <a:rPr lang="en-US" sz="2000" dirty="0" smtClean="0"/>
              <a:t>Team Strength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Modern entrepreneurship emphasizes learning quickly rather than planning perfectly.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Alignment: Definition &amp; In-Depth Explan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657600" cy="2281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534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This in Real Life</a:t>
            </a:r>
            <a:br>
              <a:rPr lang="en-US" dirty="0" smtClean="0"/>
            </a:br>
            <a:r>
              <a:rPr lang="en-US" sz="2000" dirty="0" smtClean="0"/>
              <a:t>Step-By-Step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1: Test Your Idea Objectively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Ask: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Who is the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ustomer?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What Problem is Solved?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Why is this Better than Alternatives?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Avoid Emotional Attachment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OBJECTIVELY Synonyms: 667 Similar Words &amp; Phras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3400"/>
            <a:ext cx="51054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388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This in Real Life</a:t>
            </a:r>
            <a:br>
              <a:rPr lang="en-US" dirty="0" smtClean="0"/>
            </a:br>
            <a:r>
              <a:rPr lang="en-US" sz="2000" dirty="0" smtClean="0"/>
              <a:t>Step-By-Step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2: Validate Market Demand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Before Building Anything: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Interview Potential Users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Analyze Competitors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Estimate Pricing Tolerance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No Demand = No Venture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Liferay, Java &amp; Programming: Liferay 6.2: Form validato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57600"/>
            <a:ext cx="4081272" cy="2571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038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This in Real Life</a:t>
            </a:r>
            <a:br>
              <a:rPr lang="en-US" dirty="0" smtClean="0"/>
            </a:br>
            <a:r>
              <a:rPr lang="en-US" sz="2000" dirty="0" smtClean="0"/>
              <a:t>Step-By-Step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3: Build and Minimum Viable Product (MVP) Early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Instead of a Full Product: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Create a Prototype or Simple Version to Test Assumptions Quickly.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Building a Minimum Viable Product (MVP): From Concept to Success | GoodCor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200400"/>
            <a:ext cx="5111061" cy="308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063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This in Real Life</a:t>
            </a:r>
            <a:br>
              <a:rPr lang="en-US" dirty="0" smtClean="0"/>
            </a:br>
            <a:r>
              <a:rPr lang="en-US" sz="2000" dirty="0" smtClean="0"/>
              <a:t>Step-By-Step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4: Form a Complementary Team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Include People Skilled In: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Operations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Finance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Marketing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Technology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Investors Prioritize Teams Over Ideas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Picture 5" descr="HOME | Create The Tea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3124200" cy="21328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516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This in Real Life</a:t>
            </a:r>
            <a:br>
              <a:rPr lang="en-US" dirty="0" smtClean="0"/>
            </a:br>
            <a:r>
              <a:rPr lang="en-US" sz="2000" dirty="0" smtClean="0"/>
              <a:t>Step-By-Step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5: Manage Financial Risk Carefully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Avoid: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Excessive Debt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Unrealistic Projections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Delayed Revenue Expectations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Track Early Cash Flow Ratios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\\hacy-file\USERS$\michaelm\My Documents\Michael Joseph Morrissey\Guitar\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22" y="2743200"/>
            <a:ext cx="3587750" cy="3511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0705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This in Real Life</a:t>
            </a:r>
            <a:br>
              <a:rPr lang="en-US" dirty="0" smtClean="0"/>
            </a:br>
            <a:r>
              <a:rPr lang="en-US" sz="2000" dirty="0" smtClean="0"/>
              <a:t>Step-By-Step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6: Choose the Right Venture Type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Ask Yourself: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Do I Want Independence? – Lifestyle Venture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Stable Income? – Small Profitable Venture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Rapid Scaling? – High-Growth Venture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Your Strategy Depends on this Decision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Fangame concept : r/mirrorsed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1"/>
            <a:ext cx="3429000" cy="2420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201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Use This in Real Life</a:t>
            </a:r>
            <a:br>
              <a:rPr lang="en-US" dirty="0" smtClean="0"/>
            </a:br>
            <a:r>
              <a:rPr lang="en-US" sz="2000" dirty="0" smtClean="0"/>
              <a:t>Step-By-Step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Step 7: Build Legitimacy Early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Increase Credibility By:</a:t>
            </a:r>
          </a:p>
          <a:p>
            <a:pPr lvl="1"/>
            <a:endParaRPr lang="en-US" sz="800" dirty="0" smtClean="0"/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Partnerships – Pilot Customers – Advisors – Certifications – Prototypes.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Trust Accelerates Funding and Adoption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Blog Credibility &amp; how to Build a Credible Blo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72" y="4272516"/>
            <a:ext cx="5943600" cy="1824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656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Takeaway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Entrepreneurial success comes from structured evaluation + rapid learning + strong teams + market validation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The Strongest Ventures: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Solve Real Problems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Differentiate Clearly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Validate Assumptions Early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Manage Finances Conservatively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Adapt Based on Feedback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Stream The Takeaway | Listen to Final Four Takeaway Smackdown playlist  online for free on SoundClou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78" y="3048000"/>
            <a:ext cx="3616960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9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New-Venture Startups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Starting a Business is Complex </a:t>
            </a:r>
            <a:r>
              <a:rPr lang="en-US" sz="2400" u="sng" dirty="0"/>
              <a:t>B</a:t>
            </a:r>
            <a:r>
              <a:rPr lang="en-US" sz="2400" u="sng" dirty="0" smtClean="0"/>
              <a:t>ecause it Depends </a:t>
            </a:r>
            <a:r>
              <a:rPr lang="en-US" sz="2400" u="sng" dirty="0"/>
              <a:t>O</a:t>
            </a:r>
            <a:r>
              <a:rPr lang="en-US" sz="2400" u="sng" dirty="0" smtClean="0"/>
              <a:t>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Entrepreneur’s Motivation and Skills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Environment and Market Conditions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Venture Idea Itself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My 5 biggest learnings for Early-Stage Startup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953000" cy="3032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635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Pathways to Entrepreneurial Ventures</a:t>
            </a:r>
            <a:br>
              <a:rPr lang="en-US" dirty="0" smtClean="0"/>
            </a:br>
            <a:r>
              <a:rPr lang="en-US" sz="2000" dirty="0" smtClean="0"/>
              <a:t>Chapter Seven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This chapter explains </a:t>
            </a:r>
            <a:r>
              <a:rPr lang="en-US" sz="2400" u="sng" dirty="0" smtClean="0"/>
              <a:t>3 </a:t>
            </a:r>
            <a:r>
              <a:rPr lang="en-US" sz="2400" u="sng" dirty="0" smtClean="0"/>
              <a:t>ways </a:t>
            </a:r>
            <a:r>
              <a:rPr lang="en-US" sz="2400" u="sng" dirty="0" smtClean="0"/>
              <a:t>to become an entrepreneur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Creating a New Venture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Acquiring an Existing Business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Franchising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 descr="7 Steps to Becoming an Entrepreneu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86" y="3200400"/>
            <a:ext cx="5029200" cy="3025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5477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smtClean="0"/>
              <a:t>New Venture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Can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Build Something Entirely New (“New-New”)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Improve or Adapt an Existing Idea (“New-Old”)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Your Business Won't Grow Until You Tackle These 3 Leadership Blind Spots |  Team Velocit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5562600" cy="3112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857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smtClean="0"/>
              <a:t>New Venture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Ideas Often Come From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Personal Experiences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Frustrations with Existing Products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Hobbies or Prior Jobs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Innovative Business Ideas: Where Do They Come From? - Udemy Blo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71800"/>
            <a:ext cx="3502152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402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smtClean="0"/>
              <a:t>New Venture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A Newness Framework Helps Classify Venture By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Technological Innovation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Incremental vs. Radical</a:t>
            </a:r>
          </a:p>
          <a:p>
            <a:pPr lvl="1"/>
            <a:r>
              <a:rPr lang="en-US" u="sng" dirty="0" smtClean="0"/>
              <a:t>Market Disruption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Existing vs. New Markets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Business idea Vectors - Download Free High-Quality Vectors from Freepik |  Freepi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015" y="2514600"/>
            <a:ext cx="3886200" cy="373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149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smtClean="0"/>
              <a:t>New Venture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Emerging Opportunity Areas Include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Health Care – Automation – Cybersecurity – Niche Markets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Social and Environmental Responsibility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New Opportunities Stock Photo | Adobe 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88" y="3657600"/>
            <a:ext cx="5943600" cy="216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197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Venture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Must Also Evaluate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Startup Costs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Revenue Projections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Risk vs. Rewards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Contingency Plans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Evaluate Vector Stock Illustrations – 12,168 Evaluate Vector Stock  Illustrations, Vectors &amp; Clipart - Dreamsti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20" y="2264760"/>
            <a:ext cx="4111752" cy="391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922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an Existing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200" u="sng" dirty="0" smtClean="0"/>
              <a:t>Buying a Business Reduces Uncertainty Because It Already Has</a:t>
            </a:r>
            <a:r>
              <a:rPr lang="en-US" sz="2200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Customers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Systems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Employees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Suppliers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Financial Records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Embracing uncertainty in clinical practice - Noigrou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5487706" cy="2618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050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an Existing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Buyers Must Investigate Key Evaluation Areas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Reason for Sale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Physical Assets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Inventory Condition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Employee Retention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Competition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Financial Statements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Goodwill/Reputation</a:t>
            </a:r>
          </a:p>
          <a:p>
            <a:pPr lvl="1"/>
            <a:endParaRPr lang="en-US" dirty="0"/>
          </a:p>
        </p:txBody>
      </p:sp>
      <p:pic>
        <p:nvPicPr>
          <p:cNvPr id="5" name="Picture 4" descr="Question Everythi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5026152" cy="1720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191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Acquiring an Existing Business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Negotiation Depends On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Information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 Pressure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Alternatives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Bargaining Power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10 Tips To Negotiate Business Deals Effectively (From A Master Negotiator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46380"/>
            <a:ext cx="3243072" cy="493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986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Franchising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300" u="sng" dirty="0" smtClean="0"/>
              <a:t>Franchising Combines Independence with Corporate Support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u="sng" dirty="0"/>
              <a:t>A Franchisee</a:t>
            </a:r>
            <a:r>
              <a:rPr lang="en-US" dirty="0"/>
              <a:t>: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Pays Startup Fees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Follows Brand Standards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Shares Revenue with Franchisor</a:t>
            </a:r>
          </a:p>
          <a:p>
            <a:pPr lvl="1"/>
            <a:r>
              <a:rPr lang="en-US" u="sng" dirty="0" smtClean="0"/>
              <a:t>In Return Receives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Training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Brand Recognition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Systems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Supplier Access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Marketing Support</a:t>
            </a:r>
          </a:p>
        </p:txBody>
      </p:sp>
      <p:pic>
        <p:nvPicPr>
          <p:cNvPr id="5" name="Picture 4" descr="Franchising Across Borders: A Guide to Successful Global Expans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86200"/>
            <a:ext cx="5102352" cy="2360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82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of New-Venture Startups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Successful Founders </a:t>
            </a:r>
            <a:r>
              <a:rPr lang="en-US" sz="2400" u="sng" dirty="0"/>
              <a:t>T</a:t>
            </a:r>
            <a:r>
              <a:rPr lang="en-US" sz="2400" u="sng" dirty="0" smtClean="0"/>
              <a:t>ypically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Secure Resources Early</a:t>
            </a:r>
          </a:p>
          <a:p>
            <a:pPr lvl="1"/>
            <a:r>
              <a:rPr lang="en-US" sz="2000" dirty="0" smtClean="0"/>
              <a:t>Form Teams</a:t>
            </a:r>
          </a:p>
          <a:p>
            <a:pPr lvl="1"/>
            <a:r>
              <a:rPr lang="en-US" sz="2000" dirty="0" smtClean="0"/>
              <a:t>Create Legal Structures</a:t>
            </a:r>
          </a:p>
          <a:p>
            <a:pPr lvl="1"/>
            <a:r>
              <a:rPr lang="en-US" sz="2000" dirty="0" smtClean="0"/>
              <a:t>Seek Funding</a:t>
            </a:r>
          </a:p>
          <a:p>
            <a:pPr lvl="1"/>
            <a:r>
              <a:rPr lang="en-US" sz="2000" dirty="0" smtClean="0"/>
              <a:t>Act Decisively and Consistently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New ventures must move from idea to survival to growth through structured evaluation.</a:t>
            </a:r>
          </a:p>
          <a:p>
            <a:pPr lvl="1"/>
            <a:endParaRPr lang="en-US" dirty="0"/>
          </a:p>
        </p:txBody>
      </p:sp>
      <p:pic>
        <p:nvPicPr>
          <p:cNvPr id="6" name="Picture 5" descr="Pitch deck, Founder Start up should understa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24401"/>
            <a:ext cx="4185339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059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Franchising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There Are Both Advantages and Disadvantages</a:t>
            </a:r>
          </a:p>
          <a:p>
            <a:endParaRPr lang="en-US" sz="800" dirty="0" smtClean="0"/>
          </a:p>
          <a:p>
            <a:pPr lvl="1"/>
            <a:r>
              <a:rPr lang="en-US" u="sng" dirty="0" smtClean="0"/>
              <a:t>Advantages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Proven Business Model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Lower Failure Risk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Easier Financing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Brand Appeal</a:t>
            </a:r>
          </a:p>
          <a:p>
            <a:pPr lvl="1"/>
            <a:r>
              <a:rPr lang="en-US" u="sng" dirty="0" smtClean="0"/>
              <a:t>Disadvantages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High Fees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Limited Control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Dependence on Franchisor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ow to Franchise My Business? | Franchise Genes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87" y="3352800"/>
            <a:ext cx="4502767" cy="2803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431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Incubators, Accelerators, and Ecosystems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Incubators</a:t>
            </a:r>
          </a:p>
          <a:p>
            <a:pPr lvl="1"/>
            <a:r>
              <a:rPr lang="en-US" sz="2000" dirty="0" smtClean="0"/>
              <a:t>Provide Mentoring, Workspace, and Resources</a:t>
            </a:r>
          </a:p>
          <a:p>
            <a:r>
              <a:rPr lang="en-US" sz="2400" u="sng" dirty="0" smtClean="0"/>
              <a:t>Accelerators</a:t>
            </a:r>
          </a:p>
          <a:p>
            <a:pPr lvl="1"/>
            <a:r>
              <a:rPr lang="en-US" sz="2000" dirty="0" smtClean="0"/>
              <a:t>Provide Funding + Mentorship in Exchange for Equity</a:t>
            </a:r>
          </a:p>
          <a:p>
            <a:r>
              <a:rPr lang="en-US" sz="2400" u="sng" dirty="0" smtClean="0"/>
              <a:t>Entrepreneurial Ecosystems</a:t>
            </a:r>
          </a:p>
          <a:p>
            <a:pPr lvl="1"/>
            <a:r>
              <a:rPr lang="en-US" sz="2000" dirty="0" smtClean="0"/>
              <a:t>Regional Networks of Investors, Universities, Government Agencies, Startups, and Service Providers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Strong Ecosystems Increase Venture Success Rate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EEBCE5B3-AB52-402B-806A-C087D2F80476}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76800"/>
            <a:ext cx="365760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489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the Concepts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This chapter teaches that entrepreneurship is not just starting from scratch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Instead, there are structured entry pathways depending on  risk tolerance and resources.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4 Key Elements of Entrepreneurship | FounderJ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4419600" cy="301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6836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Concepts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Innovation Exists on a Spectrum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Not Every Business Must Be Revolutionary.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Radical Innovation -&gt; Inventing a New Technology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Incremental Innovation -&gt; Improving an Existing Service Locally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Both Can Succeed</a:t>
            </a:r>
          </a:p>
        </p:txBody>
      </p:sp>
      <p:pic>
        <p:nvPicPr>
          <p:cNvPr id="5" name="Picture 4" descr="Balancing incremental innovation and radical innovation - Agoriz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5105400" cy="2731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98228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Concepts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Risk Changes by Entry Method (Highest to Lowest</a:t>
            </a:r>
            <a:r>
              <a:rPr lang="en-US" sz="2400" dirty="0" smtClean="0"/>
              <a:t>)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New Venture Creation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Buying an Existing Business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Franchising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Entrepreneurs Choose Based On: Capital, Experience, Independence Preference, and Tolerance for Uncertainty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Entry Strategies (With real world examples) | International Business | From  A Business Profess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51054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67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Concepts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Due Diligence Determines Success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Buying or Franchising Without Research is Risky. </a:t>
            </a:r>
          </a:p>
          <a:p>
            <a:pPr lvl="1"/>
            <a:r>
              <a:rPr lang="en-US" dirty="0" smtClean="0"/>
              <a:t>Smart Entrepreneurs Always Evaluate: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Finances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Contracts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Competition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Assets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Employees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Location</a:t>
            </a:r>
          </a:p>
        </p:txBody>
      </p:sp>
      <p:pic>
        <p:nvPicPr>
          <p:cNvPr id="6" name="Picture 5" descr="Due Diligence Checklist - Top 10 Items to Review in M&amp;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799"/>
            <a:ext cx="5334000" cy="280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783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Concepts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Support Systems Matter – Success Rarely Happens Alone</a:t>
            </a:r>
            <a:r>
              <a:rPr lang="en-US" dirty="0" smtClean="0"/>
              <a:t>.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Accelerators, Incubators, and Ecosystems: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Reduce Startup Risk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Increase Funding Access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Provide Mentorship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Expand Networks</a:t>
            </a:r>
          </a:p>
        </p:txBody>
      </p:sp>
      <p:pic>
        <p:nvPicPr>
          <p:cNvPr id="5" name="Picture 4" descr="Support system: finding help and hope in difficult times - Jungle Danc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01" y="2971800"/>
            <a:ext cx="4724400" cy="3312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985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How to Use This in Real Life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If You Want Maximum Independence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Create a New Venture – Solve a Local Problem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Identify an Unmet Need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Validate Demand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Estimate Startup Costs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Test Prototype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Launch Small – Scale Gradually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Best for Creative Thinkers, Innovators, Risk-Tolerant Founders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6 More Ways to Help Your Team Learn to Problem-Solve | Liz Kisli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35814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624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How to Use This in Real Life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If You Want Faster Entry with Lower Uncertainty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Buy an Existing Business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Review Financial Statements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Inspect Assets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Analyze Customer Base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Evaluate Competition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Negotiate Purchase Terms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Best for experienced operators with capital.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Buy Images – Browse 8,911,257 Stock Photos, Vectors, and Video | Adobe 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60" y="2667000"/>
            <a:ext cx="4096512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059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How to Use This in Real Life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If You Want Structure and Brand Support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Choose Franchising</a:t>
            </a:r>
          </a:p>
          <a:p>
            <a:pPr lvl="1"/>
            <a:endParaRPr lang="en-US" sz="800" dirty="0" smtClean="0"/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Analyze Franchise Disclosure Document (FDD)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Compare Fees vs. ROI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Interview Current Franchises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Consult Attorney and Accountant</a:t>
            </a:r>
          </a:p>
          <a:p>
            <a:pPr marL="1051560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Secure Financing</a:t>
            </a:r>
          </a:p>
          <a:p>
            <a:pPr lvl="2"/>
            <a:endParaRPr lang="en-US" sz="800" dirty="0">
              <a:solidFill>
                <a:srgbClr val="FF0000"/>
              </a:solidFill>
            </a:endParaRPr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Best for First-Time Entrepreneurs Wanting Guidance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How to Start a Franchise: Everything You Need to Know | Primoprint Blo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05400"/>
            <a:ext cx="464820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94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Pitfalls in Selecting New Ventures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Entrepreneurs Often </a:t>
            </a:r>
            <a:r>
              <a:rPr lang="en-US" sz="2400" u="sng" dirty="0"/>
              <a:t>F</a:t>
            </a:r>
            <a:r>
              <a:rPr lang="en-US" sz="2400" u="sng" dirty="0" smtClean="0"/>
              <a:t>ail </a:t>
            </a:r>
            <a:r>
              <a:rPr lang="en-US" sz="2400" u="sng" dirty="0"/>
              <a:t>D</a:t>
            </a:r>
            <a:r>
              <a:rPr lang="en-US" sz="2400" u="sng" dirty="0" smtClean="0"/>
              <a:t>ue to Avoidable </a:t>
            </a:r>
            <a:r>
              <a:rPr lang="en-US" sz="2400" u="sng" dirty="0"/>
              <a:t>M</a:t>
            </a:r>
            <a:r>
              <a:rPr lang="en-US" sz="2400" u="sng" dirty="0" smtClean="0"/>
              <a:t>istakes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dirty="0" smtClean="0"/>
              <a:t>Lack of Objective Evaluation</a:t>
            </a:r>
          </a:p>
          <a:p>
            <a:pPr lvl="1"/>
            <a:r>
              <a:rPr lang="en-US" sz="2000" dirty="0" smtClean="0"/>
              <a:t>Weak Market Understanding</a:t>
            </a:r>
          </a:p>
          <a:p>
            <a:pPr lvl="1"/>
            <a:r>
              <a:rPr lang="en-US" sz="2000" dirty="0" smtClean="0"/>
              <a:t>Underestimating Technical Challenges</a:t>
            </a:r>
          </a:p>
          <a:p>
            <a:pPr lvl="1"/>
            <a:r>
              <a:rPr lang="en-US" sz="2000" dirty="0" smtClean="0"/>
              <a:t>Poor Financial Planning</a:t>
            </a:r>
          </a:p>
          <a:p>
            <a:pPr lvl="1"/>
            <a:r>
              <a:rPr lang="en-US" sz="2000" dirty="0" smtClean="0"/>
              <a:t>Lack of Uniqueness</a:t>
            </a:r>
          </a:p>
          <a:p>
            <a:pPr lvl="1"/>
            <a:r>
              <a:rPr lang="en-US" sz="2000" dirty="0" smtClean="0"/>
              <a:t>Ignoring Legal Requirements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Passion alone does not make an idea viable.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void Pitfall Stock Illustrations – 58 Avoid Pitfall Stock Illustrations,  Vectors &amp; Clipart - Dreamstim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743200" cy="259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192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</a:t>
            </a:r>
            <a:br>
              <a:rPr lang="en-US" dirty="0" smtClean="0"/>
            </a:br>
            <a:r>
              <a:rPr lang="en-US" sz="2000" dirty="0" smtClean="0"/>
              <a:t>How to Use This in Real Life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If You Want Mentorship and Funding Early</a:t>
            </a:r>
          </a:p>
          <a:p>
            <a:endParaRPr lang="en-US" sz="800" dirty="0" smtClean="0"/>
          </a:p>
          <a:p>
            <a:pPr lvl="1"/>
            <a:r>
              <a:rPr lang="en-US" dirty="0" smtClean="0"/>
              <a:t>Join an Accelerator or Incubator to Enjoy Their Benefits: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Coaching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Investor Access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Networking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Structure Growth Plan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Best For Startup Founders Seeking Rapid Scaling</a:t>
            </a:r>
          </a:p>
          <a:p>
            <a:pPr lvl="2"/>
            <a:endParaRPr lang="en-US" dirty="0"/>
          </a:p>
        </p:txBody>
      </p:sp>
      <p:pic>
        <p:nvPicPr>
          <p:cNvPr id="5" name="Picture 4" descr="Join - Free interface ic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901952" cy="1622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4450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Practical Decision Framework</a:t>
            </a:r>
            <a:br>
              <a:rPr lang="en-US" dirty="0" smtClean="0"/>
            </a:br>
            <a:r>
              <a:rPr lang="en-US" sz="2000" dirty="0" smtClean="0"/>
              <a:t>Simple Strategy Tool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Potential Entrepreneurs Need to Ask Themselves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Do I Want Originality or Stability</a:t>
            </a:r>
            <a:r>
              <a:rPr lang="en-US" sz="2000" dirty="0" smtClean="0"/>
              <a:t>?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Originality = New Venture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Stability = Acquisition</a:t>
            </a:r>
          </a:p>
          <a:p>
            <a:pPr lvl="1"/>
            <a:r>
              <a:rPr lang="en-US" sz="2000" u="sng" dirty="0" smtClean="0"/>
              <a:t>Do I Want Independence or Support</a:t>
            </a:r>
            <a:r>
              <a:rPr lang="en-US" sz="2000" dirty="0" smtClean="0"/>
              <a:t>?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Independence = Startup/Acquisition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Support = Franchise/Accelerator</a:t>
            </a:r>
          </a:p>
          <a:p>
            <a:pPr lvl="1"/>
            <a:r>
              <a:rPr lang="en-US" sz="2000" u="sng" dirty="0" smtClean="0"/>
              <a:t>Do I have Capital or Just an Idea</a:t>
            </a:r>
            <a:r>
              <a:rPr lang="en-US" sz="2000" dirty="0" smtClean="0"/>
              <a:t>?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Capital = Acquisition/Franchise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Idea = Incubator/Startup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Picture 4" descr="799 Ask Yourself Stock Photos - Free &amp; Royalty-Free Stock Photos from  Dreamstim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962400" cy="23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Black question mark.png - Wikiped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40" y="2514600"/>
            <a:ext cx="1978660" cy="197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322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5" name="Picture 9" descr="C:\Users\michaelm\AppData\Local\Microsoft\Windows\INetCache\IE\8ZR0P28V\the-end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Factors for Venture Development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 smtClean="0"/>
              <a:t>Entrepreneurs Should Evaluate</a:t>
            </a:r>
            <a:r>
              <a:rPr lang="en-US" dirty="0" smtClean="0"/>
              <a:t>:</a:t>
            </a:r>
          </a:p>
          <a:p>
            <a:endParaRPr lang="en-US" sz="900" dirty="0" smtClean="0"/>
          </a:p>
          <a:p>
            <a:pPr lvl="1"/>
            <a:r>
              <a:rPr lang="en-US" u="sng" dirty="0" smtClean="0"/>
              <a:t>Venture Feasibility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Is it possible and legal?</a:t>
            </a:r>
          </a:p>
          <a:p>
            <a:pPr lvl="1"/>
            <a:r>
              <a:rPr lang="en-US" u="sng" dirty="0" smtClean="0"/>
              <a:t>Value Proposition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What makes the idea unique?</a:t>
            </a:r>
          </a:p>
          <a:p>
            <a:pPr lvl="1"/>
            <a:r>
              <a:rPr lang="en-US" u="sng" dirty="0" smtClean="0"/>
              <a:t>Market Potential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Who will buy it?</a:t>
            </a:r>
          </a:p>
          <a:p>
            <a:pPr lvl="1"/>
            <a:r>
              <a:rPr lang="en-US" u="sng" dirty="0" smtClean="0"/>
              <a:t>Operations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How will it run?</a:t>
            </a:r>
          </a:p>
          <a:p>
            <a:pPr lvl="1"/>
            <a:r>
              <a:rPr lang="en-US" u="sng" dirty="0" smtClean="0"/>
              <a:t>Team Capability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Who will manage it?</a:t>
            </a:r>
          </a:p>
          <a:p>
            <a:pPr lvl="1"/>
            <a:r>
              <a:rPr lang="en-US" u="sng" dirty="0" smtClean="0"/>
              <a:t>Financing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Where will funding come from?</a:t>
            </a:r>
          </a:p>
          <a:p>
            <a:pPr lvl="1"/>
            <a:r>
              <a:rPr lang="en-US" u="sng" dirty="0" smtClean="0"/>
              <a:t>Competition and Risks</a:t>
            </a:r>
          </a:p>
          <a:p>
            <a:pPr lvl="2"/>
            <a:r>
              <a:rPr lang="en-US" sz="1900" dirty="0" smtClean="0">
                <a:solidFill>
                  <a:srgbClr val="FF0000"/>
                </a:solidFill>
              </a:rPr>
              <a:t>What threats exist?</a:t>
            </a:r>
          </a:p>
        </p:txBody>
      </p:sp>
      <p:pic>
        <p:nvPicPr>
          <p:cNvPr id="5" name="Picture 4" descr="Evaluate the arguments of others - Student Academic Succe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264152" cy="2042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87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New Venture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There are Three Phases to a New Venture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Pre-Start-Up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Idea Validation and Planning</a:t>
            </a:r>
          </a:p>
          <a:p>
            <a:pPr lvl="1"/>
            <a:r>
              <a:rPr lang="en-US" sz="2000" u="sng" dirty="0" smtClean="0"/>
              <a:t>Start-Up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Sales Begin</a:t>
            </a:r>
          </a:p>
          <a:p>
            <a:pPr lvl="1"/>
            <a:r>
              <a:rPr lang="en-US" sz="2000" u="sng" dirty="0" smtClean="0"/>
              <a:t>Post-Start-Up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Growth Stage or Exit Stage</a:t>
            </a:r>
          </a:p>
        </p:txBody>
      </p:sp>
      <p:pic>
        <p:nvPicPr>
          <p:cNvPr id="5" name="Picture 4" descr="new Venture development and venture capital | PPTX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494429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4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Success Variables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Five Critical Determinants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Uniqueness of the Idea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Size of the Required Investment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Sales Growth Expectations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Product Readiness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000" dirty="0" smtClean="0"/>
              <a:t>Customer Availability</a:t>
            </a:r>
          </a:p>
          <a:p>
            <a:pPr lvl="1"/>
            <a:endParaRPr lang="en-US" sz="800" dirty="0" smtClean="0"/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These Influence Survival Probability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Michaelm\AppData\Local\Temp\{77997315-66D9-4D62-9C99-0117E28DE27A}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0"/>
            <a:ext cx="4191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47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Ventures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FC80C-3579-42AC-9FA1-3E34AC405E2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u="sng" dirty="0" smtClean="0"/>
              <a:t>There are Three Types of Ventures</a:t>
            </a:r>
            <a:r>
              <a:rPr lang="en-US" dirty="0" smtClean="0"/>
              <a:t>:</a:t>
            </a:r>
          </a:p>
          <a:p>
            <a:endParaRPr lang="en-US" sz="800" dirty="0" smtClean="0"/>
          </a:p>
          <a:p>
            <a:pPr lvl="1"/>
            <a:r>
              <a:rPr lang="en-US" sz="2000" u="sng" dirty="0" smtClean="0"/>
              <a:t>Lifestyle Ventures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Focus: Independence and Stability</a:t>
            </a:r>
          </a:p>
          <a:p>
            <a:pPr lvl="1"/>
            <a:r>
              <a:rPr lang="en-US" sz="2000" u="sng" dirty="0" smtClean="0"/>
              <a:t>Small Profitable Ventures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Focus: Steady Income and Control</a:t>
            </a:r>
          </a:p>
          <a:p>
            <a:pPr lvl="1"/>
            <a:r>
              <a:rPr lang="en-US" sz="2000" u="sng" dirty="0" smtClean="0"/>
              <a:t>High-Growth Ventures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Focus: Scalability and Investment Attraction</a:t>
            </a:r>
          </a:p>
          <a:p>
            <a:pPr lvl="2"/>
            <a:endParaRPr lang="en-US" sz="800" dirty="0" smtClean="0"/>
          </a:p>
          <a:p>
            <a:pPr lvl="3"/>
            <a:r>
              <a:rPr lang="en-US" dirty="0" smtClean="0">
                <a:solidFill>
                  <a:srgbClr val="0070C0"/>
                </a:solidFill>
              </a:rPr>
              <a:t>Each Requires a Different Strategy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The 4 Types of Entrepreneurial Ventures Explain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3087370" cy="190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14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7622</TotalTime>
  <Words>1624</Words>
  <Application>Microsoft Office PowerPoint</Application>
  <PresentationFormat>On-screen Show (4:3)</PresentationFormat>
  <Paragraphs>517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Calibri</vt:lpstr>
      <vt:lpstr>Georgia</vt:lpstr>
      <vt:lpstr>Wingdings</vt:lpstr>
      <vt:lpstr>Wingdings 2</vt:lpstr>
      <vt:lpstr>Civic</vt:lpstr>
      <vt:lpstr>Entrepreneurship Class Presentation SUMM Consolidate. Session 3</vt:lpstr>
      <vt:lpstr>Assessment of Entrepreneurial Opportunities Chapter 6</vt:lpstr>
      <vt:lpstr>The Challenge of New-Venture Startups</vt:lpstr>
      <vt:lpstr>The Challenge of New-Venture Startups</vt:lpstr>
      <vt:lpstr>Common Pitfalls in Selecting New Ventures</vt:lpstr>
      <vt:lpstr>Critical Factors for Venture Development</vt:lpstr>
      <vt:lpstr>Phases of a New Venture</vt:lpstr>
      <vt:lpstr>Key Success Variables</vt:lpstr>
      <vt:lpstr>Types of Ventures</vt:lpstr>
      <vt:lpstr>Importance of Entrepreneurial Teams</vt:lpstr>
      <vt:lpstr>Why Ventures Fail</vt:lpstr>
      <vt:lpstr>Traditional Venture Evaluation Methods</vt:lpstr>
      <vt:lpstr>Traditional Venture Evaluation Methods</vt:lpstr>
      <vt:lpstr>Traditional Venture Evaluation Methods</vt:lpstr>
      <vt:lpstr>Design Methodology Modern Approach</vt:lpstr>
      <vt:lpstr>Design Methodology Modern Approach</vt:lpstr>
      <vt:lpstr>Lean Startup Methodology</vt:lpstr>
      <vt:lpstr>New-Venture Legitimacy</vt:lpstr>
      <vt:lpstr>New-Venture Legitimacy</vt:lpstr>
      <vt:lpstr>Understanding the Curriculum Key Insights</vt:lpstr>
      <vt:lpstr>Understanding the Curriculum Key Insights</vt:lpstr>
      <vt:lpstr>How to Use This in Real Life Step-By-Step</vt:lpstr>
      <vt:lpstr>How to Use This in Real Life Step-By-Step</vt:lpstr>
      <vt:lpstr>How to Use This in Real Life Step-By-Step</vt:lpstr>
      <vt:lpstr>How to Use This in Real Life Step-By-Step</vt:lpstr>
      <vt:lpstr>How to Use This in Real Life Step-By-Step</vt:lpstr>
      <vt:lpstr>How to Use This in Real Life Step-By-Step</vt:lpstr>
      <vt:lpstr>How to Use This in Real Life Step-By-Step</vt:lpstr>
      <vt:lpstr>Final Takeaway</vt:lpstr>
      <vt:lpstr>Pathways to Entrepreneurial Ventures Chapter Seven</vt:lpstr>
      <vt:lpstr>Creating a New Venture</vt:lpstr>
      <vt:lpstr>Creating a New Venture</vt:lpstr>
      <vt:lpstr>Creating a New Venture</vt:lpstr>
      <vt:lpstr>Creating a New Venture</vt:lpstr>
      <vt:lpstr>Creating a New Venture</vt:lpstr>
      <vt:lpstr>Acquiring an Existing Business</vt:lpstr>
      <vt:lpstr>Acquiring an Existing Business</vt:lpstr>
      <vt:lpstr>Acquiring an Existing Business</vt:lpstr>
      <vt:lpstr>Franchising</vt:lpstr>
      <vt:lpstr>Franchising</vt:lpstr>
      <vt:lpstr>Incubators, Accelerators, and Ecosystems</vt:lpstr>
      <vt:lpstr>Understanding the Concepts</vt:lpstr>
      <vt:lpstr>Understanding the Concepts</vt:lpstr>
      <vt:lpstr>Understanding the Concepts</vt:lpstr>
      <vt:lpstr>Understanding the Concepts</vt:lpstr>
      <vt:lpstr>Understanding the Concepts</vt:lpstr>
      <vt:lpstr>Application How to Use This in Real Life</vt:lpstr>
      <vt:lpstr>Application How to Use This in Real Life </vt:lpstr>
      <vt:lpstr>Application How to Use This in Real Life </vt:lpstr>
      <vt:lpstr>Application How to Use This in Real Life </vt:lpstr>
      <vt:lpstr>Practical Decision Framework Simple Strategy Tool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Relations in Organizations</dc:title>
  <dc:creator>MichaelM</dc:creator>
  <cp:lastModifiedBy>Michael Morrissey</cp:lastModifiedBy>
  <cp:revision>692</cp:revision>
  <cp:lastPrinted>2026-05-01T19:49:08Z</cp:lastPrinted>
  <dcterms:created xsi:type="dcterms:W3CDTF">2015-02-01T00:37:43Z</dcterms:created>
  <dcterms:modified xsi:type="dcterms:W3CDTF">2026-05-01T19:49:08Z</dcterms:modified>
</cp:coreProperties>
</file>