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4"/>
  </p:notesMasterIdLst>
  <p:handoutMasterIdLst>
    <p:handoutMasterId r:id="rId75"/>
  </p:handoutMasterIdLst>
  <p:sldIdLst>
    <p:sldId id="327" r:id="rId2"/>
    <p:sldId id="309" r:id="rId3"/>
    <p:sldId id="329" r:id="rId4"/>
    <p:sldId id="330" r:id="rId5"/>
    <p:sldId id="331" r:id="rId6"/>
    <p:sldId id="332" r:id="rId7"/>
    <p:sldId id="333" r:id="rId8"/>
    <p:sldId id="334" r:id="rId9"/>
    <p:sldId id="335" r:id="rId10"/>
    <p:sldId id="336" r:id="rId11"/>
    <p:sldId id="341" r:id="rId12"/>
    <p:sldId id="337" r:id="rId13"/>
    <p:sldId id="338" r:id="rId14"/>
    <p:sldId id="339" r:id="rId15"/>
    <p:sldId id="340" r:id="rId16"/>
    <p:sldId id="342" r:id="rId17"/>
    <p:sldId id="343" r:id="rId18"/>
    <p:sldId id="344" r:id="rId19"/>
    <p:sldId id="350" r:id="rId20"/>
    <p:sldId id="351" r:id="rId21"/>
    <p:sldId id="352" r:id="rId22"/>
    <p:sldId id="353" r:id="rId23"/>
    <p:sldId id="354" r:id="rId24"/>
    <p:sldId id="355" r:id="rId25"/>
    <p:sldId id="356" r:id="rId26"/>
    <p:sldId id="357" r:id="rId27"/>
    <p:sldId id="358" r:id="rId28"/>
    <p:sldId id="359" r:id="rId29"/>
    <p:sldId id="361" r:id="rId30"/>
    <p:sldId id="364" r:id="rId31"/>
    <p:sldId id="365" r:id="rId32"/>
    <p:sldId id="368" r:id="rId33"/>
    <p:sldId id="369" r:id="rId34"/>
    <p:sldId id="370" r:id="rId35"/>
    <p:sldId id="371" r:id="rId36"/>
    <p:sldId id="372" r:id="rId37"/>
    <p:sldId id="373" r:id="rId38"/>
    <p:sldId id="377" r:id="rId39"/>
    <p:sldId id="379" r:id="rId40"/>
    <p:sldId id="380" r:id="rId41"/>
    <p:sldId id="378" r:id="rId42"/>
    <p:sldId id="381" r:id="rId43"/>
    <p:sldId id="382" r:id="rId44"/>
    <p:sldId id="383" r:id="rId45"/>
    <p:sldId id="385" r:id="rId46"/>
    <p:sldId id="386" r:id="rId47"/>
    <p:sldId id="388" r:id="rId48"/>
    <p:sldId id="390" r:id="rId49"/>
    <p:sldId id="391" r:id="rId50"/>
    <p:sldId id="392" r:id="rId51"/>
    <p:sldId id="393" r:id="rId52"/>
    <p:sldId id="394" r:id="rId53"/>
    <p:sldId id="395" r:id="rId54"/>
    <p:sldId id="396" r:id="rId55"/>
    <p:sldId id="397" r:id="rId56"/>
    <p:sldId id="398" r:id="rId57"/>
    <p:sldId id="401" r:id="rId58"/>
    <p:sldId id="406" r:id="rId59"/>
    <p:sldId id="407" r:id="rId60"/>
    <p:sldId id="408" r:id="rId61"/>
    <p:sldId id="409" r:id="rId62"/>
    <p:sldId id="410" r:id="rId63"/>
    <p:sldId id="411" r:id="rId64"/>
    <p:sldId id="412" r:id="rId65"/>
    <p:sldId id="413" r:id="rId66"/>
    <p:sldId id="414" r:id="rId67"/>
    <p:sldId id="420" r:id="rId68"/>
    <p:sldId id="432" r:id="rId69"/>
    <p:sldId id="437" r:id="rId70"/>
    <p:sldId id="440" r:id="rId71"/>
    <p:sldId id="438" r:id="rId72"/>
    <p:sldId id="326"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2/3/2026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2/3/2026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2/3/2026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2/3/2026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2/3/2026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2/3/2026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2/3/2026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2/3/2026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dirty="0" smtClean="0"/>
              <a:t>Session Three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2"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Functions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To harmonize the use of resources so that the business can develop, produce, and sell products, managers engage in a series of activities</a:t>
            </a:r>
            <a:r>
              <a:rPr lang="en-US" dirty="0" smtClean="0"/>
              <a:t>: </a:t>
            </a:r>
          </a:p>
          <a:p>
            <a:endParaRPr lang="en-US" sz="800" dirty="0" smtClean="0"/>
          </a:p>
          <a:p>
            <a:pPr marL="731520" lvl="1" indent="-457200">
              <a:buFont typeface="+mj-lt"/>
              <a:buAutoNum type="arabicPeriod"/>
            </a:pPr>
            <a:r>
              <a:rPr lang="en-US" dirty="0" smtClean="0">
                <a:solidFill>
                  <a:srgbClr val="FF0000"/>
                </a:solidFill>
              </a:rPr>
              <a:t>Planning</a:t>
            </a:r>
          </a:p>
          <a:p>
            <a:pPr marL="731520" lvl="1" indent="-457200">
              <a:buFont typeface="+mj-lt"/>
              <a:buAutoNum type="arabicPeriod"/>
            </a:pPr>
            <a:r>
              <a:rPr lang="en-US" dirty="0" smtClean="0">
                <a:solidFill>
                  <a:srgbClr val="FF0000"/>
                </a:solidFill>
              </a:rPr>
              <a:t>Organizing</a:t>
            </a:r>
          </a:p>
          <a:p>
            <a:pPr marL="731520" lvl="1" indent="-457200">
              <a:buFont typeface="+mj-lt"/>
              <a:buAutoNum type="arabicPeriod"/>
            </a:pPr>
            <a:r>
              <a:rPr lang="en-US" dirty="0" smtClean="0">
                <a:solidFill>
                  <a:srgbClr val="FF0000"/>
                </a:solidFill>
              </a:rPr>
              <a:t>Directing</a:t>
            </a:r>
          </a:p>
          <a:p>
            <a:pPr marL="731520" lvl="1" indent="-457200">
              <a:buFont typeface="+mj-lt"/>
              <a:buAutoNum type="arabicPeriod"/>
            </a:pPr>
            <a:r>
              <a:rPr lang="en-US" dirty="0" smtClean="0">
                <a:solidFill>
                  <a:srgbClr val="FF0000"/>
                </a:solidFill>
              </a:rPr>
              <a:t>Controlling</a:t>
            </a:r>
            <a:endParaRPr lang="en-US" dirty="0">
              <a:solidFill>
                <a:srgbClr val="FF0000"/>
              </a:solidFill>
            </a:endParaRPr>
          </a:p>
        </p:txBody>
      </p:sp>
      <p:pic>
        <p:nvPicPr>
          <p:cNvPr id="6" name="Picture 5" descr="Functions of process management"/>
          <p:cNvPicPr/>
          <p:nvPr/>
        </p:nvPicPr>
        <p:blipFill>
          <a:blip r:embed="rId2" cstate="print"/>
          <a:srcRect/>
          <a:stretch>
            <a:fillRect/>
          </a:stretch>
        </p:blipFill>
        <p:spPr bwMode="auto">
          <a:xfrm>
            <a:off x="4114800" y="2819401"/>
            <a:ext cx="4437888" cy="3279648"/>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Functions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The Functions of Management</a:t>
            </a:r>
            <a:r>
              <a:rPr lang="en-US" dirty="0" smtClean="0"/>
              <a:t>:</a:t>
            </a:r>
          </a:p>
          <a:p>
            <a:endParaRPr lang="en-US" sz="800" dirty="0" smtClean="0"/>
          </a:p>
          <a:p>
            <a:pPr marL="731520" lvl="1" indent="-457200">
              <a:buFont typeface="+mj-lt"/>
              <a:buAutoNum type="arabicPeriod"/>
            </a:pPr>
            <a:r>
              <a:rPr lang="en-US" u="sng" dirty="0" smtClean="0"/>
              <a:t>Planning</a:t>
            </a:r>
          </a:p>
          <a:p>
            <a:pPr lvl="2"/>
            <a:r>
              <a:rPr lang="en-US" dirty="0" smtClean="0">
                <a:solidFill>
                  <a:srgbClr val="FF0000"/>
                </a:solidFill>
              </a:rPr>
              <a:t>Activities to achieve the organization’s objectives.</a:t>
            </a:r>
          </a:p>
          <a:p>
            <a:pPr marL="731520" lvl="1" indent="-457200">
              <a:buFont typeface="+mj-lt"/>
              <a:buAutoNum type="arabicPeriod"/>
            </a:pPr>
            <a:r>
              <a:rPr lang="en-US" u="sng" dirty="0" smtClean="0"/>
              <a:t>Organizing</a:t>
            </a:r>
          </a:p>
          <a:p>
            <a:pPr lvl="2"/>
            <a:r>
              <a:rPr lang="en-US" dirty="0" smtClean="0">
                <a:solidFill>
                  <a:srgbClr val="FF0000"/>
                </a:solidFill>
              </a:rPr>
              <a:t>Resources and activities to achieve the organization’s objectives.</a:t>
            </a:r>
          </a:p>
          <a:p>
            <a:pPr marL="731520" lvl="1" indent="-457200">
              <a:buFont typeface="+mj-lt"/>
              <a:buAutoNum type="arabicPeriod"/>
            </a:pPr>
            <a:r>
              <a:rPr lang="en-US" u="sng" dirty="0" smtClean="0"/>
              <a:t>Directing</a:t>
            </a:r>
          </a:p>
          <a:p>
            <a:pPr lvl="2"/>
            <a:r>
              <a:rPr lang="en-US" dirty="0" smtClean="0">
                <a:solidFill>
                  <a:srgbClr val="FF0000"/>
                </a:solidFill>
              </a:rPr>
              <a:t>Employees’ activities toward achievement of objectives.</a:t>
            </a:r>
          </a:p>
          <a:p>
            <a:pPr marL="731520" lvl="1" indent="-457200">
              <a:buFont typeface="+mj-lt"/>
              <a:buAutoNum type="arabicPeriod"/>
            </a:pPr>
            <a:r>
              <a:rPr lang="en-US" u="sng" dirty="0" smtClean="0"/>
              <a:t>Controlling</a:t>
            </a:r>
          </a:p>
          <a:p>
            <a:pPr lvl="2"/>
            <a:r>
              <a:rPr lang="en-US" dirty="0" smtClean="0">
                <a:solidFill>
                  <a:srgbClr val="FF0000"/>
                </a:solidFill>
              </a:rPr>
              <a:t>The organization’s activities to keep it on course.</a:t>
            </a:r>
            <a:endParaRPr lang="en-US" dirty="0">
              <a:solidFill>
                <a:srgbClr val="FF0000"/>
              </a:solidFill>
            </a:endParaRPr>
          </a:p>
        </p:txBody>
      </p:sp>
      <p:pic>
        <p:nvPicPr>
          <p:cNvPr id="5" name="Picture 4" descr="Learn About Management Concepts and its Four Functions Right Here ..."/>
          <p:cNvPicPr/>
          <p:nvPr/>
        </p:nvPicPr>
        <p:blipFill>
          <a:blip r:embed="rId2" cstate="print"/>
          <a:srcRect/>
          <a:stretch>
            <a:fillRect/>
          </a:stretch>
        </p:blipFill>
        <p:spPr bwMode="auto">
          <a:xfrm>
            <a:off x="6477000" y="5257800"/>
            <a:ext cx="2667000" cy="1607127"/>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Planning is the process of determining the organization’s objectives and deciding how to accomplish them.  It is the first function of management</a:t>
            </a:r>
            <a:r>
              <a:rPr lang="en-US" dirty="0" smtClean="0"/>
              <a:t>.</a:t>
            </a:r>
          </a:p>
          <a:p>
            <a:endParaRPr lang="en-US" sz="800" dirty="0" smtClean="0"/>
          </a:p>
          <a:p>
            <a:pPr lvl="1"/>
            <a:r>
              <a:rPr lang="en-US" dirty="0" smtClean="0"/>
              <a:t>Planning is a crucial activity because it designs the map that lays the groundwork for other functions.</a:t>
            </a:r>
          </a:p>
          <a:p>
            <a:pPr lvl="1"/>
            <a:endParaRPr lang="en-US" sz="800" dirty="0" smtClean="0"/>
          </a:p>
          <a:p>
            <a:pPr lvl="2"/>
            <a:r>
              <a:rPr lang="en-US" dirty="0" smtClean="0">
                <a:solidFill>
                  <a:srgbClr val="FF0000"/>
                </a:solidFill>
              </a:rPr>
              <a:t>It involves forecasting events and determining the best course of action from a set of options or choices.</a:t>
            </a:r>
          </a:p>
          <a:p>
            <a:pPr lvl="2"/>
            <a:r>
              <a:rPr lang="en-US" dirty="0" smtClean="0">
                <a:solidFill>
                  <a:srgbClr val="FF0000"/>
                </a:solidFill>
              </a:rPr>
              <a:t>The plan itself specifies what should be done, by whom, where, when, and how.</a:t>
            </a:r>
            <a:endParaRPr lang="en-US" dirty="0">
              <a:solidFill>
                <a:srgbClr val="FF0000"/>
              </a:solidFill>
            </a:endParaRPr>
          </a:p>
        </p:txBody>
      </p:sp>
      <p:pic>
        <p:nvPicPr>
          <p:cNvPr id="6" name="Picture 5" descr="Preparing for Economic Changes: Making Strategic Plans - Barbara ..."/>
          <p:cNvPicPr/>
          <p:nvPr/>
        </p:nvPicPr>
        <p:blipFill>
          <a:blip r:embed="rId2" cstate="print"/>
          <a:srcRect/>
          <a:stretch>
            <a:fillRect/>
          </a:stretch>
        </p:blipFill>
        <p:spPr bwMode="auto">
          <a:xfrm>
            <a:off x="5638800" y="4876800"/>
            <a:ext cx="3505200" cy="1946148"/>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Mission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 mission, or mission statement, is a declaration of any organization’s fundamental purpose and basic philosophy</a:t>
            </a:r>
            <a:r>
              <a:rPr lang="en-US" dirty="0" smtClean="0"/>
              <a:t>.</a:t>
            </a:r>
          </a:p>
          <a:p>
            <a:endParaRPr lang="en-US" sz="800" dirty="0" smtClean="0"/>
          </a:p>
          <a:p>
            <a:pPr lvl="1"/>
            <a:r>
              <a:rPr lang="en-US" dirty="0" smtClean="0"/>
              <a:t>It seeks to answer the question: “What business are we in?”</a:t>
            </a:r>
          </a:p>
          <a:p>
            <a:pPr lvl="1"/>
            <a:endParaRPr lang="en-US" sz="800" dirty="0" smtClean="0"/>
          </a:p>
          <a:p>
            <a:pPr lvl="2"/>
            <a:r>
              <a:rPr lang="en-US" dirty="0" smtClean="0">
                <a:solidFill>
                  <a:srgbClr val="FF0000"/>
                </a:solidFill>
              </a:rPr>
              <a:t>Good mission statements are clear and concise statements that explain the organization’s reason for existence.</a:t>
            </a:r>
          </a:p>
        </p:txBody>
      </p:sp>
      <p:pic>
        <p:nvPicPr>
          <p:cNvPr id="5" name="Picture 4" descr="Png Download Mission Png Hd, Transparent Png , Transparent Png ..."/>
          <p:cNvPicPr/>
          <p:nvPr/>
        </p:nvPicPr>
        <p:blipFill>
          <a:blip r:embed="rId2" cstate="print"/>
          <a:srcRect/>
          <a:stretch>
            <a:fillRect/>
          </a:stretch>
        </p:blipFill>
        <p:spPr bwMode="auto">
          <a:xfrm>
            <a:off x="1676400" y="4191000"/>
            <a:ext cx="5943600" cy="1984886"/>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Mission Statement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well-developed Mission Statement, no matter what the industry or size of the business, will answer five questions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Who are we?</a:t>
            </a:r>
          </a:p>
          <a:p>
            <a:pPr marL="731520" lvl="1" indent="-457200">
              <a:buFont typeface="+mj-lt"/>
              <a:buAutoNum type="arabicPeriod"/>
            </a:pPr>
            <a:r>
              <a:rPr lang="en-US" sz="2000" dirty="0" smtClean="0">
                <a:solidFill>
                  <a:srgbClr val="FF0000"/>
                </a:solidFill>
              </a:rPr>
              <a:t>Who are our customers?</a:t>
            </a:r>
          </a:p>
          <a:p>
            <a:pPr marL="731520" lvl="1" indent="-457200">
              <a:buFont typeface="+mj-lt"/>
              <a:buAutoNum type="arabicPeriod"/>
            </a:pPr>
            <a:r>
              <a:rPr lang="en-US" sz="2000" dirty="0" smtClean="0">
                <a:solidFill>
                  <a:srgbClr val="FF0000"/>
                </a:solidFill>
              </a:rPr>
              <a:t>What is our operating philosophy (basic beliefs, values, ethics…)?</a:t>
            </a:r>
          </a:p>
          <a:p>
            <a:pPr marL="731520" lvl="1" indent="-457200">
              <a:buFont typeface="+mj-lt"/>
              <a:buAutoNum type="arabicPeriod"/>
            </a:pPr>
            <a:r>
              <a:rPr lang="en-US" sz="2000" dirty="0" smtClean="0">
                <a:solidFill>
                  <a:srgbClr val="FF0000"/>
                </a:solidFill>
              </a:rPr>
              <a:t>What are our core competencies and competitive advantages?</a:t>
            </a:r>
          </a:p>
          <a:p>
            <a:pPr marL="731520" lvl="1" indent="-457200">
              <a:buFont typeface="+mj-lt"/>
              <a:buAutoNum type="arabicPeriod"/>
            </a:pPr>
            <a:r>
              <a:rPr lang="en-US" sz="2000" dirty="0" smtClean="0">
                <a:solidFill>
                  <a:srgbClr val="FF0000"/>
                </a:solidFill>
              </a:rPr>
              <a:t>What are our responsibilities with respect to being a good steward of environmental, financial, and human resources?</a:t>
            </a:r>
            <a:endParaRPr lang="en-US" sz="2000" dirty="0">
              <a:solidFill>
                <a:srgbClr val="FF0000"/>
              </a:solidFill>
            </a:endParaRPr>
          </a:p>
        </p:txBody>
      </p:sp>
      <p:pic>
        <p:nvPicPr>
          <p:cNvPr id="5" name="Picture 4" descr="Mission Statement Tutorial: Why Your Business Needs One [And How ..."/>
          <p:cNvPicPr/>
          <p:nvPr/>
        </p:nvPicPr>
        <p:blipFill>
          <a:blip r:embed="rId2" cstate="print"/>
          <a:srcRect/>
          <a:stretch>
            <a:fillRect/>
          </a:stretch>
        </p:blipFill>
        <p:spPr bwMode="auto">
          <a:xfrm>
            <a:off x="4818888" y="4724400"/>
            <a:ext cx="4325112"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A goal is the result that a firm wishes to achieve. A company almost always has multiple goals, which illustrates the complex nature of the business</a:t>
            </a:r>
            <a:r>
              <a:rPr lang="en-US" dirty="0" smtClean="0"/>
              <a:t>.</a:t>
            </a:r>
          </a:p>
          <a:p>
            <a:endParaRPr lang="en-US" sz="800" dirty="0" smtClean="0"/>
          </a:p>
          <a:p>
            <a:pPr lvl="1"/>
            <a:r>
              <a:rPr lang="en-US" dirty="0" smtClean="0"/>
              <a:t>A goal has three key components: </a:t>
            </a:r>
          </a:p>
          <a:p>
            <a:pPr lvl="1"/>
            <a:endParaRPr lang="en-US" sz="800" dirty="0" smtClean="0"/>
          </a:p>
          <a:p>
            <a:pPr lvl="2"/>
            <a:r>
              <a:rPr lang="en-US" dirty="0" smtClean="0">
                <a:solidFill>
                  <a:srgbClr val="FF0000"/>
                </a:solidFill>
              </a:rPr>
              <a:t>An </a:t>
            </a:r>
            <a:r>
              <a:rPr lang="en-US" u="sng" dirty="0" smtClean="0">
                <a:solidFill>
                  <a:srgbClr val="FF0000"/>
                </a:solidFill>
              </a:rPr>
              <a:t>attribute sought</a:t>
            </a:r>
            <a:r>
              <a:rPr lang="en-US" dirty="0" smtClean="0">
                <a:solidFill>
                  <a:srgbClr val="FF0000"/>
                </a:solidFill>
              </a:rPr>
              <a:t>, such as profits, customer satisfaction, or product quality; A </a:t>
            </a:r>
            <a:r>
              <a:rPr lang="en-US" u="sng" dirty="0" smtClean="0">
                <a:solidFill>
                  <a:srgbClr val="FF0000"/>
                </a:solidFill>
              </a:rPr>
              <a:t>target to be achieved</a:t>
            </a:r>
            <a:r>
              <a:rPr lang="en-US" dirty="0" smtClean="0">
                <a:solidFill>
                  <a:srgbClr val="FF0000"/>
                </a:solidFill>
              </a:rPr>
              <a:t>, such as the volume of sales or the extent of management training to be achieved; and a </a:t>
            </a:r>
            <a:r>
              <a:rPr lang="en-US" u="sng" dirty="0" smtClean="0">
                <a:solidFill>
                  <a:srgbClr val="FF0000"/>
                </a:solidFill>
              </a:rPr>
              <a:t>timeframe </a:t>
            </a:r>
            <a:r>
              <a:rPr lang="en-US" dirty="0" smtClean="0">
                <a:solidFill>
                  <a:srgbClr val="FF0000"/>
                </a:solidFill>
              </a:rPr>
              <a:t>in which the goal is to be achieved.</a:t>
            </a:r>
            <a:endParaRPr lang="en-US" dirty="0">
              <a:solidFill>
                <a:srgbClr val="FF0000"/>
              </a:solidFill>
            </a:endParaRPr>
          </a:p>
        </p:txBody>
      </p:sp>
      <p:pic>
        <p:nvPicPr>
          <p:cNvPr id="5" name="Picture 4" descr="What Are SMART Goals?"/>
          <p:cNvPicPr/>
          <p:nvPr/>
        </p:nvPicPr>
        <p:blipFill>
          <a:blip r:embed="rId2" cstate="print"/>
          <a:srcRect/>
          <a:stretch>
            <a:fillRect/>
          </a:stretch>
        </p:blipFill>
        <p:spPr bwMode="auto">
          <a:xfrm>
            <a:off x="5029200" y="4876799"/>
            <a:ext cx="3890818" cy="1281599"/>
          </a:xfrm>
          <a:prstGeom prst="rect">
            <a:avLst/>
          </a:prstGeom>
          <a:noFill/>
          <a:ln w="9525">
            <a:noFill/>
            <a:miter lim="800000"/>
            <a:headEnd/>
            <a:tailEnd/>
          </a:ln>
        </p:spPr>
      </p:pic>
      <p:pic>
        <p:nvPicPr>
          <p:cNvPr id="3074" name="Picture 2" descr="C:\Users\MichaelM\AppData\Local\Microsoft\Windows\INetCache\IE\T5TVNH9H\Goals_Image[1].jpg"/>
          <p:cNvPicPr>
            <a:picLocks noChangeAspect="1" noChangeArrowheads="1"/>
          </p:cNvPicPr>
          <p:nvPr/>
        </p:nvPicPr>
        <p:blipFill>
          <a:blip r:embed="rId3" cstate="print"/>
          <a:srcRect/>
          <a:stretch>
            <a:fillRect/>
          </a:stretch>
        </p:blipFill>
        <p:spPr bwMode="auto">
          <a:xfrm>
            <a:off x="2997200" y="5181600"/>
            <a:ext cx="2032000" cy="1158697"/>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Objectives, the ends or results desired by an organization, derive from the organization’s mission</a:t>
            </a:r>
            <a:r>
              <a:rPr lang="en-US" dirty="0" smtClean="0"/>
              <a:t>.</a:t>
            </a:r>
          </a:p>
          <a:p>
            <a:endParaRPr lang="en-US" sz="800" dirty="0" smtClean="0"/>
          </a:p>
          <a:p>
            <a:pPr lvl="1"/>
            <a:r>
              <a:rPr lang="en-US" dirty="0" smtClean="0"/>
              <a:t>A business’s objectives may be elaborate or simple.</a:t>
            </a:r>
          </a:p>
          <a:p>
            <a:pPr lvl="1"/>
            <a:endParaRPr lang="en-US" sz="800" dirty="0" smtClean="0"/>
          </a:p>
          <a:p>
            <a:pPr lvl="2"/>
            <a:r>
              <a:rPr lang="en-US" dirty="0" smtClean="0">
                <a:solidFill>
                  <a:srgbClr val="FF0000"/>
                </a:solidFill>
              </a:rPr>
              <a:t>Common objectives relate to profit, competitive advantage, efficiency, and growth.  </a:t>
            </a:r>
            <a:endParaRPr lang="en-US" dirty="0">
              <a:solidFill>
                <a:srgbClr val="FF0000"/>
              </a:solidFill>
            </a:endParaRPr>
          </a:p>
        </p:txBody>
      </p:sp>
      <p:pic>
        <p:nvPicPr>
          <p:cNvPr id="5" name="Picture 4" descr="5 Major Objectives Of Performance Management"/>
          <p:cNvPicPr/>
          <p:nvPr/>
        </p:nvPicPr>
        <p:blipFill>
          <a:blip r:embed="rId2" cstate="print"/>
          <a:srcRect/>
          <a:stretch>
            <a:fillRect/>
          </a:stretch>
        </p:blipFill>
        <p:spPr bwMode="auto">
          <a:xfrm>
            <a:off x="3962400" y="3657600"/>
            <a:ext cx="4876800" cy="256918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Goals vs. 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principal difference between goals and objectives is that objectives are stated in such a way that they are measureable</a:t>
            </a:r>
            <a:r>
              <a:rPr lang="en-US" sz="2300" dirty="0" smtClean="0"/>
              <a:t>.</a:t>
            </a:r>
          </a:p>
          <a:p>
            <a:endParaRPr lang="en-US" sz="900" dirty="0" smtClean="0"/>
          </a:p>
          <a:p>
            <a:pPr lvl="1"/>
            <a:r>
              <a:rPr lang="en-US" sz="2000" dirty="0" smtClean="0"/>
              <a:t>Organizations with profit as an objective want to have money and assets left over after paying off business expenses.</a:t>
            </a:r>
          </a:p>
          <a:p>
            <a:pPr lvl="1"/>
            <a:r>
              <a:rPr lang="en-US" sz="2000" dirty="0" smtClean="0"/>
              <a:t>Objectives regarding competitive advantages are generally stated in terms of percentage of sales increase and market share.</a:t>
            </a:r>
          </a:p>
          <a:p>
            <a:pPr lvl="1"/>
            <a:r>
              <a:rPr lang="en-US" sz="2000" dirty="0" smtClean="0"/>
              <a:t>Efficiency objectives involve making the best use of resources.</a:t>
            </a:r>
          </a:p>
          <a:p>
            <a:pPr lvl="1"/>
            <a:r>
              <a:rPr lang="en-US" sz="2000" dirty="0" smtClean="0"/>
              <a:t>Growth objectives relate to an organization’s ability to adapt and to get new products to the marketplace in a timely fashion.</a:t>
            </a:r>
          </a:p>
          <a:p>
            <a:pPr lvl="1"/>
            <a:endParaRPr lang="en-US" sz="900" dirty="0" smtClean="0"/>
          </a:p>
          <a:p>
            <a:pPr lvl="2"/>
            <a:r>
              <a:rPr lang="en-US" dirty="0" smtClean="0">
                <a:solidFill>
                  <a:srgbClr val="FF0000"/>
                </a:solidFill>
              </a:rPr>
              <a:t>One of the most important objectives for business is sales.</a:t>
            </a:r>
            <a:endParaRPr lang="en-US" dirty="0">
              <a:solidFill>
                <a:srgbClr val="FF0000"/>
              </a:solidFill>
            </a:endParaRPr>
          </a:p>
        </p:txBody>
      </p:sp>
      <p:pic>
        <p:nvPicPr>
          <p:cNvPr id="6" name="Picture 5" descr="5 Ways Small Businesses Can Benefit From Using Surveys - Survey ..."/>
          <p:cNvPicPr/>
          <p:nvPr/>
        </p:nvPicPr>
        <p:blipFill>
          <a:blip r:embed="rId2" cstate="print"/>
          <a:srcRect/>
          <a:stretch>
            <a:fillRect/>
          </a:stretch>
        </p:blipFill>
        <p:spPr bwMode="auto">
          <a:xfrm>
            <a:off x="0" y="-38100"/>
            <a:ext cx="838200" cy="495300"/>
          </a:xfrm>
          <a:prstGeom prst="rect">
            <a:avLst/>
          </a:prstGeom>
          <a:noFill/>
          <a:ln w="9525">
            <a:noFill/>
            <a:miter lim="800000"/>
            <a:headEnd/>
            <a:tailEnd/>
          </a:ln>
        </p:spPr>
      </p:pic>
      <p:pic>
        <p:nvPicPr>
          <p:cNvPr id="7" name="Picture 6" descr="How to Create SMART Business Goals | Cultivate Advisors"/>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410200"/>
            <a:ext cx="4668982" cy="143163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Strategic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 strategic plan establishes the long-range objectives and overall strategy or course of action by which an organization may fulfill its mission</a:t>
            </a:r>
            <a:r>
              <a:rPr lang="en-US" sz="2000" dirty="0" smtClean="0"/>
              <a:t>.</a:t>
            </a:r>
          </a:p>
          <a:p>
            <a:pPr lvl="1"/>
            <a:endParaRPr lang="en-US" sz="800" dirty="0" smtClean="0"/>
          </a:p>
          <a:p>
            <a:pPr lvl="2"/>
            <a:r>
              <a:rPr lang="en-US" dirty="0" smtClean="0">
                <a:solidFill>
                  <a:srgbClr val="FF0000"/>
                </a:solidFill>
              </a:rPr>
              <a:t>Strategic Plans consider the capabilities and resources, changing business environment, and organizational objectives.  These plans should be market-driven, matching customers’ desire for value with operational capabilities, processes, and human resources.</a:t>
            </a:r>
            <a:endParaRPr lang="en-US" dirty="0">
              <a:solidFill>
                <a:srgbClr val="FF0000"/>
              </a:solidFill>
            </a:endParaRPr>
          </a:p>
        </p:txBody>
      </p:sp>
      <p:pic>
        <p:nvPicPr>
          <p:cNvPr id="5" name="Picture 4" descr="What Is Strategic Planning? | Strategic Planning Process"/>
          <p:cNvPicPr/>
          <p:nvPr/>
        </p:nvPicPr>
        <p:blipFill>
          <a:blip r:embed="rId2" cstate="print"/>
          <a:srcRect/>
          <a:stretch>
            <a:fillRect/>
          </a:stretch>
        </p:blipFill>
        <p:spPr bwMode="auto">
          <a:xfrm>
            <a:off x="4419600" y="4267200"/>
            <a:ext cx="4724400" cy="2588133"/>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Organizing is the structuring of resources and activities to accomplish objectives in an efficient and effective manner</a:t>
            </a:r>
            <a:r>
              <a:rPr lang="en-US" dirty="0" smtClean="0"/>
              <a:t>.</a:t>
            </a:r>
          </a:p>
          <a:p>
            <a:endParaRPr lang="en-US" sz="800" dirty="0" smtClean="0"/>
          </a:p>
          <a:p>
            <a:pPr lvl="1"/>
            <a:r>
              <a:rPr lang="en-US" dirty="0" smtClean="0"/>
              <a:t>Managers organize by reviewing plans and determining what activities are necessary to implement them; then, they divide the work into small units and assign it to specific individuals, groups, or departments.</a:t>
            </a:r>
          </a:p>
          <a:p>
            <a:pPr lvl="1"/>
            <a:endParaRPr lang="en-US" sz="800" dirty="0" smtClean="0"/>
          </a:p>
          <a:p>
            <a:pPr lvl="2"/>
            <a:r>
              <a:rPr lang="en-US" dirty="0" smtClean="0">
                <a:solidFill>
                  <a:srgbClr val="FF0000"/>
                </a:solidFill>
              </a:rPr>
              <a:t>Organizing occurs continuously because change is inevitable.</a:t>
            </a:r>
            <a:endParaRPr lang="en-US" dirty="0">
              <a:solidFill>
                <a:srgbClr val="FF0000"/>
              </a:solidFill>
            </a:endParaRPr>
          </a:p>
        </p:txBody>
      </p:sp>
      <p:pic>
        <p:nvPicPr>
          <p:cNvPr id="5" name="Picture 4" descr="PPT - Organizing Principles PowerPoint Presentation, free download ..."/>
          <p:cNvPicPr/>
          <p:nvPr/>
        </p:nvPicPr>
        <p:blipFill>
          <a:blip r:embed="rId2" cstate="print"/>
          <a:srcRect/>
          <a:stretch>
            <a:fillRect/>
          </a:stretch>
        </p:blipFill>
        <p:spPr bwMode="auto">
          <a:xfrm>
            <a:off x="6096000" y="4572000"/>
            <a:ext cx="2895600" cy="2171700"/>
          </a:xfrm>
          <a:prstGeom prst="rect">
            <a:avLst/>
          </a:prstGeom>
          <a:noFill/>
          <a:ln w="9525">
            <a:noFill/>
            <a:miter lim="800000"/>
            <a:headEnd/>
            <a:tailEnd/>
          </a:ln>
        </p:spPr>
      </p:pic>
      <p:pic>
        <p:nvPicPr>
          <p:cNvPr id="7" name="Picture 2" descr="C:\Users\MichaelM\AppData\Local\Microsoft\Windows\INetCache\IE\57ZPVCL6\tt927_l[1].jpg"/>
          <p:cNvPicPr>
            <a:picLocks noChangeAspect="1" noChangeArrowheads="1"/>
          </p:cNvPicPr>
          <p:nvPr/>
        </p:nvPicPr>
        <p:blipFill>
          <a:blip r:embed="rId3" cstate="print"/>
          <a:srcRect/>
          <a:stretch>
            <a:fillRect/>
          </a:stretch>
        </p:blipFill>
        <p:spPr bwMode="auto">
          <a:xfrm>
            <a:off x="2971800" y="4876800"/>
            <a:ext cx="2971800" cy="1447800"/>
          </a:xfrm>
          <a:prstGeom prst="rect">
            <a:avLst/>
          </a:prstGeom>
          <a:noFill/>
        </p:spPr>
      </p:pic>
      <p:pic>
        <p:nvPicPr>
          <p:cNvPr id="8" name="Picture 7"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Managing for Quality and Competitiveness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The Nature of Management</a:t>
            </a:r>
          </a:p>
        </p:txBody>
      </p:sp>
      <p:pic>
        <p:nvPicPr>
          <p:cNvPr id="8" name="Picture 7" descr="Nature of management | Business management, Management, Science"/>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590800"/>
            <a:ext cx="5943600" cy="3366135"/>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Organizing is important for several reasons</a:t>
            </a:r>
            <a:r>
              <a:rPr lang="en-US" dirty="0" smtClean="0"/>
              <a:t>:</a:t>
            </a:r>
          </a:p>
          <a:p>
            <a:endParaRPr lang="en-US" sz="800" dirty="0" smtClean="0"/>
          </a:p>
          <a:p>
            <a:pPr lvl="1"/>
            <a:r>
              <a:rPr lang="en-US" dirty="0" smtClean="0">
                <a:solidFill>
                  <a:srgbClr val="FF0000"/>
                </a:solidFill>
              </a:rPr>
              <a:t>Organization helps create synergy, whereby the effect of a whole system equals more than the sum of its parts.  </a:t>
            </a:r>
          </a:p>
          <a:p>
            <a:pPr lvl="1"/>
            <a:r>
              <a:rPr lang="en-US" dirty="0" smtClean="0">
                <a:solidFill>
                  <a:srgbClr val="FF0000"/>
                </a:solidFill>
              </a:rPr>
              <a:t>It establishes lines of authority, improves communication, helps avoid duplication of resources, and can improve competitiveness by speeding up decision making.</a:t>
            </a:r>
            <a:endParaRPr lang="en-US" dirty="0">
              <a:solidFill>
                <a:srgbClr val="FF0000"/>
              </a:solidFill>
            </a:endParaRPr>
          </a:p>
        </p:txBody>
      </p:sp>
      <p:pic>
        <p:nvPicPr>
          <p:cNvPr id="6" name="Picture 5" descr="Organize Symbols Indicates Organization Management And Biz — Stock ..."/>
          <p:cNvPicPr/>
          <p:nvPr/>
        </p:nvPicPr>
        <p:blipFill>
          <a:blip r:embed="rId2" cstate="print"/>
          <a:srcRect/>
          <a:stretch>
            <a:fillRect/>
          </a:stretch>
        </p:blipFill>
        <p:spPr bwMode="auto">
          <a:xfrm>
            <a:off x="5791200" y="4114800"/>
            <a:ext cx="3352800" cy="2810903"/>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Directing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During planning and organizing, staffing occurs and management must direct the employees</a:t>
            </a:r>
            <a:r>
              <a:rPr lang="en-US" dirty="0" smtClean="0"/>
              <a:t>.</a:t>
            </a:r>
          </a:p>
          <a:p>
            <a:endParaRPr lang="en-US" sz="800" dirty="0" smtClean="0"/>
          </a:p>
          <a:p>
            <a:pPr lvl="1"/>
            <a:r>
              <a:rPr lang="en-US" dirty="0" smtClean="0"/>
              <a:t>Directing is motivating and leading employees to achieve organizational objectives.</a:t>
            </a:r>
          </a:p>
          <a:p>
            <a:pPr lvl="1"/>
            <a:endParaRPr lang="en-US" sz="800" dirty="0" smtClean="0"/>
          </a:p>
          <a:p>
            <a:pPr lvl="2"/>
            <a:r>
              <a:rPr lang="en-US" dirty="0" smtClean="0">
                <a:solidFill>
                  <a:srgbClr val="FF0000"/>
                </a:solidFill>
              </a:rPr>
              <a:t>Directing involves telling EEs what to do and when to do it through the implementation of deadlines and then encouraging them to do their work.  It involves determining and administering appropriate rewards and recognition.</a:t>
            </a:r>
            <a:endParaRPr lang="en-US" dirty="0">
              <a:solidFill>
                <a:srgbClr val="FF0000"/>
              </a:solidFill>
            </a:endParaRPr>
          </a:p>
        </p:txBody>
      </p:sp>
      <p:pic>
        <p:nvPicPr>
          <p:cNvPr id="5" name="Picture 4" descr="Management pictograms - Vector stencils library"/>
          <p:cNvPicPr/>
          <p:nvPr/>
        </p:nvPicPr>
        <p:blipFill>
          <a:blip r:embed="rId2" cstate="print"/>
          <a:srcRect/>
          <a:stretch>
            <a:fillRect/>
          </a:stretch>
        </p:blipFill>
        <p:spPr bwMode="auto">
          <a:xfrm>
            <a:off x="6248400" y="4495800"/>
            <a:ext cx="2890982" cy="2362200"/>
          </a:xfrm>
          <a:prstGeom prst="rect">
            <a:avLst/>
          </a:prstGeom>
          <a:noFill/>
          <a:ln w="9525">
            <a:noFill/>
            <a:miter lim="800000"/>
            <a:headEnd/>
            <a:tailEnd/>
          </a:ln>
        </p:spPr>
      </p:pic>
      <p:pic>
        <p:nvPicPr>
          <p:cNvPr id="2050" name="Picture 2" descr="C:\Users\MichaelM\AppData\Local\Microsoft\Windows\INetCache\IE\57ZPVCL6\Logo_Direct_Seguros[1].jpg"/>
          <p:cNvPicPr>
            <a:picLocks noChangeAspect="1" noChangeArrowheads="1"/>
          </p:cNvPicPr>
          <p:nvPr/>
        </p:nvPicPr>
        <p:blipFill>
          <a:blip r:embed="rId3" cstate="print"/>
          <a:srcRect/>
          <a:stretch>
            <a:fillRect/>
          </a:stretch>
        </p:blipFill>
        <p:spPr bwMode="auto">
          <a:xfrm>
            <a:off x="4191000" y="5339220"/>
            <a:ext cx="1923288" cy="819179"/>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Directing</a:t>
            </a:r>
            <a:br>
              <a:rPr lang="en-US" sz="3200" dirty="0" smtClean="0"/>
            </a:br>
            <a:r>
              <a:rPr lang="en-US" sz="2000" dirty="0" smtClean="0"/>
              <a:t>Motivating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Most workers want more than money or reward as an incentive to do their job: they need to know that their employer values their ideas and input</a:t>
            </a:r>
            <a:r>
              <a:rPr lang="en-US" dirty="0" smtClean="0"/>
              <a:t>.</a:t>
            </a:r>
          </a:p>
          <a:p>
            <a:endParaRPr lang="en-US" sz="800" dirty="0" smtClean="0"/>
          </a:p>
          <a:p>
            <a:pPr lvl="1"/>
            <a:r>
              <a:rPr lang="en-US" sz="2000" dirty="0" smtClean="0"/>
              <a:t>Managers should give employees some decision making authority as soon as possible.  Smart managers ask workers to contribute ideas for reducing costs, making equipment more efficient, improving customer service, or even developing new products.</a:t>
            </a:r>
          </a:p>
          <a:p>
            <a:pPr lvl="1"/>
            <a:endParaRPr lang="en-US" sz="800" dirty="0" smtClean="0"/>
          </a:p>
          <a:p>
            <a:pPr lvl="2"/>
            <a:r>
              <a:rPr lang="en-US" dirty="0" smtClean="0">
                <a:solidFill>
                  <a:srgbClr val="FF0000"/>
                </a:solidFill>
              </a:rPr>
              <a:t>This participation also serves to increase employee morale.</a:t>
            </a:r>
            <a:endParaRPr lang="en-US" dirty="0">
              <a:solidFill>
                <a:srgbClr val="FF0000"/>
              </a:solidFill>
            </a:endParaRPr>
          </a:p>
        </p:txBody>
      </p:sp>
      <p:pic>
        <p:nvPicPr>
          <p:cNvPr id="3074" name="Picture 2" descr="C:\Users\MichaelM\AppData\Local\Microsoft\Windows\INetCache\IE\57ZPVCL6\motivate-featured[1].jpg"/>
          <p:cNvPicPr>
            <a:picLocks noChangeAspect="1" noChangeArrowheads="1"/>
          </p:cNvPicPr>
          <p:nvPr/>
        </p:nvPicPr>
        <p:blipFill>
          <a:blip r:embed="rId2" cstate="print"/>
          <a:srcRect/>
          <a:stretch>
            <a:fillRect/>
          </a:stretch>
        </p:blipFill>
        <p:spPr bwMode="auto">
          <a:xfrm>
            <a:off x="4361688" y="5110388"/>
            <a:ext cx="1785703" cy="1163412"/>
          </a:xfrm>
          <a:prstGeom prst="rect">
            <a:avLst/>
          </a:prstGeom>
          <a:noFill/>
        </p:spPr>
      </p:pic>
      <p:pic>
        <p:nvPicPr>
          <p:cNvPr id="7" name="Picture 6" descr="Participation matters!"/>
          <p:cNvPicPr/>
          <p:nvPr/>
        </p:nvPicPr>
        <p:blipFill>
          <a:blip r:embed="rId3" cstate="print"/>
          <a:srcRect/>
          <a:stretch>
            <a:fillRect/>
          </a:stretch>
        </p:blipFill>
        <p:spPr bwMode="auto">
          <a:xfrm>
            <a:off x="6324600" y="4800600"/>
            <a:ext cx="2805545" cy="2052489"/>
          </a:xfrm>
          <a:prstGeom prst="rect">
            <a:avLst/>
          </a:prstGeom>
          <a:noFill/>
          <a:ln w="9525">
            <a:noFill/>
            <a:miter lim="800000"/>
            <a:headEnd/>
            <a:tailEnd/>
          </a:ln>
        </p:spPr>
      </p:pic>
      <p:pic>
        <p:nvPicPr>
          <p:cNvPr id="8" name="Picture 7"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Directing</a:t>
            </a:r>
            <a:br>
              <a:rPr lang="en-US" dirty="0" smtClean="0"/>
            </a:br>
            <a:r>
              <a:rPr lang="en-US" sz="2000" dirty="0" smtClean="0"/>
              <a:t>Motivating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Recognition and appreciation are often the best motivators</a:t>
            </a:r>
            <a:r>
              <a:rPr lang="en-US" dirty="0" smtClean="0"/>
              <a:t>.</a:t>
            </a:r>
          </a:p>
          <a:p>
            <a:endParaRPr lang="en-US" sz="800" dirty="0" smtClean="0"/>
          </a:p>
          <a:p>
            <a:pPr lvl="1"/>
            <a:r>
              <a:rPr lang="en-US" dirty="0" smtClean="0"/>
              <a:t>Employees who understand more about their effect on the financial success of the company may be induced to work harder for that success.</a:t>
            </a:r>
          </a:p>
          <a:p>
            <a:pPr lvl="1"/>
            <a:endParaRPr lang="en-US" sz="800" dirty="0" smtClean="0"/>
          </a:p>
          <a:p>
            <a:pPr lvl="2"/>
            <a:r>
              <a:rPr lang="en-US" dirty="0" smtClean="0">
                <a:solidFill>
                  <a:srgbClr val="FF0000"/>
                </a:solidFill>
              </a:rPr>
              <a:t>Managers who understand the needs and desires of workers can encourage their employees to work harder and more productively.</a:t>
            </a:r>
            <a:endParaRPr lang="en-US" dirty="0">
              <a:solidFill>
                <a:srgbClr val="FF0000"/>
              </a:solidFill>
            </a:endParaRPr>
          </a:p>
        </p:txBody>
      </p:sp>
      <p:pic>
        <p:nvPicPr>
          <p:cNvPr id="5" name="Picture 4" descr="Employee Motivation In The Workplace - 5 Steps employee motivation"/>
          <p:cNvPicPr/>
          <p:nvPr/>
        </p:nvPicPr>
        <p:blipFill>
          <a:blip r:embed="rId2" cstate="print"/>
          <a:srcRect/>
          <a:stretch>
            <a:fillRect/>
          </a:stretch>
        </p:blipFill>
        <p:spPr bwMode="auto">
          <a:xfrm>
            <a:off x="4876800" y="4343400"/>
            <a:ext cx="4114800" cy="2179851"/>
          </a:xfrm>
          <a:prstGeom prst="rect">
            <a:avLst/>
          </a:prstGeom>
          <a:noFill/>
          <a:ln w="9525">
            <a:noFill/>
            <a:miter lim="800000"/>
            <a:headEnd/>
            <a:tailEnd/>
          </a:ln>
        </p:spPr>
      </p:pic>
      <p:pic>
        <p:nvPicPr>
          <p:cNvPr id="4100" name="Picture 4" descr="C:\Users\MichaelM\AppData\Local\Microsoft\Windows\INetCache\IE\NA6TXAAW\Motivate-Resume-Writer[1].png"/>
          <p:cNvPicPr>
            <a:picLocks noChangeAspect="1" noChangeArrowheads="1"/>
          </p:cNvPicPr>
          <p:nvPr/>
        </p:nvPicPr>
        <p:blipFill>
          <a:blip r:embed="rId3" cstate="print"/>
          <a:srcRect/>
          <a:stretch>
            <a:fillRect/>
          </a:stretch>
        </p:blipFill>
        <p:spPr bwMode="auto">
          <a:xfrm>
            <a:off x="2895600" y="4800600"/>
            <a:ext cx="2362200" cy="13716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Planning, organizing, staffing, and directing are all important to the success of an organization, whether its objective is earning a profit or something else</a:t>
            </a:r>
            <a:r>
              <a:rPr lang="en-US" dirty="0" smtClean="0"/>
              <a:t>.</a:t>
            </a:r>
          </a:p>
          <a:p>
            <a:endParaRPr lang="en-US" sz="800" dirty="0" smtClean="0"/>
          </a:p>
          <a:p>
            <a:pPr lvl="1"/>
            <a:r>
              <a:rPr lang="en-US" dirty="0" smtClean="0">
                <a:solidFill>
                  <a:srgbClr val="FF0000"/>
                </a:solidFill>
              </a:rPr>
              <a:t>Controlling is the process of evaluating and correcting activities to keep the organization on course.</a:t>
            </a:r>
          </a:p>
        </p:txBody>
      </p:sp>
      <p:pic>
        <p:nvPicPr>
          <p:cNvPr id="5" name="Picture 4" descr="Businessman Controlling Business Progress Staying On The Arrow ..."/>
          <p:cNvPicPr/>
          <p:nvPr/>
        </p:nvPicPr>
        <p:blipFill>
          <a:blip r:embed="rId2" cstate="print"/>
          <a:srcRect/>
          <a:stretch>
            <a:fillRect/>
          </a:stretch>
        </p:blipFill>
        <p:spPr bwMode="auto">
          <a:xfrm>
            <a:off x="4038600" y="3886200"/>
            <a:ext cx="5105400" cy="2971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Controlling involves (5) activities</a:t>
            </a:r>
            <a:r>
              <a:rPr lang="en-US" dirty="0" smtClean="0"/>
              <a:t>:</a:t>
            </a:r>
          </a:p>
          <a:p>
            <a:endParaRPr lang="en-US" sz="800" dirty="0" smtClean="0"/>
          </a:p>
          <a:p>
            <a:pPr marL="731520" lvl="1" indent="-457200">
              <a:buFont typeface="+mj-lt"/>
              <a:buAutoNum type="arabicPeriod"/>
            </a:pPr>
            <a:r>
              <a:rPr lang="en-US" dirty="0" smtClean="0">
                <a:solidFill>
                  <a:srgbClr val="FF0000"/>
                </a:solidFill>
              </a:rPr>
              <a:t>Measuring performance</a:t>
            </a:r>
          </a:p>
          <a:p>
            <a:pPr marL="731520" lvl="1" indent="-457200">
              <a:buFont typeface="+mj-lt"/>
              <a:buAutoNum type="arabicPeriod"/>
            </a:pPr>
            <a:r>
              <a:rPr lang="en-US" dirty="0" smtClean="0">
                <a:solidFill>
                  <a:srgbClr val="FF0000"/>
                </a:solidFill>
              </a:rPr>
              <a:t>Comparing present performance with standards or objectives</a:t>
            </a:r>
          </a:p>
          <a:p>
            <a:pPr marL="731520" lvl="1" indent="-457200">
              <a:buFont typeface="+mj-lt"/>
              <a:buAutoNum type="arabicPeriod"/>
            </a:pPr>
            <a:r>
              <a:rPr lang="en-US" dirty="0" smtClean="0">
                <a:solidFill>
                  <a:srgbClr val="FF0000"/>
                </a:solidFill>
              </a:rPr>
              <a:t>Identifying deviations from the standards</a:t>
            </a:r>
          </a:p>
          <a:p>
            <a:pPr marL="731520" lvl="1" indent="-457200">
              <a:buFont typeface="+mj-lt"/>
              <a:buAutoNum type="arabicPeriod"/>
            </a:pPr>
            <a:r>
              <a:rPr lang="en-US" dirty="0" smtClean="0">
                <a:solidFill>
                  <a:srgbClr val="FF0000"/>
                </a:solidFill>
              </a:rPr>
              <a:t>Investigating the causes of deviations</a:t>
            </a:r>
          </a:p>
          <a:p>
            <a:pPr marL="731520" lvl="1" indent="-457200">
              <a:buFont typeface="+mj-lt"/>
              <a:buAutoNum type="arabicPeriod"/>
            </a:pPr>
            <a:r>
              <a:rPr lang="en-US" dirty="0" smtClean="0">
                <a:solidFill>
                  <a:srgbClr val="FF0000"/>
                </a:solidFill>
              </a:rPr>
              <a:t>Taking corrective action when necessary</a:t>
            </a:r>
            <a:endParaRPr lang="en-US" dirty="0">
              <a:solidFill>
                <a:srgbClr val="FF0000"/>
              </a:solidFill>
            </a:endParaRPr>
          </a:p>
        </p:txBody>
      </p:sp>
      <p:pic>
        <p:nvPicPr>
          <p:cNvPr id="5" name="Picture 4" descr="Controlling Liability Risks In Your Business | InsuranceHub"/>
          <p:cNvPicPr/>
          <p:nvPr/>
        </p:nvPicPr>
        <p:blipFill>
          <a:blip r:embed="rId2" cstate="print"/>
          <a:srcRect/>
          <a:stretch>
            <a:fillRect/>
          </a:stretch>
        </p:blipFill>
        <p:spPr bwMode="auto">
          <a:xfrm>
            <a:off x="4818888" y="4343400"/>
            <a:ext cx="4329730" cy="253538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300" u="sng" dirty="0" smtClean="0"/>
              <a:t>Planning establishes goals and standards and controlling monitors performance and compares it with those standards, so managers can determine whether performance is on target</a:t>
            </a:r>
            <a:r>
              <a:rPr lang="en-US" sz="2300" dirty="0" smtClean="0"/>
              <a:t>.</a:t>
            </a:r>
          </a:p>
          <a:p>
            <a:endParaRPr lang="en-US" sz="800" dirty="0"/>
          </a:p>
          <a:p>
            <a:pPr lvl="1"/>
            <a:r>
              <a:rPr lang="en-US" sz="2000" dirty="0" smtClean="0"/>
              <a:t>When performance is substandard, management must determine why and take appropriate actions, to get the firm back on course.</a:t>
            </a:r>
          </a:p>
          <a:p>
            <a:pPr lvl="1"/>
            <a:endParaRPr lang="en-US" sz="800" dirty="0" smtClean="0"/>
          </a:p>
          <a:p>
            <a:pPr lvl="2"/>
            <a:r>
              <a:rPr lang="en-US" dirty="0" smtClean="0">
                <a:solidFill>
                  <a:srgbClr val="FF0000"/>
                </a:solidFill>
              </a:rPr>
              <a:t>The control function helps managers assess the success of their plans.  When outcomes of plans do not meet expectations, the control process facilitates revision of the plans.</a:t>
            </a:r>
          </a:p>
        </p:txBody>
      </p:sp>
      <p:pic>
        <p:nvPicPr>
          <p:cNvPr id="5" name="Picture 4" descr="LeadStrategists"/>
          <p:cNvPicPr/>
          <p:nvPr/>
        </p:nvPicPr>
        <p:blipFill>
          <a:blip r:embed="rId2" cstate="print"/>
          <a:srcRect/>
          <a:stretch>
            <a:fillRect/>
          </a:stretch>
        </p:blipFill>
        <p:spPr bwMode="auto">
          <a:xfrm>
            <a:off x="5257800" y="4800601"/>
            <a:ext cx="3886200" cy="2057400"/>
          </a:xfrm>
          <a:prstGeom prst="rect">
            <a:avLst/>
          </a:prstGeom>
          <a:noFill/>
          <a:ln w="9525">
            <a:noFill/>
            <a:miter lim="800000"/>
            <a:headEnd/>
            <a:tailEnd/>
          </a:ln>
        </p:spPr>
      </p:pic>
      <p:pic>
        <p:nvPicPr>
          <p:cNvPr id="5123" name="Picture 3" descr="C:\Users\MichaelM\AppData\Local\Microsoft\Windows\INetCache\IE\57ZPVCL6\Target[1].png"/>
          <p:cNvPicPr>
            <a:picLocks noChangeAspect="1" noChangeArrowheads="1"/>
          </p:cNvPicPr>
          <p:nvPr/>
        </p:nvPicPr>
        <p:blipFill>
          <a:blip r:embed="rId3" cstate="print"/>
          <a:srcRect/>
          <a:stretch>
            <a:fillRect/>
          </a:stretch>
        </p:blipFill>
        <p:spPr bwMode="auto">
          <a:xfrm>
            <a:off x="4007082" y="5181600"/>
            <a:ext cx="1177566" cy="1064338"/>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All managers, regardless of type of organization, perform the four functions previously discussed</a:t>
            </a:r>
            <a:r>
              <a:rPr lang="en-US" dirty="0" smtClean="0"/>
              <a:t>.</a:t>
            </a:r>
          </a:p>
          <a:p>
            <a:endParaRPr lang="en-US" sz="800" dirty="0" smtClean="0"/>
          </a:p>
          <a:p>
            <a:pPr lvl="1"/>
            <a:r>
              <a:rPr lang="en-US" dirty="0" smtClean="0"/>
              <a:t>But, in a large company with more than one manager, responsibilities must be divided and delegated.</a:t>
            </a:r>
          </a:p>
          <a:p>
            <a:pPr lvl="1"/>
            <a:endParaRPr lang="en-US" sz="800" dirty="0" smtClean="0"/>
          </a:p>
          <a:p>
            <a:pPr lvl="2"/>
            <a:r>
              <a:rPr lang="en-US" dirty="0" smtClean="0">
                <a:solidFill>
                  <a:srgbClr val="FF0000"/>
                </a:solidFill>
              </a:rPr>
              <a:t>The division of responsibility is achieved by establishing levels of management and areas of specialization: finance, marketing, etc.</a:t>
            </a:r>
            <a:endParaRPr lang="en-US" dirty="0">
              <a:solidFill>
                <a:srgbClr val="FF0000"/>
              </a:solidFill>
            </a:endParaRPr>
          </a:p>
        </p:txBody>
      </p:sp>
      <p:pic>
        <p:nvPicPr>
          <p:cNvPr id="5" name="Picture 4" descr="Managers | Introduction to Business [Deprecated]"/>
          <p:cNvPicPr/>
          <p:nvPr/>
        </p:nvPicPr>
        <p:blipFill>
          <a:blip r:embed="rId2" cstate="print"/>
          <a:srcRect/>
          <a:stretch>
            <a:fillRect/>
          </a:stretch>
        </p:blipFill>
        <p:spPr bwMode="auto">
          <a:xfrm>
            <a:off x="5181600" y="4191000"/>
            <a:ext cx="3848100" cy="25908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Levels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multiple levels of management – top management, middle management, and first-line, or supervisory management</a:t>
            </a:r>
            <a:r>
              <a:rPr lang="en-US" dirty="0" smtClean="0"/>
              <a:t>.</a:t>
            </a:r>
          </a:p>
          <a:p>
            <a:endParaRPr lang="en-US" sz="800" dirty="0" smtClean="0"/>
          </a:p>
          <a:p>
            <a:pPr lvl="1"/>
            <a:r>
              <a:rPr lang="en-US" dirty="0" smtClean="0"/>
              <a:t>These levels form a pyramid and as the shape implies there are generally more middle managers than top managers and still more first-line managers.</a:t>
            </a:r>
          </a:p>
          <a:p>
            <a:pPr lvl="1"/>
            <a:endParaRPr lang="en-US" sz="800" dirty="0" smtClean="0"/>
          </a:p>
          <a:p>
            <a:pPr lvl="2"/>
            <a:r>
              <a:rPr lang="en-US" dirty="0" smtClean="0">
                <a:solidFill>
                  <a:srgbClr val="FF0000"/>
                </a:solidFill>
              </a:rPr>
              <a:t>Many small organizations may have only one manager, typically the owner, who assumes the responsibilities of all three levels.</a:t>
            </a:r>
            <a:endParaRPr lang="en-US" dirty="0">
              <a:solidFill>
                <a:srgbClr val="FF0000"/>
              </a:solidFill>
            </a:endParaRPr>
          </a:p>
        </p:txBody>
      </p:sp>
      <p:pic>
        <p:nvPicPr>
          <p:cNvPr id="5" name="Picture 4" descr="Management | Pacific Management"/>
          <p:cNvPicPr/>
          <p:nvPr/>
        </p:nvPicPr>
        <p:blipFill>
          <a:blip r:embed="rId2" cstate="print"/>
          <a:srcRect/>
          <a:stretch>
            <a:fillRect/>
          </a:stretch>
        </p:blipFill>
        <p:spPr bwMode="auto">
          <a:xfrm>
            <a:off x="6248400" y="4876800"/>
            <a:ext cx="28956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Top-level managers spend most of their time planning.   </a:t>
            </a:r>
          </a:p>
          <a:p>
            <a:endParaRPr lang="en-US" sz="800" u="sng" dirty="0"/>
          </a:p>
          <a:p>
            <a:pPr lvl="1"/>
            <a:r>
              <a:rPr lang="en-US" dirty="0" smtClean="0"/>
              <a:t>These managers make the organization’s strategic decisions, decisions that focus on overall scheme or key idea for using resources to take advantage of opportunities. For example, they decide whether to add products, acquire companies, sell unprofitable business segments, and move into other markets.</a:t>
            </a:r>
          </a:p>
          <a:p>
            <a:endParaRPr lang="en-US" sz="800" dirty="0" smtClean="0"/>
          </a:p>
          <a:p>
            <a:pPr lvl="2"/>
            <a:r>
              <a:rPr lang="en-US" dirty="0" smtClean="0">
                <a:solidFill>
                  <a:srgbClr val="FF0000"/>
                </a:solidFill>
              </a:rPr>
              <a:t>They also represent their company to the public and to government regulators.</a:t>
            </a:r>
            <a:endParaRPr lang="en-US" dirty="0">
              <a:solidFill>
                <a:srgbClr val="FF0000"/>
              </a:solidFill>
            </a:endParaRPr>
          </a:p>
        </p:txBody>
      </p:sp>
      <p:pic>
        <p:nvPicPr>
          <p:cNvPr id="5" name="Picture 4" descr="What is BUSINESS EXECUTIVE? What does BUSINESS EXECUTIVE mean ..."/>
          <p:cNvPicPr/>
          <p:nvPr/>
        </p:nvPicPr>
        <p:blipFill>
          <a:blip r:embed="rId2" cstate="print"/>
          <a:srcRect/>
          <a:stretch>
            <a:fillRect/>
          </a:stretch>
        </p:blipFill>
        <p:spPr bwMode="auto">
          <a:xfrm>
            <a:off x="4876800" y="4572000"/>
            <a:ext cx="4267200" cy="228600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300" u="sng" dirty="0" smtClean="0"/>
              <a:t>For any organization to achieve its objectives, it must have resources to support operations, employees to make and sell the products, and financial resources to purchase additional goods and services, pay EEs, and operate the business</a:t>
            </a:r>
            <a:r>
              <a:rPr lang="en-US" sz="2300" dirty="0" smtClean="0"/>
              <a:t>.</a:t>
            </a:r>
          </a:p>
          <a:p>
            <a:endParaRPr lang="en-US" sz="800" dirty="0" smtClean="0"/>
          </a:p>
          <a:p>
            <a:pPr lvl="1"/>
            <a:r>
              <a:rPr lang="en-US" sz="2100" dirty="0" smtClean="0">
                <a:solidFill>
                  <a:srgbClr val="FF0000"/>
                </a:solidFill>
              </a:rPr>
              <a:t>To accomplish this, it must also have one or more managers to        plan, organize, staff, direct, and control the work that goes on.</a:t>
            </a:r>
            <a:endParaRPr lang="en-US" sz="2100" dirty="0">
              <a:solidFill>
                <a:srgbClr val="FF0000"/>
              </a:solidFill>
            </a:endParaRPr>
          </a:p>
        </p:txBody>
      </p:sp>
      <p:pic>
        <p:nvPicPr>
          <p:cNvPr id="5" name="Picture 4" descr="What's the Difference Between Leadership and Management?"/>
          <p:cNvPicPr/>
          <p:nvPr/>
        </p:nvPicPr>
        <p:blipFill>
          <a:blip r:embed="rId2" cstate="print"/>
          <a:srcRect/>
          <a:stretch>
            <a:fillRect/>
          </a:stretch>
        </p:blipFill>
        <p:spPr bwMode="auto">
          <a:xfrm>
            <a:off x="2041779" y="4202545"/>
            <a:ext cx="5097018" cy="265545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Middle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Rather than making strategic decisions about the whole organization, Middle Mangers are responsible for tactical and operational planning that will implement the general guidelines established by top management</a:t>
            </a:r>
            <a:r>
              <a:rPr lang="en-US" dirty="0" smtClean="0"/>
              <a:t>.</a:t>
            </a:r>
          </a:p>
          <a:p>
            <a:endParaRPr lang="en-US" sz="800" dirty="0" smtClean="0"/>
          </a:p>
          <a:p>
            <a:pPr lvl="1"/>
            <a:r>
              <a:rPr lang="en-US" dirty="0" smtClean="0">
                <a:solidFill>
                  <a:srgbClr val="FF0000"/>
                </a:solidFill>
              </a:rPr>
              <a:t>Their responsibility is more narrowly focused than that of top managers.  They are involved in the specific operations of the firm and spend more time organizing than other mangers.</a:t>
            </a:r>
            <a:endParaRPr lang="en-US" dirty="0">
              <a:solidFill>
                <a:srgbClr val="FF0000"/>
              </a:solidFill>
            </a:endParaRPr>
          </a:p>
        </p:txBody>
      </p:sp>
      <p:pic>
        <p:nvPicPr>
          <p:cNvPr id="6" name="Picture 5" descr="Management pictograms - Vector stencils library"/>
          <p:cNvPicPr/>
          <p:nvPr/>
        </p:nvPicPr>
        <p:blipFill>
          <a:blip r:embed="rId2" cstate="print"/>
          <a:srcRect/>
          <a:stretch>
            <a:fillRect/>
          </a:stretch>
        </p:blipFill>
        <p:spPr bwMode="auto">
          <a:xfrm>
            <a:off x="6324600" y="4495801"/>
            <a:ext cx="2819400" cy="2357582"/>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First-Line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Most people get their management experience as First-Line Mangers, those who supervise workers and the daily operations of the organization</a:t>
            </a:r>
            <a:r>
              <a:rPr lang="en-US" dirty="0" smtClean="0"/>
              <a:t>.</a:t>
            </a:r>
          </a:p>
          <a:p>
            <a:endParaRPr lang="en-US" sz="800" dirty="0" smtClean="0"/>
          </a:p>
          <a:p>
            <a:pPr lvl="1"/>
            <a:r>
              <a:rPr lang="en-US" dirty="0" smtClean="0"/>
              <a:t>They are responsible for implementing the plans established by middle management and directing workers’ daily performance on the job.</a:t>
            </a:r>
          </a:p>
          <a:p>
            <a:pPr lvl="1"/>
            <a:endParaRPr lang="en-US" sz="800" dirty="0" smtClean="0"/>
          </a:p>
          <a:p>
            <a:pPr lvl="2"/>
            <a:r>
              <a:rPr lang="en-US" dirty="0" smtClean="0">
                <a:solidFill>
                  <a:srgbClr val="FF0000"/>
                </a:solidFill>
              </a:rPr>
              <a:t>They spend much of their time directing and controlling.</a:t>
            </a:r>
          </a:p>
        </p:txBody>
      </p:sp>
      <p:pic>
        <p:nvPicPr>
          <p:cNvPr id="5" name="Picture 4" descr="Our Courses | First Line Management (Level 4) | Business ..."/>
          <p:cNvPicPr/>
          <p:nvPr/>
        </p:nvPicPr>
        <p:blipFill>
          <a:blip r:embed="rId2" cstate="print"/>
          <a:srcRect/>
          <a:stretch>
            <a:fillRect/>
          </a:stretch>
        </p:blipFill>
        <p:spPr bwMode="auto">
          <a:xfrm>
            <a:off x="5396345" y="4565073"/>
            <a:ext cx="3733800" cy="2292927"/>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Skills Needed by Managers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Managers are typically evaluated using the metrics of how effective and efficient they are</a:t>
            </a:r>
            <a:r>
              <a:rPr lang="en-US" dirty="0" smtClean="0"/>
              <a:t>.</a:t>
            </a:r>
          </a:p>
          <a:p>
            <a:endParaRPr lang="en-US" sz="800" dirty="0" smtClean="0"/>
          </a:p>
          <a:p>
            <a:pPr lvl="1"/>
            <a:r>
              <a:rPr lang="en-US" dirty="0" smtClean="0"/>
              <a:t>Managing effectively and efficiently requires certain skills:</a:t>
            </a:r>
          </a:p>
          <a:p>
            <a:pPr lvl="1"/>
            <a:endParaRPr lang="en-US" sz="800" dirty="0" smtClean="0"/>
          </a:p>
          <a:p>
            <a:pPr marL="1051560" lvl="2" indent="-457200">
              <a:buFont typeface="+mj-lt"/>
              <a:buAutoNum type="arabicPeriod"/>
            </a:pPr>
            <a:r>
              <a:rPr lang="en-US" dirty="0" smtClean="0">
                <a:solidFill>
                  <a:srgbClr val="FF0000"/>
                </a:solidFill>
              </a:rPr>
              <a:t>Technical Expertise</a:t>
            </a:r>
          </a:p>
          <a:p>
            <a:pPr marL="1051560" lvl="2" indent="-457200">
              <a:buFont typeface="+mj-lt"/>
              <a:buAutoNum type="arabicPeriod"/>
            </a:pPr>
            <a:r>
              <a:rPr lang="en-US" dirty="0" smtClean="0">
                <a:solidFill>
                  <a:srgbClr val="FF0000"/>
                </a:solidFill>
              </a:rPr>
              <a:t>Conceptual Skills</a:t>
            </a:r>
          </a:p>
          <a:p>
            <a:pPr marL="1051560" lvl="2" indent="-457200">
              <a:buFont typeface="+mj-lt"/>
              <a:buAutoNum type="arabicPeriod"/>
            </a:pPr>
            <a:r>
              <a:rPr lang="en-US" dirty="0" smtClean="0">
                <a:solidFill>
                  <a:srgbClr val="FF0000"/>
                </a:solidFill>
              </a:rPr>
              <a:t>Analytical Skills</a:t>
            </a:r>
          </a:p>
          <a:p>
            <a:pPr marL="1051560" lvl="2" indent="-457200">
              <a:buFont typeface="+mj-lt"/>
              <a:buAutoNum type="arabicPeriod"/>
            </a:pPr>
            <a:r>
              <a:rPr lang="en-US" dirty="0" smtClean="0">
                <a:solidFill>
                  <a:srgbClr val="FF0000"/>
                </a:solidFill>
              </a:rPr>
              <a:t>Human Relations Skills</a:t>
            </a:r>
          </a:p>
          <a:p>
            <a:pPr marL="1051560" lvl="2" indent="-457200">
              <a:buFont typeface="+mj-lt"/>
              <a:buAutoNum type="arabicPeriod"/>
            </a:pPr>
            <a:r>
              <a:rPr lang="en-US" dirty="0" smtClean="0">
                <a:solidFill>
                  <a:srgbClr val="FF0000"/>
                </a:solidFill>
              </a:rPr>
              <a:t>Leadership</a:t>
            </a:r>
            <a:endParaRPr lang="en-US" dirty="0">
              <a:solidFill>
                <a:srgbClr val="FF0000"/>
              </a:solidFill>
            </a:endParaRPr>
          </a:p>
        </p:txBody>
      </p:sp>
      <p:pic>
        <p:nvPicPr>
          <p:cNvPr id="5" name="Picture 4" descr="11 Time Management Tips For Every Girl. You Soon To Be Boss Lady."/>
          <p:cNvPicPr/>
          <p:nvPr/>
        </p:nvPicPr>
        <p:blipFill>
          <a:blip r:embed="rId2" cstate="print"/>
          <a:srcRect/>
          <a:stretch>
            <a:fillRect/>
          </a:stretch>
        </p:blipFill>
        <p:spPr bwMode="auto">
          <a:xfrm>
            <a:off x="4361688" y="3581400"/>
            <a:ext cx="4495800" cy="2667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Technical Expertise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Managers need Technical Expertise, specialized knowledge and training required to perform jobs related to their area of management</a:t>
            </a:r>
            <a:r>
              <a:rPr lang="en-US" dirty="0" smtClean="0"/>
              <a:t>.</a:t>
            </a:r>
          </a:p>
          <a:p>
            <a:endParaRPr lang="en-US" sz="800" dirty="0" smtClean="0"/>
          </a:p>
          <a:p>
            <a:pPr lvl="1"/>
            <a:r>
              <a:rPr lang="en-US" dirty="0" smtClean="0">
                <a:solidFill>
                  <a:srgbClr val="FF0000"/>
                </a:solidFill>
              </a:rPr>
              <a:t>Technical skills are most needed by first-line managers and are least critical to top-level managers.</a:t>
            </a:r>
            <a:endParaRPr lang="en-US" dirty="0">
              <a:solidFill>
                <a:srgbClr val="FF0000"/>
              </a:solidFill>
            </a:endParaRPr>
          </a:p>
        </p:txBody>
      </p:sp>
      <p:pic>
        <p:nvPicPr>
          <p:cNvPr id="6" name="Picture 5" descr="Alexa vs. the Enterprise Chatbot – IntraSee"/>
          <p:cNvPicPr/>
          <p:nvPr/>
        </p:nvPicPr>
        <p:blipFill>
          <a:blip r:embed="rId2" cstate="print"/>
          <a:srcRect/>
          <a:stretch>
            <a:fillRect/>
          </a:stretch>
        </p:blipFill>
        <p:spPr bwMode="auto">
          <a:xfrm>
            <a:off x="5029200" y="3733800"/>
            <a:ext cx="3810000" cy="25146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Conceptual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Conceptual skills, the ability to think in abstract terms, and to see how parts fit together to form the whole, are needed by all managers, but particularly top-level managers</a:t>
            </a:r>
            <a:r>
              <a:rPr lang="en-US" dirty="0" smtClean="0"/>
              <a:t>.</a:t>
            </a:r>
          </a:p>
          <a:p>
            <a:endParaRPr lang="en-US" sz="800" dirty="0" smtClean="0"/>
          </a:p>
          <a:p>
            <a:pPr lvl="1"/>
            <a:r>
              <a:rPr lang="en-US" dirty="0" smtClean="0"/>
              <a:t>Top management must be able to evaluate continually where the company will be in the future.</a:t>
            </a:r>
          </a:p>
          <a:p>
            <a:pPr lvl="1"/>
            <a:endParaRPr lang="en-US" sz="800" dirty="0" smtClean="0"/>
          </a:p>
          <a:p>
            <a:pPr lvl="2"/>
            <a:r>
              <a:rPr lang="en-US" dirty="0" smtClean="0">
                <a:solidFill>
                  <a:srgbClr val="FF0000"/>
                </a:solidFill>
              </a:rPr>
              <a:t>Conceptual skills also involve the ability to think creatively.</a:t>
            </a:r>
            <a:endParaRPr lang="en-US" dirty="0">
              <a:solidFill>
                <a:srgbClr val="FF0000"/>
              </a:solidFill>
            </a:endParaRPr>
          </a:p>
        </p:txBody>
      </p:sp>
      <p:pic>
        <p:nvPicPr>
          <p:cNvPr id="5" name="Picture 4" descr="Overview of management"/>
          <p:cNvPicPr/>
          <p:nvPr/>
        </p:nvPicPr>
        <p:blipFill>
          <a:blip r:embed="rId2" cstate="print"/>
          <a:srcRect/>
          <a:stretch>
            <a:fillRect/>
          </a:stretch>
        </p:blipFill>
        <p:spPr bwMode="auto">
          <a:xfrm>
            <a:off x="5181600" y="4191000"/>
            <a:ext cx="3962400" cy="2667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Analytical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Analytical skills refer to the ability to identify relevant issues and recognize their importance, understand the relationships between them, and perceive the underlying causes of a situation</a:t>
            </a:r>
            <a:r>
              <a:rPr lang="en-US" dirty="0" smtClean="0"/>
              <a:t>.</a:t>
            </a:r>
          </a:p>
          <a:p>
            <a:endParaRPr lang="en-US" sz="800" dirty="0" smtClean="0"/>
          </a:p>
          <a:p>
            <a:pPr lvl="1"/>
            <a:r>
              <a:rPr lang="en-US" dirty="0" smtClean="0"/>
              <a:t>When managers have identified critical factors and causes, they can take appropriate action.</a:t>
            </a:r>
          </a:p>
          <a:p>
            <a:pPr lvl="1"/>
            <a:endParaRPr lang="en-US" sz="800" dirty="0" smtClean="0"/>
          </a:p>
          <a:p>
            <a:pPr lvl="2"/>
            <a:r>
              <a:rPr lang="en-US" dirty="0" smtClean="0">
                <a:solidFill>
                  <a:srgbClr val="FF0000"/>
                </a:solidFill>
              </a:rPr>
              <a:t>To be analytical, it is necessary to think about a broad range of issues and to weigh different options before taking action.</a:t>
            </a:r>
            <a:endParaRPr lang="en-US" dirty="0">
              <a:solidFill>
                <a:srgbClr val="FF0000"/>
              </a:solidFill>
            </a:endParaRPr>
          </a:p>
        </p:txBody>
      </p:sp>
      <p:pic>
        <p:nvPicPr>
          <p:cNvPr id="5" name="Picture 4" descr="Analytical Skills Definition, List, and Examples"/>
          <p:cNvPicPr/>
          <p:nvPr/>
        </p:nvPicPr>
        <p:blipFill>
          <a:blip r:embed="rId2" cstate="print"/>
          <a:srcRect/>
          <a:stretch>
            <a:fillRect/>
          </a:stretch>
        </p:blipFill>
        <p:spPr bwMode="auto">
          <a:xfrm>
            <a:off x="5867400" y="4876800"/>
            <a:ext cx="3276600" cy="1981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Human Relations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People skills, or Human Relations skills, are the ability to deal with people, both inside and outside the organization</a:t>
            </a:r>
            <a:r>
              <a:rPr lang="en-US" dirty="0" smtClean="0"/>
              <a:t>.</a:t>
            </a:r>
          </a:p>
          <a:p>
            <a:endParaRPr lang="en-US" sz="800" dirty="0" smtClean="0"/>
          </a:p>
          <a:p>
            <a:pPr lvl="1"/>
            <a:r>
              <a:rPr lang="en-US" dirty="0" smtClean="0">
                <a:solidFill>
                  <a:srgbClr val="FF0000"/>
                </a:solidFill>
              </a:rPr>
              <a:t>Those who can relate to others, communicate well with others, understand the needs of others, and show a true appreciation for others are generally more successful than managers who lack such skills.</a:t>
            </a:r>
            <a:endParaRPr lang="en-US" dirty="0">
              <a:solidFill>
                <a:srgbClr val="FF0000"/>
              </a:solidFill>
            </a:endParaRPr>
          </a:p>
        </p:txBody>
      </p:sp>
      <p:pic>
        <p:nvPicPr>
          <p:cNvPr id="5" name="Picture 4" descr="people skills in evangelism: forgotten and ignored | Glen Woods"/>
          <p:cNvPicPr/>
          <p:nvPr/>
        </p:nvPicPr>
        <p:blipFill>
          <a:blip r:embed="rId2" cstate="print"/>
          <a:srcRect/>
          <a:stretch>
            <a:fillRect/>
          </a:stretch>
        </p:blipFill>
        <p:spPr bwMode="auto">
          <a:xfrm>
            <a:off x="5181600" y="3733800"/>
            <a:ext cx="3654552" cy="251764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Leadership is the ability to influence employees to work toward organizational goals</a:t>
            </a:r>
            <a:r>
              <a:rPr lang="en-US" dirty="0" smtClean="0"/>
              <a:t>.</a:t>
            </a:r>
          </a:p>
          <a:p>
            <a:endParaRPr lang="en-US" sz="800" dirty="0" smtClean="0"/>
          </a:p>
          <a:p>
            <a:pPr lvl="1"/>
            <a:r>
              <a:rPr lang="en-US" dirty="0" smtClean="0"/>
              <a:t>Strong leaders manage and pay attention to the culture of their organizations and the needs of their customers.</a:t>
            </a:r>
          </a:p>
          <a:p>
            <a:pPr lvl="1"/>
            <a:endParaRPr lang="en-US" sz="800" dirty="0" smtClean="0"/>
          </a:p>
          <a:p>
            <a:pPr lvl="2"/>
            <a:r>
              <a:rPr lang="en-US" dirty="0" smtClean="0">
                <a:solidFill>
                  <a:srgbClr val="FF0000"/>
                </a:solidFill>
              </a:rPr>
              <a:t>Managers are classified into three types based on leadership style:</a:t>
            </a:r>
          </a:p>
          <a:p>
            <a:pPr lvl="2"/>
            <a:endParaRPr lang="en-US" sz="800" dirty="0" smtClean="0"/>
          </a:p>
          <a:p>
            <a:pPr marL="1325880" lvl="3" indent="-457200">
              <a:buFont typeface="+mj-lt"/>
              <a:buAutoNum type="arabicPeriod"/>
            </a:pPr>
            <a:r>
              <a:rPr lang="en-US" dirty="0" smtClean="0">
                <a:solidFill>
                  <a:srgbClr val="0070C0"/>
                </a:solidFill>
              </a:rPr>
              <a:t>Autocratic Leaders</a:t>
            </a:r>
          </a:p>
          <a:p>
            <a:pPr marL="1325880" lvl="3" indent="-457200">
              <a:buFont typeface="+mj-lt"/>
              <a:buAutoNum type="arabicPeriod"/>
            </a:pPr>
            <a:r>
              <a:rPr lang="en-US" dirty="0" smtClean="0">
                <a:solidFill>
                  <a:srgbClr val="0070C0"/>
                </a:solidFill>
              </a:rPr>
              <a:t>Democratic Leaders</a:t>
            </a:r>
          </a:p>
          <a:p>
            <a:pPr marL="1325880" lvl="3" indent="-457200">
              <a:buFont typeface="+mj-lt"/>
              <a:buAutoNum type="arabicPeriod"/>
            </a:pPr>
            <a:r>
              <a:rPr lang="en-US" dirty="0" smtClean="0">
                <a:solidFill>
                  <a:srgbClr val="0070C0"/>
                </a:solidFill>
              </a:rPr>
              <a:t>Free-Rein Leaders</a:t>
            </a:r>
            <a:endParaRPr lang="en-US" dirty="0">
              <a:solidFill>
                <a:srgbClr val="0070C0"/>
              </a:solidFill>
            </a:endParaRPr>
          </a:p>
        </p:txBody>
      </p:sp>
      <p:pic>
        <p:nvPicPr>
          <p:cNvPr id="5" name="Picture 4" descr="The Core Leadership Skills You Need in Every Role | CCL"/>
          <p:cNvPicPr/>
          <p:nvPr/>
        </p:nvPicPr>
        <p:blipFill>
          <a:blip r:embed="rId2" cstate="print"/>
          <a:srcRect/>
          <a:stretch>
            <a:fillRect/>
          </a:stretch>
        </p:blipFill>
        <p:spPr bwMode="auto">
          <a:xfrm>
            <a:off x="4673600" y="4114800"/>
            <a:ext cx="4495800" cy="2743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Styles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effectiveness of these leadership styles depends on several factors</a:t>
            </a:r>
            <a:r>
              <a:rPr lang="en-US" dirty="0" smtClean="0"/>
              <a:t>:</a:t>
            </a:r>
          </a:p>
          <a:p>
            <a:endParaRPr lang="en-US" sz="800" dirty="0" smtClean="0"/>
          </a:p>
          <a:p>
            <a:pPr marL="731520" lvl="1" indent="-457200">
              <a:buFont typeface="+mj-lt"/>
              <a:buAutoNum type="arabicPeriod"/>
            </a:pPr>
            <a:r>
              <a:rPr lang="en-US" dirty="0" smtClean="0">
                <a:solidFill>
                  <a:srgbClr val="FF0000"/>
                </a:solidFill>
              </a:rPr>
              <a:t>The type of employees.</a:t>
            </a:r>
          </a:p>
          <a:p>
            <a:pPr marL="731520" lvl="1" indent="-457200">
              <a:buFont typeface="+mj-lt"/>
              <a:buAutoNum type="arabicPeriod"/>
            </a:pPr>
            <a:r>
              <a:rPr lang="en-US" dirty="0" smtClean="0">
                <a:solidFill>
                  <a:srgbClr val="FF0000"/>
                </a:solidFill>
              </a:rPr>
              <a:t>The manager’s abilities.</a:t>
            </a:r>
          </a:p>
          <a:p>
            <a:pPr marL="731520" lvl="1" indent="-457200">
              <a:buFont typeface="+mj-lt"/>
              <a:buAutoNum type="arabicPeriod"/>
            </a:pPr>
            <a:r>
              <a:rPr lang="en-US" dirty="0">
                <a:solidFill>
                  <a:srgbClr val="FF0000"/>
                </a:solidFill>
              </a:rPr>
              <a:t>T</a:t>
            </a:r>
            <a:r>
              <a:rPr lang="en-US" dirty="0" smtClean="0">
                <a:solidFill>
                  <a:srgbClr val="FF0000"/>
                </a:solidFill>
              </a:rPr>
              <a:t>he situation itself.</a:t>
            </a:r>
            <a:endParaRPr lang="en-US" dirty="0">
              <a:solidFill>
                <a:srgbClr val="FF0000"/>
              </a:solidFill>
            </a:endParaRPr>
          </a:p>
        </p:txBody>
      </p:sp>
      <p:pic>
        <p:nvPicPr>
          <p:cNvPr id="5" name="Picture 4" descr="3 Main Different Types of Leadership Styles Explained"/>
          <p:cNvPicPr/>
          <p:nvPr/>
        </p:nvPicPr>
        <p:blipFill>
          <a:blip r:embed="rId2" cstate="print"/>
          <a:srcRect/>
          <a:stretch>
            <a:fillRect/>
          </a:stretch>
        </p:blipFill>
        <p:spPr bwMode="auto">
          <a:xfrm>
            <a:off x="4361688" y="3200400"/>
            <a:ext cx="4598670" cy="30289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Contingency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Many managers are unable to use more than one style of leadership.  Some are even incapable of allowing their subordinates to participate in decision making</a:t>
            </a:r>
            <a:r>
              <a:rPr lang="en-US" dirty="0" smtClean="0"/>
              <a:t>.</a:t>
            </a:r>
          </a:p>
          <a:p>
            <a:endParaRPr lang="en-US" sz="800" dirty="0" smtClean="0"/>
          </a:p>
          <a:p>
            <a:pPr lvl="1"/>
            <a:r>
              <a:rPr lang="en-US" dirty="0" smtClean="0">
                <a:solidFill>
                  <a:srgbClr val="FF0000"/>
                </a:solidFill>
              </a:rPr>
              <a:t>Thus, what leadership style is “best” depends on specific circumstances, and effective managers will strive to adapt their leadership style as circumstances warrant.</a:t>
            </a:r>
            <a:endParaRPr lang="en-US" dirty="0">
              <a:solidFill>
                <a:srgbClr val="FF0000"/>
              </a:solidFill>
            </a:endParaRPr>
          </a:p>
        </p:txBody>
      </p:sp>
      <p:pic>
        <p:nvPicPr>
          <p:cNvPr id="6" name="Picture 5" descr="What is Contingency Model by Fred Fiedler - Dr. Vidya Hattangadi"/>
          <p:cNvPicPr/>
          <p:nvPr/>
        </p:nvPicPr>
        <p:blipFill>
          <a:blip r:embed="rId2" cstate="print"/>
          <a:srcRect/>
          <a:stretch>
            <a:fillRect/>
          </a:stretch>
        </p:blipFill>
        <p:spPr bwMode="auto">
          <a:xfrm>
            <a:off x="4648200" y="4038600"/>
            <a:ext cx="4191000" cy="2275073"/>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Importance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Management is the process designed to achieve an organization’s objectives by using its resources effectively and efficiently in a changing environment</a:t>
            </a:r>
            <a:r>
              <a:rPr lang="en-US" sz="2400" dirty="0" smtClean="0"/>
              <a:t>.</a:t>
            </a:r>
          </a:p>
          <a:p>
            <a:endParaRPr lang="en-US" sz="800" dirty="0" smtClean="0"/>
          </a:p>
          <a:p>
            <a:pPr lvl="1"/>
            <a:r>
              <a:rPr lang="en-US" sz="2000" dirty="0" smtClean="0">
                <a:solidFill>
                  <a:srgbClr val="FF0000"/>
                </a:solidFill>
              </a:rPr>
              <a:t>Managers make decisions about use of an organization’s resources and are concerned with (1) planning, (2) organizing, (3) directing, and (4) controlling organizational activities to reach its objectives.</a:t>
            </a:r>
            <a:endParaRPr lang="en-US" sz="2000" dirty="0">
              <a:solidFill>
                <a:srgbClr val="FF0000"/>
              </a:solidFill>
            </a:endParaRPr>
          </a:p>
        </p:txBody>
      </p:sp>
      <p:pic>
        <p:nvPicPr>
          <p:cNvPr id="6" name="Picture 5" descr="Project manager assistant - Erasmus Life Budapest"/>
          <p:cNvPicPr/>
          <p:nvPr/>
        </p:nvPicPr>
        <p:blipFill>
          <a:blip r:embed="rId2" cstate="print"/>
          <a:srcRect/>
          <a:stretch>
            <a:fillRect/>
          </a:stretch>
        </p:blipFill>
        <p:spPr bwMode="auto">
          <a:xfrm>
            <a:off x="3429000" y="4114800"/>
            <a:ext cx="5715000" cy="2743201"/>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Authentic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Authentic leadership is a bit different from the other three leadership styles because it is not exclusive</a:t>
            </a:r>
            <a:r>
              <a:rPr lang="en-US" dirty="0" smtClean="0"/>
              <a:t>.</a:t>
            </a:r>
          </a:p>
          <a:p>
            <a:endParaRPr lang="en-US" sz="800" dirty="0"/>
          </a:p>
          <a:p>
            <a:pPr lvl="1"/>
            <a:r>
              <a:rPr lang="en-US" dirty="0" smtClean="0"/>
              <a:t>Authentic leaders are passionate about the goals and mission of the company, display corporate values in the workplace, and form long-term relationships with stakeholders.</a:t>
            </a:r>
          </a:p>
          <a:p>
            <a:endParaRPr lang="en-US" sz="800" dirty="0" smtClean="0"/>
          </a:p>
          <a:p>
            <a:pPr lvl="2"/>
            <a:r>
              <a:rPr lang="en-US" dirty="0" smtClean="0">
                <a:solidFill>
                  <a:srgbClr val="FF0000"/>
                </a:solidFill>
              </a:rPr>
              <a:t>While leaders might incorporate different leadership styles depending on the business and the situation, all leaders must be able to align employees behind a common vision to be effective.</a:t>
            </a:r>
          </a:p>
          <a:p>
            <a:pPr lvl="2"/>
            <a:r>
              <a:rPr lang="en-US" dirty="0" smtClean="0">
                <a:solidFill>
                  <a:srgbClr val="FF0000"/>
                </a:solidFill>
              </a:rPr>
              <a:t>Strong leaders also realize the value that employees can provide by participating in the firm’s organizational culture.</a:t>
            </a:r>
          </a:p>
        </p:txBody>
      </p:sp>
      <p:pic>
        <p:nvPicPr>
          <p:cNvPr id="8194" name="Picture 2" descr="C:\Users\MichaelM\AppData\Local\Microsoft\Windows\INetCache\IE\NA6TXAAW\stamp-924567_960_720[1].png"/>
          <p:cNvPicPr>
            <a:picLocks noChangeAspect="1" noChangeArrowheads="1"/>
          </p:cNvPicPr>
          <p:nvPr/>
        </p:nvPicPr>
        <p:blipFill>
          <a:blip r:embed="rId2" cstate="print"/>
          <a:srcRect/>
          <a:stretch>
            <a:fillRect/>
          </a:stretch>
        </p:blipFill>
        <p:spPr bwMode="auto">
          <a:xfrm>
            <a:off x="7414105" y="5105400"/>
            <a:ext cx="1348895" cy="1219200"/>
          </a:xfrm>
          <a:prstGeom prst="rect">
            <a:avLst/>
          </a:prstGeom>
          <a:noFill/>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Successful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Requirements for Successful Leadership</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Communicate objectives and expectations.</a:t>
            </a:r>
          </a:p>
          <a:p>
            <a:pPr marL="731520" lvl="1" indent="-457200">
              <a:buFont typeface="+mj-lt"/>
              <a:buAutoNum type="arabicPeriod"/>
            </a:pPr>
            <a:r>
              <a:rPr lang="en-US" sz="2000" dirty="0" smtClean="0">
                <a:solidFill>
                  <a:srgbClr val="FF0000"/>
                </a:solidFill>
              </a:rPr>
              <a:t>Gain the respect and trust of the stakeholders.</a:t>
            </a:r>
          </a:p>
          <a:p>
            <a:pPr marL="731520" lvl="1" indent="-457200">
              <a:buFont typeface="+mj-lt"/>
              <a:buAutoNum type="arabicPeriod"/>
            </a:pPr>
            <a:r>
              <a:rPr lang="en-US" sz="2000" dirty="0" smtClean="0">
                <a:solidFill>
                  <a:srgbClr val="FF0000"/>
                </a:solidFill>
              </a:rPr>
              <a:t>Develop shared values.</a:t>
            </a:r>
          </a:p>
          <a:p>
            <a:pPr marL="731520" lvl="1" indent="-457200">
              <a:buFont typeface="+mj-lt"/>
              <a:buAutoNum type="arabicPeriod"/>
            </a:pPr>
            <a:r>
              <a:rPr lang="en-US" sz="2000" dirty="0" smtClean="0">
                <a:solidFill>
                  <a:srgbClr val="FF0000"/>
                </a:solidFill>
              </a:rPr>
              <a:t>Acquire and share knowledge.</a:t>
            </a:r>
          </a:p>
          <a:p>
            <a:pPr marL="731520" lvl="1" indent="-457200">
              <a:buFont typeface="+mj-lt"/>
              <a:buAutoNum type="arabicPeriod"/>
            </a:pPr>
            <a:r>
              <a:rPr lang="en-US" sz="2000" dirty="0" smtClean="0">
                <a:solidFill>
                  <a:srgbClr val="FF0000"/>
                </a:solidFill>
              </a:rPr>
              <a:t>Empower employees to make decisions.</a:t>
            </a:r>
          </a:p>
          <a:p>
            <a:pPr marL="731520" lvl="1" indent="-457200">
              <a:buFont typeface="+mj-lt"/>
              <a:buAutoNum type="arabicPeriod"/>
            </a:pPr>
            <a:r>
              <a:rPr lang="en-US" sz="2000" dirty="0" smtClean="0">
                <a:solidFill>
                  <a:srgbClr val="FF0000"/>
                </a:solidFill>
              </a:rPr>
              <a:t>Be a role model for appropriate behavior.</a:t>
            </a:r>
          </a:p>
          <a:p>
            <a:pPr marL="731520" lvl="1" indent="-457200">
              <a:buFont typeface="+mj-lt"/>
              <a:buAutoNum type="arabicPeriod"/>
            </a:pPr>
            <a:r>
              <a:rPr lang="en-US" sz="2000" dirty="0" smtClean="0">
                <a:solidFill>
                  <a:srgbClr val="FF0000"/>
                </a:solidFill>
              </a:rPr>
              <a:t>Provide rewards and take action to achieve goals.</a:t>
            </a:r>
            <a:endParaRPr lang="en-US" sz="2000" dirty="0">
              <a:solidFill>
                <a:srgbClr val="FF0000"/>
              </a:solidFill>
            </a:endParaRPr>
          </a:p>
        </p:txBody>
      </p:sp>
      <p:pic>
        <p:nvPicPr>
          <p:cNvPr id="5" name="Picture 4" descr="10 Ways Successful Leaders Think Differently - Lolly Daskal ..."/>
          <p:cNvPicPr/>
          <p:nvPr/>
        </p:nvPicPr>
        <p:blipFill>
          <a:blip r:embed="rId2" cstate="print"/>
          <a:srcRect/>
          <a:stretch>
            <a:fillRect/>
          </a:stretch>
        </p:blipFill>
        <p:spPr bwMode="auto">
          <a:xfrm>
            <a:off x="4818888" y="4948382"/>
            <a:ext cx="4343400" cy="1905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Employee Empowerment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Businesses are realizing the benefits of participative corporate cultures characterized by EE empowerment</a:t>
            </a:r>
            <a:r>
              <a:rPr lang="en-US" dirty="0" smtClean="0"/>
              <a:t>.</a:t>
            </a:r>
          </a:p>
          <a:p>
            <a:endParaRPr lang="en-US" sz="800" dirty="0" smtClean="0"/>
          </a:p>
          <a:p>
            <a:pPr lvl="1"/>
            <a:r>
              <a:rPr lang="en-US" dirty="0" smtClean="0"/>
              <a:t>EE Empowerment occurs when EEs are provided with ability to take on responsibilities and make decisions about their jobs.</a:t>
            </a:r>
          </a:p>
          <a:p>
            <a:pPr lvl="1"/>
            <a:endParaRPr lang="en-US" sz="800" dirty="0" smtClean="0"/>
          </a:p>
          <a:p>
            <a:pPr lvl="2"/>
            <a:r>
              <a:rPr lang="en-US" dirty="0" smtClean="0">
                <a:solidFill>
                  <a:srgbClr val="FF0000"/>
                </a:solidFill>
              </a:rPr>
              <a:t>EE empowerment does not mean that managers are not needed.  In fact, managers are important for guiding EEs, setting goals, making major decisions, and other responsibilities.</a:t>
            </a:r>
            <a:endParaRPr lang="en-US" dirty="0">
              <a:solidFill>
                <a:srgbClr val="FF0000"/>
              </a:solidFill>
            </a:endParaRPr>
          </a:p>
        </p:txBody>
      </p:sp>
      <p:pic>
        <p:nvPicPr>
          <p:cNvPr id="5" name="Picture 4" descr="WorkL on Twitter: &quot;9 benefits of embracing employee empowerment in ..."/>
          <p:cNvPicPr/>
          <p:nvPr/>
        </p:nvPicPr>
        <p:blipFill>
          <a:blip r:embed="rId2" cstate="print"/>
          <a:srcRect/>
          <a:stretch>
            <a:fillRect/>
          </a:stretch>
        </p:blipFill>
        <p:spPr bwMode="auto">
          <a:xfrm>
            <a:off x="5105400" y="4572000"/>
            <a:ext cx="3886200" cy="219075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Participative Decision Making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Leaders who wish to empower EEs adopt systems that support an EE’s ability to provide input and feedback on company decisions</a:t>
            </a:r>
            <a:r>
              <a:rPr lang="en-US" dirty="0" smtClean="0"/>
              <a:t>.</a:t>
            </a:r>
          </a:p>
          <a:p>
            <a:endParaRPr lang="en-US" sz="800" dirty="0" smtClean="0"/>
          </a:p>
          <a:p>
            <a:pPr lvl="1"/>
            <a:r>
              <a:rPr lang="en-US" dirty="0" smtClean="0"/>
              <a:t>Participative Decision Making, a type of decision making that involves both manager and employee input, supports employee empowerment within the organization.</a:t>
            </a:r>
          </a:p>
          <a:p>
            <a:pPr lvl="1"/>
            <a:endParaRPr lang="en-US" sz="800" dirty="0" smtClean="0"/>
          </a:p>
          <a:p>
            <a:pPr lvl="2"/>
            <a:r>
              <a:rPr lang="en-US" dirty="0" smtClean="0">
                <a:solidFill>
                  <a:srgbClr val="FF0000"/>
                </a:solidFill>
              </a:rPr>
              <a:t>Empowered employees feel like they have an active role in the organization’s success.</a:t>
            </a:r>
            <a:endParaRPr lang="en-US" dirty="0">
              <a:solidFill>
                <a:srgbClr val="FF0000"/>
              </a:solidFill>
            </a:endParaRPr>
          </a:p>
        </p:txBody>
      </p:sp>
      <p:pic>
        <p:nvPicPr>
          <p:cNvPr id="5" name="Picture 4" descr="Empowering People in the Workplace - Sarah Joseph"/>
          <p:cNvPicPr/>
          <p:nvPr/>
        </p:nvPicPr>
        <p:blipFill>
          <a:blip r:embed="rId2" cstate="print"/>
          <a:srcRect/>
          <a:stretch>
            <a:fillRect/>
          </a:stretch>
        </p:blipFill>
        <p:spPr bwMode="auto">
          <a:xfrm>
            <a:off x="5486400" y="4572000"/>
            <a:ext cx="3524250" cy="21717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Teamwork</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Teamwork has often been an effective way for encouraging employee empowerment</a:t>
            </a:r>
            <a:r>
              <a:rPr lang="en-US" dirty="0" smtClean="0"/>
              <a:t>.</a:t>
            </a:r>
          </a:p>
          <a:p>
            <a:endParaRPr lang="en-US" sz="800" dirty="0" smtClean="0"/>
          </a:p>
          <a:p>
            <a:pPr lvl="1"/>
            <a:r>
              <a:rPr lang="en-US" dirty="0" smtClean="0"/>
              <a:t>Although decision making in teams is collective, the most effective teams are those in which all EEs are encouraged to contribute their ideas and recommendations.</a:t>
            </a:r>
          </a:p>
          <a:p>
            <a:pPr lvl="1"/>
            <a:endParaRPr lang="en-US" sz="800" dirty="0" smtClean="0"/>
          </a:p>
          <a:p>
            <a:pPr lvl="2"/>
            <a:r>
              <a:rPr lang="en-US" dirty="0" smtClean="0">
                <a:solidFill>
                  <a:srgbClr val="FF0000"/>
                </a:solidFill>
              </a:rPr>
              <a:t>Because each EE can bring in their own unique insights, teams often result in innovative ideas or decisions that would not have been reached by only one or two people.</a:t>
            </a:r>
          </a:p>
        </p:txBody>
      </p:sp>
      <p:pic>
        <p:nvPicPr>
          <p:cNvPr id="5" name="Picture 4" descr="Business Teamwork Concept Flat People Characters Running Gears ..."/>
          <p:cNvPicPr/>
          <p:nvPr/>
        </p:nvPicPr>
        <p:blipFill>
          <a:blip r:embed="rId2" cstate="print"/>
          <a:srcRect/>
          <a:stretch>
            <a:fillRect/>
          </a:stretch>
        </p:blipFill>
        <p:spPr bwMode="auto">
          <a:xfrm>
            <a:off x="5638800" y="4800600"/>
            <a:ext cx="3352800" cy="193548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Decision Making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400" u="sng" dirty="0" smtClean="0"/>
              <a:t>Decision Making is important in all management functions and at all levels, whether the decisions are on a strategic, tactical, or operational level</a:t>
            </a:r>
            <a:r>
              <a:rPr lang="en-US" dirty="0" smtClean="0"/>
              <a:t>.</a:t>
            </a:r>
          </a:p>
          <a:p>
            <a:endParaRPr lang="en-US" sz="800" dirty="0" smtClean="0"/>
          </a:p>
          <a:p>
            <a:pPr lvl="1"/>
            <a:r>
              <a:rPr lang="en-US" sz="2100" dirty="0" smtClean="0"/>
              <a:t>A systematic approach using the following six steps usually leads to more effective decision making:</a:t>
            </a:r>
          </a:p>
          <a:p>
            <a:pPr lvl="1"/>
            <a:endParaRPr lang="en-US" sz="800" dirty="0" smtClean="0"/>
          </a:p>
          <a:p>
            <a:pPr marL="1051560" lvl="2" indent="-457200">
              <a:buFont typeface="+mj-lt"/>
              <a:buAutoNum type="arabicPeriod"/>
            </a:pPr>
            <a:r>
              <a:rPr lang="en-US" sz="1900" dirty="0" smtClean="0">
                <a:solidFill>
                  <a:srgbClr val="FF0000"/>
                </a:solidFill>
              </a:rPr>
              <a:t>Recognize and define the decision situation.</a:t>
            </a:r>
          </a:p>
          <a:p>
            <a:pPr marL="1051560" lvl="2" indent="-457200">
              <a:buFont typeface="+mj-lt"/>
              <a:buAutoNum type="arabicPeriod"/>
            </a:pPr>
            <a:r>
              <a:rPr lang="en-US" sz="1900" dirty="0" smtClean="0">
                <a:solidFill>
                  <a:srgbClr val="FF0000"/>
                </a:solidFill>
              </a:rPr>
              <a:t>Develop options to resolve the situation (brainstorm).</a:t>
            </a:r>
          </a:p>
          <a:p>
            <a:pPr marL="1051560" lvl="2" indent="-457200">
              <a:buFont typeface="+mj-lt"/>
              <a:buAutoNum type="arabicPeriod"/>
            </a:pPr>
            <a:r>
              <a:rPr lang="en-US" sz="1900" dirty="0" smtClean="0">
                <a:solidFill>
                  <a:srgbClr val="FF0000"/>
                </a:solidFill>
              </a:rPr>
              <a:t>Analyze the options (assess appropriateness).</a:t>
            </a:r>
          </a:p>
          <a:p>
            <a:pPr marL="1051560" lvl="2" indent="-457200">
              <a:buFont typeface="+mj-lt"/>
              <a:buAutoNum type="arabicPeriod"/>
            </a:pPr>
            <a:r>
              <a:rPr lang="en-US" sz="1900" dirty="0" smtClean="0">
                <a:solidFill>
                  <a:srgbClr val="FF0000"/>
                </a:solidFill>
              </a:rPr>
              <a:t>Select the best option.  Reject the others.</a:t>
            </a:r>
          </a:p>
          <a:p>
            <a:pPr marL="1051560" lvl="2" indent="-457200">
              <a:buFont typeface="+mj-lt"/>
              <a:buAutoNum type="arabicPeriod"/>
            </a:pPr>
            <a:r>
              <a:rPr lang="en-US" sz="1900" dirty="0" smtClean="0">
                <a:solidFill>
                  <a:srgbClr val="FF0000"/>
                </a:solidFill>
              </a:rPr>
              <a:t>Implement the decision.  Put into action.</a:t>
            </a:r>
          </a:p>
          <a:p>
            <a:pPr marL="1051560" lvl="2" indent="-457200">
              <a:buFont typeface="+mj-lt"/>
              <a:buAutoNum type="arabicPeriod"/>
            </a:pPr>
            <a:r>
              <a:rPr lang="en-US" sz="1900" dirty="0" smtClean="0">
                <a:solidFill>
                  <a:srgbClr val="FF0000"/>
                </a:solidFill>
              </a:rPr>
              <a:t>Monitor the consequences of the decision.</a:t>
            </a:r>
          </a:p>
        </p:txBody>
      </p:sp>
      <p:pic>
        <p:nvPicPr>
          <p:cNvPr id="5" name="Picture 4" descr="Decision Making Skills for Children | Deeksha Blog"/>
          <p:cNvPicPr/>
          <p:nvPr/>
        </p:nvPicPr>
        <p:blipFill>
          <a:blip r:embed="rId2" cstate="print"/>
          <a:srcRect/>
          <a:stretch>
            <a:fillRect/>
          </a:stretch>
        </p:blipFill>
        <p:spPr bwMode="auto">
          <a:xfrm>
            <a:off x="6248400" y="4953000"/>
            <a:ext cx="2895600" cy="1908048"/>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in Practice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Management functions can be simplified into two basic activities</a:t>
            </a:r>
            <a:r>
              <a:rPr lang="en-US" dirty="0" smtClean="0"/>
              <a:t>:</a:t>
            </a:r>
          </a:p>
          <a:p>
            <a:endParaRPr lang="en-US" sz="800" dirty="0" smtClean="0"/>
          </a:p>
          <a:p>
            <a:pPr marL="731520" lvl="1" indent="-457200">
              <a:buFont typeface="+mj-lt"/>
              <a:buAutoNum type="arabicPeriod"/>
            </a:pPr>
            <a:r>
              <a:rPr lang="en-US" sz="2100" dirty="0" smtClean="0">
                <a:solidFill>
                  <a:srgbClr val="FF0000"/>
                </a:solidFill>
              </a:rPr>
              <a:t>Figuring out what to do despite uncertainty, great diversity, and an enormous amount of potentially relevant information.</a:t>
            </a:r>
          </a:p>
          <a:p>
            <a:pPr marL="731520" lvl="1" indent="-457200">
              <a:buFont typeface="+mj-lt"/>
              <a:buAutoNum type="arabicPeriod"/>
            </a:pPr>
            <a:r>
              <a:rPr lang="en-US" sz="2100" dirty="0" smtClean="0">
                <a:solidFill>
                  <a:srgbClr val="FF0000"/>
                </a:solidFill>
              </a:rPr>
              <a:t>Getting things done through a large and diverse set of people despite having little direct control over most of them.</a:t>
            </a:r>
          </a:p>
          <a:p>
            <a:pPr lvl="2">
              <a:buNone/>
            </a:pPr>
            <a:endParaRPr lang="en-US" dirty="0" smtClean="0"/>
          </a:p>
          <a:p>
            <a:pPr lvl="1"/>
            <a:endParaRPr lang="en-US" dirty="0"/>
          </a:p>
        </p:txBody>
      </p:sp>
      <p:pic>
        <p:nvPicPr>
          <p:cNvPr id="5" name="Picture 4" descr="Management in Practice - General Practice Awards"/>
          <p:cNvPicPr/>
          <p:nvPr/>
        </p:nvPicPr>
        <p:blipFill>
          <a:blip r:embed="rId2" cstate="print"/>
          <a:srcRect/>
          <a:stretch>
            <a:fillRect/>
          </a:stretch>
        </p:blipFill>
        <p:spPr bwMode="auto">
          <a:xfrm>
            <a:off x="1219200" y="4267200"/>
            <a:ext cx="4876800" cy="1905000"/>
          </a:xfrm>
          <a:prstGeom prst="rect">
            <a:avLst/>
          </a:prstGeom>
          <a:noFill/>
          <a:ln w="9525">
            <a:noFill/>
            <a:miter lim="800000"/>
            <a:headEnd/>
            <a:tailEnd/>
          </a:ln>
        </p:spPr>
      </p:pic>
      <p:pic>
        <p:nvPicPr>
          <p:cNvPr id="9218" name="Picture 2" descr="C:\Users\MichaelM\AppData\Local\Microsoft\Windows\INetCache\IE\57ZPVCL6\6790638564_35d6c26b34_b[1].jpg"/>
          <p:cNvPicPr>
            <a:picLocks noChangeAspect="1" noChangeArrowheads="1"/>
          </p:cNvPicPr>
          <p:nvPr/>
        </p:nvPicPr>
        <p:blipFill>
          <a:blip r:embed="rId3" cstate="print"/>
          <a:srcRect/>
          <a:stretch>
            <a:fillRect/>
          </a:stretch>
        </p:blipFill>
        <p:spPr bwMode="auto">
          <a:xfrm>
            <a:off x="6096000" y="4419600"/>
            <a:ext cx="1691640" cy="169164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Managing for Quality and Competitiveness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Organization, Teamwork, and Communication</a:t>
            </a:r>
          </a:p>
        </p:txBody>
      </p:sp>
      <p:pic>
        <p:nvPicPr>
          <p:cNvPr id="8" name="Picture 7" descr="Chapter 8 Organization, Teamwork, and Communication.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2075688" y="2593848"/>
            <a:ext cx="5029200" cy="3581454"/>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42638817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An organization’s structure determines how well it makes decisions and responds to problems, and it influences employee’s attitudes toward their work</a:t>
            </a:r>
            <a:r>
              <a:rPr lang="en-US" dirty="0" smtClean="0"/>
              <a:t>.</a:t>
            </a:r>
          </a:p>
          <a:p>
            <a:endParaRPr lang="en-US" sz="800" dirty="0" smtClean="0"/>
          </a:p>
          <a:p>
            <a:pPr lvl="1"/>
            <a:r>
              <a:rPr lang="en-US" dirty="0" smtClean="0">
                <a:solidFill>
                  <a:srgbClr val="FF0000"/>
                </a:solidFill>
              </a:rPr>
              <a:t>A suitable structure can minimize a business’s costs and maximized its efficiency.</a:t>
            </a:r>
            <a:endParaRPr lang="en-US" dirty="0">
              <a:solidFill>
                <a:srgbClr val="FF0000"/>
              </a:solidFill>
            </a:endParaRPr>
          </a:p>
        </p:txBody>
      </p:sp>
      <p:pic>
        <p:nvPicPr>
          <p:cNvPr id="5" name="Picture 4" descr="4 Types of Business Organizational Structures | by E. B. Kevin ..."/>
          <p:cNvPicPr/>
          <p:nvPr/>
        </p:nvPicPr>
        <p:blipFill>
          <a:blip r:embed="rId2" cstate="print"/>
          <a:srcRect/>
          <a:stretch>
            <a:fillRect/>
          </a:stretch>
        </p:blipFill>
        <p:spPr bwMode="auto">
          <a:xfrm>
            <a:off x="4343400" y="3733800"/>
            <a:ext cx="4495800" cy="25050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649014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Culture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One of the most important aspects of organizing a business is determining its organizational culture, a firm’s shared values, beliefs, traditions, philosophies, rules, and role models for behavior</a:t>
            </a:r>
            <a:r>
              <a:rPr lang="en-US" dirty="0" smtClean="0"/>
              <a:t>.</a:t>
            </a:r>
          </a:p>
          <a:p>
            <a:endParaRPr lang="en-US" sz="800" dirty="0" smtClean="0"/>
          </a:p>
          <a:p>
            <a:pPr lvl="1"/>
            <a:r>
              <a:rPr lang="en-US" dirty="0" smtClean="0"/>
              <a:t>An organizational culture exists in every organization, regardless of size, type, product, or profit objective.</a:t>
            </a:r>
          </a:p>
          <a:p>
            <a:pPr lvl="1"/>
            <a:endParaRPr lang="en-US" sz="800" dirty="0" smtClean="0"/>
          </a:p>
          <a:p>
            <a:pPr lvl="2"/>
            <a:r>
              <a:rPr lang="en-US" dirty="0" smtClean="0">
                <a:solidFill>
                  <a:srgbClr val="FF0000"/>
                </a:solidFill>
              </a:rPr>
              <a:t>Sometimes behaviors, programs, and policies enhance and support the organizational culture.</a:t>
            </a:r>
            <a:endParaRPr lang="en-US" dirty="0">
              <a:solidFill>
                <a:srgbClr val="FF0000"/>
              </a:solidFill>
            </a:endParaRPr>
          </a:p>
        </p:txBody>
      </p:sp>
      <p:pic>
        <p:nvPicPr>
          <p:cNvPr id="5" name="Picture 4" descr="HRM - Organizational Culture - Tutorialspoint"/>
          <p:cNvPicPr/>
          <p:nvPr/>
        </p:nvPicPr>
        <p:blipFill>
          <a:blip r:embed="rId2" cstate="print"/>
          <a:srcRect/>
          <a:stretch>
            <a:fillRect/>
          </a:stretch>
        </p:blipFill>
        <p:spPr bwMode="auto">
          <a:xfrm>
            <a:off x="4876800" y="4876800"/>
            <a:ext cx="4267200" cy="195453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78737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Universal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Management is universal.  It takes place not only in business, but also in government, the military, labor unions, hospitals, schools, and religious groups – any organization requiring the coordination of resources</a:t>
            </a:r>
            <a:r>
              <a:rPr lang="en-US" dirty="0" smtClean="0"/>
              <a:t>.</a:t>
            </a:r>
          </a:p>
          <a:p>
            <a:endParaRPr lang="en-US" sz="800" dirty="0" smtClean="0"/>
          </a:p>
          <a:p>
            <a:pPr lvl="1"/>
            <a:r>
              <a:rPr lang="en-US" sz="2000" dirty="0" smtClean="0">
                <a:solidFill>
                  <a:srgbClr val="FF0000"/>
                </a:solidFill>
              </a:rPr>
              <a:t>Every organization must acquire resources – people, services, raw materials and equipment, financial, and information – to pursue its objectives and coordinate their use to turn out goods and services. </a:t>
            </a:r>
            <a:endParaRPr lang="en-US" sz="2000" dirty="0">
              <a:solidFill>
                <a:srgbClr val="FF0000"/>
              </a:solidFill>
            </a:endParaRPr>
          </a:p>
        </p:txBody>
      </p:sp>
      <p:pic>
        <p:nvPicPr>
          <p:cNvPr id="6" name="Picture 5" descr="Project Resource Management | How to Acquire Resources | Edureka"/>
          <p:cNvPicPr/>
          <p:nvPr/>
        </p:nvPicPr>
        <p:blipFill>
          <a:blip r:embed="rId2" cstate="print"/>
          <a:srcRect/>
          <a:stretch>
            <a:fillRect/>
          </a:stretch>
        </p:blipFill>
        <p:spPr bwMode="auto">
          <a:xfrm>
            <a:off x="4876800" y="4343400"/>
            <a:ext cx="4267200" cy="2514601"/>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Culture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A firm’s culture may be expressed formally through its mission statement, codes of ethics, memos, manuals, and ceremonies, but it is more commonly expressed informally</a:t>
            </a:r>
            <a:r>
              <a:rPr lang="en-US" dirty="0" smtClean="0"/>
              <a:t>.</a:t>
            </a:r>
          </a:p>
          <a:p>
            <a:endParaRPr lang="en-US" sz="800" dirty="0" smtClean="0"/>
          </a:p>
          <a:p>
            <a:pPr lvl="1"/>
            <a:r>
              <a:rPr lang="en-US" dirty="0" smtClean="0"/>
              <a:t>Examples of informal expressions of culture include dress codes (or the lack thereof), work habits, extracurricular activities and stories.  </a:t>
            </a:r>
          </a:p>
          <a:p>
            <a:pPr lvl="1"/>
            <a:endParaRPr lang="en-US" sz="800" dirty="0" smtClean="0"/>
          </a:p>
          <a:p>
            <a:pPr lvl="2"/>
            <a:r>
              <a:rPr lang="en-US" dirty="0" smtClean="0">
                <a:solidFill>
                  <a:srgbClr val="FF0000"/>
                </a:solidFill>
              </a:rPr>
              <a:t>Employees often learn the accepted standards through discussion with co-workers.</a:t>
            </a:r>
            <a:endParaRPr lang="en-US" dirty="0">
              <a:solidFill>
                <a:srgbClr val="FF0000"/>
              </a:solidFill>
            </a:endParaRPr>
          </a:p>
        </p:txBody>
      </p:sp>
      <p:pic>
        <p:nvPicPr>
          <p:cNvPr id="6" name="Picture 5" descr="Organizational Culture and its Shift Post-Covid Crisis"/>
          <p:cNvPicPr/>
          <p:nvPr/>
        </p:nvPicPr>
        <p:blipFill>
          <a:blip r:embed="rId2" cstate="print"/>
          <a:srcRect/>
          <a:stretch>
            <a:fillRect/>
          </a:stretch>
        </p:blipFill>
        <p:spPr bwMode="auto">
          <a:xfrm>
            <a:off x="5257800" y="4648201"/>
            <a:ext cx="3918527" cy="2209800"/>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3501015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Culture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Organizational culture helps ensure that all members of a company share values and suggests rules for how to behave and deal with problems within the organization</a:t>
            </a:r>
            <a:r>
              <a:rPr lang="en-US" dirty="0" smtClean="0"/>
              <a:t>.</a:t>
            </a:r>
          </a:p>
          <a:p>
            <a:endParaRPr lang="en-US" sz="800" dirty="0" smtClean="0"/>
          </a:p>
          <a:p>
            <a:pPr lvl="1"/>
            <a:r>
              <a:rPr lang="en-US" dirty="0" smtClean="0"/>
              <a:t>Corporate culture and engagement is very important for organizational performance and employee satisfaction.</a:t>
            </a:r>
          </a:p>
          <a:p>
            <a:pPr lvl="1"/>
            <a:endParaRPr lang="en-US" sz="800" dirty="0" smtClean="0"/>
          </a:p>
          <a:p>
            <a:pPr lvl="2"/>
            <a:r>
              <a:rPr lang="en-US" dirty="0" smtClean="0">
                <a:solidFill>
                  <a:srgbClr val="FF0000"/>
                </a:solidFill>
              </a:rPr>
              <a:t>Establishing a positive organizational culture sets the tone for all decisions, including building an efficient organizational structure.</a:t>
            </a:r>
            <a:endParaRPr lang="en-US" dirty="0">
              <a:solidFill>
                <a:srgbClr val="FF0000"/>
              </a:solidFill>
            </a:endParaRPr>
          </a:p>
        </p:txBody>
      </p:sp>
      <p:pic>
        <p:nvPicPr>
          <p:cNvPr id="5" name="Picture 4" descr="Corporate Culture"/>
          <p:cNvPicPr/>
          <p:nvPr/>
        </p:nvPicPr>
        <p:blipFill>
          <a:blip r:embed="rId2" cstate="print"/>
          <a:srcRect/>
          <a:stretch>
            <a:fillRect/>
          </a:stretch>
        </p:blipFill>
        <p:spPr bwMode="auto">
          <a:xfrm>
            <a:off x="5181600" y="4648200"/>
            <a:ext cx="3810000" cy="2133600"/>
          </a:xfrm>
          <a:prstGeom prst="rect">
            <a:avLst/>
          </a:prstGeom>
          <a:noFill/>
          <a:ln w="9525">
            <a:noFill/>
            <a:miter lim="800000"/>
            <a:headEnd/>
            <a:tailEnd/>
          </a:ln>
        </p:spPr>
      </p:pic>
      <p:pic>
        <p:nvPicPr>
          <p:cNvPr id="1027" name="Picture 3" descr="C:\Users\MichaelM\AppData\Local\Microsoft\Windows\INetCache\IE\76VTN800\core-values1[1].png"/>
          <p:cNvPicPr>
            <a:picLocks noChangeAspect="1" noChangeArrowheads="1"/>
          </p:cNvPicPr>
          <p:nvPr/>
        </p:nvPicPr>
        <p:blipFill>
          <a:blip r:embed="rId3" cstate="print"/>
          <a:srcRect/>
          <a:stretch>
            <a:fillRect/>
          </a:stretch>
        </p:blipFill>
        <p:spPr bwMode="auto">
          <a:xfrm>
            <a:off x="3675566" y="5029200"/>
            <a:ext cx="1372243" cy="1219200"/>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3197752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Structure is the arrangement or relationship of positions within an organization</a:t>
            </a:r>
            <a:r>
              <a:rPr lang="en-US" dirty="0" smtClean="0"/>
              <a:t>.</a:t>
            </a:r>
          </a:p>
          <a:p>
            <a:endParaRPr lang="en-US" sz="800" dirty="0" smtClean="0"/>
          </a:p>
          <a:p>
            <a:pPr lvl="1"/>
            <a:r>
              <a:rPr lang="en-US" dirty="0" smtClean="0">
                <a:solidFill>
                  <a:srgbClr val="FF0000"/>
                </a:solidFill>
              </a:rPr>
              <a:t>Rarely is an organization, or any group of individuals, able to achieve common objectives without some form of structure, whether it is explicitly defined or only implied.</a:t>
            </a:r>
            <a:endParaRPr lang="en-US" dirty="0">
              <a:solidFill>
                <a:srgbClr val="FF0000"/>
              </a:solidFill>
            </a:endParaRPr>
          </a:p>
        </p:txBody>
      </p:sp>
      <p:pic>
        <p:nvPicPr>
          <p:cNvPr id="5" name="Picture 4" descr="What is organizational structure? - YouTube"/>
          <p:cNvPicPr/>
          <p:nvPr/>
        </p:nvPicPr>
        <p:blipFill>
          <a:blip r:embed="rId2" cstate="print"/>
          <a:srcRect/>
          <a:stretch>
            <a:fillRect/>
          </a:stretch>
        </p:blipFill>
        <p:spPr bwMode="auto">
          <a:xfrm>
            <a:off x="4187952" y="3733800"/>
            <a:ext cx="4648200" cy="25812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2785733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Getting people to work together efficiently and coordinating the skills of diverse individuals requires careful planning</a:t>
            </a:r>
            <a:r>
              <a:rPr lang="en-US" dirty="0" smtClean="0"/>
              <a:t>.</a:t>
            </a:r>
          </a:p>
          <a:p>
            <a:endParaRPr lang="en-US" sz="800" dirty="0" smtClean="0"/>
          </a:p>
          <a:p>
            <a:pPr lvl="1"/>
            <a:r>
              <a:rPr lang="en-US" dirty="0" smtClean="0"/>
              <a:t>Developing appropriate organizational structures is, therefore, a major challenge for managers in all organizations.</a:t>
            </a:r>
          </a:p>
          <a:p>
            <a:pPr lvl="1"/>
            <a:endParaRPr lang="en-US" sz="800" dirty="0" smtClean="0"/>
          </a:p>
          <a:p>
            <a:pPr lvl="2"/>
            <a:r>
              <a:rPr lang="en-US" dirty="0" smtClean="0">
                <a:solidFill>
                  <a:srgbClr val="FF0000"/>
                </a:solidFill>
              </a:rPr>
              <a:t>A organization’s structure develops when managers assign work tasks and activities to specific individual’s or work groups and coordinate the diverse activities to reach a firm’s objectives.</a:t>
            </a:r>
            <a:endParaRPr lang="en-US" dirty="0">
              <a:solidFill>
                <a:srgbClr val="FF0000"/>
              </a:solidFill>
            </a:endParaRPr>
          </a:p>
        </p:txBody>
      </p:sp>
      <p:pic>
        <p:nvPicPr>
          <p:cNvPr id="5" name="Picture 4" descr="Clipart organisation du travail 5 » Clipart Station"/>
          <p:cNvPicPr/>
          <p:nvPr/>
        </p:nvPicPr>
        <p:blipFill>
          <a:blip r:embed="rId2" cstate="print"/>
          <a:srcRect/>
          <a:stretch>
            <a:fillRect/>
          </a:stretch>
        </p:blipFill>
        <p:spPr bwMode="auto">
          <a:xfrm>
            <a:off x="5334000" y="4495800"/>
            <a:ext cx="3810000" cy="235758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887059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Mangers need to organize the structure of human, physical, and financial resources to achieve objectives in an effective and efficient manner</a:t>
            </a:r>
            <a:r>
              <a:rPr lang="en-US" dirty="0" smtClean="0"/>
              <a:t>.</a:t>
            </a:r>
          </a:p>
          <a:p>
            <a:endParaRPr lang="en-US" sz="800" dirty="0" smtClean="0"/>
          </a:p>
          <a:p>
            <a:pPr lvl="1"/>
            <a:r>
              <a:rPr lang="en-US" dirty="0" smtClean="0">
                <a:solidFill>
                  <a:srgbClr val="FF0000"/>
                </a:solidFill>
              </a:rPr>
              <a:t>Structuring an organization requires that management assign work tasks to specific individuals and departments and assign responsibility for the achievement of organizational objectives.</a:t>
            </a:r>
          </a:p>
          <a:p>
            <a:pPr lvl="2">
              <a:buNone/>
            </a:pPr>
            <a:endParaRPr lang="en-US" dirty="0"/>
          </a:p>
        </p:txBody>
      </p:sp>
      <p:pic>
        <p:nvPicPr>
          <p:cNvPr id="5" name="Picture 4" descr="dominos org chart - Lcm-ua.org"/>
          <p:cNvPicPr/>
          <p:nvPr/>
        </p:nvPicPr>
        <p:blipFill>
          <a:blip r:embed="rId2" cstate="print"/>
          <a:srcRect/>
          <a:stretch>
            <a:fillRect/>
          </a:stretch>
        </p:blipFill>
        <p:spPr bwMode="auto">
          <a:xfrm>
            <a:off x="5410200" y="4038600"/>
            <a:ext cx="3657600" cy="27432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3076881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Assigning Tasks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For a business to earn profits from the sale of its products, its managers must first determine what activities are required to achieve its objectives</a:t>
            </a:r>
            <a:r>
              <a:rPr lang="en-US" dirty="0" smtClean="0"/>
              <a:t>.</a:t>
            </a:r>
          </a:p>
          <a:p>
            <a:endParaRPr lang="en-US" sz="800" dirty="0" smtClean="0"/>
          </a:p>
          <a:p>
            <a:pPr lvl="1"/>
            <a:r>
              <a:rPr lang="en-US" dirty="0" smtClean="0"/>
              <a:t>All these activities must be coordinated, assigned to work groups, and controlled.</a:t>
            </a:r>
          </a:p>
          <a:p>
            <a:pPr lvl="1"/>
            <a:endParaRPr lang="en-US" sz="800" dirty="0" smtClean="0"/>
          </a:p>
          <a:p>
            <a:pPr lvl="2"/>
            <a:r>
              <a:rPr lang="en-US" dirty="0" smtClean="0">
                <a:solidFill>
                  <a:srgbClr val="FF0000"/>
                </a:solidFill>
              </a:rPr>
              <a:t>Two important aspects of assigning these work activities are:        (1) specialization and (2) departmentalization.</a:t>
            </a:r>
            <a:endParaRPr lang="en-US" dirty="0">
              <a:solidFill>
                <a:srgbClr val="FF0000"/>
              </a:solidFill>
            </a:endParaRPr>
          </a:p>
        </p:txBody>
      </p:sp>
      <p:pic>
        <p:nvPicPr>
          <p:cNvPr id="5" name="Picture 4" descr="Assigning tasks"/>
          <p:cNvPicPr/>
          <p:nvPr/>
        </p:nvPicPr>
        <p:blipFill>
          <a:blip r:embed="rId2" cstate="print"/>
          <a:srcRect/>
          <a:stretch>
            <a:fillRect/>
          </a:stretch>
        </p:blipFill>
        <p:spPr bwMode="auto">
          <a:xfrm>
            <a:off x="5181600" y="4648200"/>
            <a:ext cx="3962400" cy="219825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344507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After identifying all activities that must be accomplished, managers then break these activities down into specific tasks that can be handled by individual employees</a:t>
            </a:r>
            <a:r>
              <a:rPr lang="en-US" dirty="0" smtClean="0"/>
              <a:t>.</a:t>
            </a:r>
          </a:p>
          <a:p>
            <a:endParaRPr lang="en-US" sz="800" dirty="0" smtClean="0"/>
          </a:p>
          <a:p>
            <a:pPr lvl="1"/>
            <a:r>
              <a:rPr lang="en-US" dirty="0" smtClean="0"/>
              <a:t>Specialization is the division of labor into small, specific tasks and the assignment of employees to do a single task.</a:t>
            </a:r>
          </a:p>
          <a:p>
            <a:pPr lvl="1"/>
            <a:endParaRPr lang="en-US" sz="800" dirty="0" smtClean="0"/>
          </a:p>
          <a:p>
            <a:pPr lvl="2"/>
            <a:r>
              <a:rPr lang="en-US" dirty="0" smtClean="0">
                <a:solidFill>
                  <a:srgbClr val="FF0000"/>
                </a:solidFill>
              </a:rPr>
              <a:t>The rationale for specialization is efficiency. People can perform more efficiently if they master just one task rather than all tasks.</a:t>
            </a:r>
            <a:endParaRPr lang="en-US" dirty="0">
              <a:solidFill>
                <a:srgbClr val="FF0000"/>
              </a:solidFill>
            </a:endParaRPr>
          </a:p>
        </p:txBody>
      </p:sp>
      <p:pic>
        <p:nvPicPr>
          <p:cNvPr id="5" name="Picture 4" descr="Specialization"/>
          <p:cNvPicPr/>
          <p:nvPr/>
        </p:nvPicPr>
        <p:blipFill>
          <a:blip r:embed="rId2" cstate="print"/>
          <a:srcRect/>
          <a:stretch>
            <a:fillRect/>
          </a:stretch>
        </p:blipFill>
        <p:spPr bwMode="auto">
          <a:xfrm>
            <a:off x="5638800" y="4572000"/>
            <a:ext cx="3352800" cy="2022095"/>
          </a:xfrm>
          <a:prstGeom prst="rect">
            <a:avLst/>
          </a:prstGeom>
          <a:noFill/>
          <a:ln w="9525">
            <a:noFill/>
            <a:miter lim="800000"/>
            <a:headEnd/>
            <a:tailEnd/>
          </a:ln>
        </p:spPr>
      </p:pic>
      <p:pic>
        <p:nvPicPr>
          <p:cNvPr id="2050" name="Picture 2" descr="C:\Users\MichaelM\AppData\Local\Microsoft\Windows\INetCache\IE\57ZPVCL6\250px-Specialized_logo.svg[1].png"/>
          <p:cNvPicPr>
            <a:picLocks noChangeAspect="1" noChangeArrowheads="1"/>
          </p:cNvPicPr>
          <p:nvPr/>
        </p:nvPicPr>
        <p:blipFill>
          <a:blip r:embed="rId3" cstate="print"/>
          <a:srcRect/>
          <a:stretch>
            <a:fillRect/>
          </a:stretch>
        </p:blipFill>
        <p:spPr bwMode="auto">
          <a:xfrm>
            <a:off x="2209800" y="5052145"/>
            <a:ext cx="3619500" cy="1225062"/>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284775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Departmentalization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After assigning specialized tasks to individuals, managers next organize workers doing similar jobs into groups to make them easier to manage</a:t>
            </a:r>
            <a:r>
              <a:rPr lang="en-US" dirty="0" smtClean="0"/>
              <a:t>.</a:t>
            </a:r>
          </a:p>
          <a:p>
            <a:endParaRPr lang="en-US" sz="800" dirty="0" smtClean="0"/>
          </a:p>
          <a:p>
            <a:pPr lvl="1"/>
            <a:r>
              <a:rPr lang="en-US" dirty="0" smtClean="0"/>
              <a:t>Departmentalization is the grouping of jobs into working units usually called departments, units, groups, or divisions.</a:t>
            </a:r>
          </a:p>
          <a:p>
            <a:pPr lvl="1"/>
            <a:endParaRPr lang="en-US" sz="800" dirty="0" smtClean="0"/>
          </a:p>
          <a:p>
            <a:pPr lvl="2"/>
            <a:r>
              <a:rPr lang="en-US" dirty="0" smtClean="0">
                <a:solidFill>
                  <a:srgbClr val="FF0000"/>
                </a:solidFill>
              </a:rPr>
              <a:t>Departments are commonly organized by function, product, geographic region, or customer.</a:t>
            </a:r>
            <a:endParaRPr lang="en-US" dirty="0">
              <a:solidFill>
                <a:srgbClr val="FF0000"/>
              </a:solidFill>
            </a:endParaRPr>
          </a:p>
        </p:txBody>
      </p:sp>
      <p:pic>
        <p:nvPicPr>
          <p:cNvPr id="5" name="Picture 4" descr="Grouping Jobs | Mad Management Skills"/>
          <p:cNvPicPr/>
          <p:nvPr/>
        </p:nvPicPr>
        <p:blipFill>
          <a:blip r:embed="rId2" cstate="print"/>
          <a:srcRect/>
          <a:stretch>
            <a:fillRect/>
          </a:stretch>
        </p:blipFill>
        <p:spPr bwMode="auto">
          <a:xfrm>
            <a:off x="2819400" y="4648200"/>
            <a:ext cx="5943600" cy="164592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657020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Assigning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300" u="sng" dirty="0" smtClean="0"/>
              <a:t>After all workers and work groups have been assigned tasks, they must be given the responsibility to carry them out</a:t>
            </a:r>
            <a:r>
              <a:rPr lang="en-US" sz="2300" dirty="0" smtClean="0"/>
              <a:t>.</a:t>
            </a:r>
          </a:p>
          <a:p>
            <a:endParaRPr lang="en-US" sz="800" dirty="0" smtClean="0"/>
          </a:p>
          <a:p>
            <a:pPr lvl="1"/>
            <a:r>
              <a:rPr lang="en-US" dirty="0" smtClean="0">
                <a:solidFill>
                  <a:srgbClr val="FF0000"/>
                </a:solidFill>
              </a:rPr>
              <a:t>Management must determine to what extent it will delegate responsibility throughout the organization and how many employees will report to each manager.</a:t>
            </a:r>
            <a:endParaRPr lang="en-US" dirty="0">
              <a:solidFill>
                <a:srgbClr val="FF0000"/>
              </a:solidFill>
            </a:endParaRPr>
          </a:p>
        </p:txBody>
      </p:sp>
      <p:pic>
        <p:nvPicPr>
          <p:cNvPr id="5" name="Picture 4" descr="RASCI Model PowerPoint Template Matrix Slides - SlideSalad"/>
          <p:cNvPicPr/>
          <p:nvPr/>
        </p:nvPicPr>
        <p:blipFill>
          <a:blip r:embed="rId2" cstate="print"/>
          <a:srcRect/>
          <a:stretch>
            <a:fillRect/>
          </a:stretch>
        </p:blipFill>
        <p:spPr bwMode="auto">
          <a:xfrm>
            <a:off x="3429000" y="3733800"/>
            <a:ext cx="5715000" cy="3038475"/>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4214746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Delegation of Authority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300" u="sng" dirty="0" smtClean="0"/>
              <a:t>Delegation of Authority means not only giving tasks to EEs, but empowering them to make commitments, use resources, and take the actions necessary to carry out those tasks</a:t>
            </a:r>
            <a:r>
              <a:rPr lang="en-US" sz="2300" dirty="0" smtClean="0"/>
              <a:t>.</a:t>
            </a:r>
          </a:p>
          <a:p>
            <a:endParaRPr lang="en-US" sz="800" dirty="0" smtClean="0"/>
          </a:p>
          <a:p>
            <a:pPr lvl="1"/>
            <a:r>
              <a:rPr lang="en-US" dirty="0" smtClean="0"/>
              <a:t>Without the authority to carry out the assigned task, the EE would have to get the approval of others for every decision   and every request for materials.</a:t>
            </a:r>
          </a:p>
          <a:p>
            <a:pPr lvl="1"/>
            <a:endParaRPr lang="en-US" sz="800" dirty="0" smtClean="0"/>
          </a:p>
          <a:p>
            <a:pPr lvl="2"/>
            <a:r>
              <a:rPr lang="en-US" dirty="0" smtClean="0">
                <a:solidFill>
                  <a:srgbClr val="FF0000"/>
                </a:solidFill>
              </a:rPr>
              <a:t>As a business grows, so do the number and complexity of decisions that must be made; no one manager can handle them all.</a:t>
            </a:r>
            <a:endParaRPr lang="en-US" dirty="0">
              <a:solidFill>
                <a:srgbClr val="FF0000"/>
              </a:solidFill>
            </a:endParaRPr>
          </a:p>
        </p:txBody>
      </p:sp>
      <p:pic>
        <p:nvPicPr>
          <p:cNvPr id="6" name="Picture 5" descr="New To Leadership? Learn How To Delegate Effectively - Insperity"/>
          <p:cNvPicPr/>
          <p:nvPr/>
        </p:nvPicPr>
        <p:blipFill>
          <a:blip r:embed="rId2" cstate="print"/>
          <a:srcRect/>
          <a:stretch>
            <a:fillRect/>
          </a:stretch>
        </p:blipFill>
        <p:spPr bwMode="auto">
          <a:xfrm>
            <a:off x="4953000" y="4876800"/>
            <a:ext cx="4191000" cy="1969655"/>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46987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Staffing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Employees are one of the most important resources in helping a business attain its objectives</a:t>
            </a:r>
            <a:r>
              <a:rPr lang="en-US" dirty="0" smtClean="0"/>
              <a:t>.</a:t>
            </a:r>
          </a:p>
          <a:p>
            <a:endParaRPr lang="en-US" sz="800" dirty="0" smtClean="0"/>
          </a:p>
          <a:p>
            <a:pPr lvl="1"/>
            <a:r>
              <a:rPr lang="en-US" dirty="0" smtClean="0"/>
              <a:t>Hiring people to carry out the work of an organization is known as staffing.</a:t>
            </a:r>
          </a:p>
          <a:p>
            <a:pPr lvl="1"/>
            <a:endParaRPr lang="en-US" sz="800" dirty="0" smtClean="0"/>
          </a:p>
          <a:p>
            <a:pPr lvl="2"/>
            <a:r>
              <a:rPr lang="en-US" dirty="0" smtClean="0">
                <a:solidFill>
                  <a:srgbClr val="FF0000"/>
                </a:solidFill>
              </a:rPr>
              <a:t>Beyond recruiting people for positions within the firm, managers must determine what skills are needed for the job, how to motivate and train EEs, how much to pay, what benefits to provide, and how to prepare EEs for higher-level jobs in the firm at a later date.</a:t>
            </a:r>
            <a:endParaRPr lang="en-US" dirty="0">
              <a:solidFill>
                <a:srgbClr val="FF0000"/>
              </a:solidFill>
            </a:endParaRPr>
          </a:p>
        </p:txBody>
      </p:sp>
      <p:pic>
        <p:nvPicPr>
          <p:cNvPr id="5" name="Picture 4" descr="5 Top Human Resource Management Courses | AIHR Digital"/>
          <p:cNvPicPr/>
          <p:nvPr/>
        </p:nvPicPr>
        <p:blipFill>
          <a:blip r:embed="rId2" cstate="print"/>
          <a:srcRect/>
          <a:stretch>
            <a:fillRect/>
          </a:stretch>
        </p:blipFill>
        <p:spPr bwMode="auto">
          <a:xfrm>
            <a:off x="6248400" y="4876801"/>
            <a:ext cx="2983992" cy="1998232"/>
          </a:xfrm>
          <a:prstGeom prst="rect">
            <a:avLst/>
          </a:prstGeom>
          <a:noFill/>
          <a:ln w="9525">
            <a:noFill/>
            <a:miter lim="800000"/>
            <a:headEnd/>
            <a:tailEnd/>
          </a:ln>
        </p:spPr>
      </p:pic>
      <p:pic>
        <p:nvPicPr>
          <p:cNvPr id="1026" name="Picture 2" descr="C:\Users\MichaelM\AppData\Local\Microsoft\Windows\INetCache\IE\T5TVNH9H\image-150nw-256954240[1].jpg"/>
          <p:cNvPicPr>
            <a:picLocks noChangeAspect="1" noChangeArrowheads="1"/>
          </p:cNvPicPr>
          <p:nvPr/>
        </p:nvPicPr>
        <p:blipFill>
          <a:blip r:embed="rId3" cstate="print"/>
          <a:srcRect/>
          <a:stretch>
            <a:fillRect/>
          </a:stretch>
        </p:blipFill>
        <p:spPr bwMode="auto">
          <a:xfrm>
            <a:off x="4130041" y="4888346"/>
            <a:ext cx="1884139" cy="1512454"/>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Delegation of Authority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lstStyle/>
          <a:p>
            <a:r>
              <a:rPr lang="en-US" sz="2400" u="sng" dirty="0" smtClean="0"/>
              <a:t>Delegation of authority frees a manager to concentrate on larger issues, such as planning or dealing with problems and opportunities</a:t>
            </a:r>
            <a:r>
              <a:rPr lang="en-US" dirty="0" smtClean="0"/>
              <a:t>.</a:t>
            </a:r>
          </a:p>
          <a:p>
            <a:endParaRPr lang="en-US" sz="800" dirty="0" smtClean="0"/>
          </a:p>
          <a:p>
            <a:pPr lvl="1"/>
            <a:r>
              <a:rPr lang="en-US" sz="2100" dirty="0" smtClean="0"/>
              <a:t>Delegation also gives a responsibility, or obligation, to EEs to carry out assigned tasks satisfactorily and holds them accountable for the proper execution of their assigned work.</a:t>
            </a:r>
          </a:p>
          <a:p>
            <a:pPr lvl="1"/>
            <a:endParaRPr lang="en-US" sz="800" dirty="0" smtClean="0"/>
          </a:p>
          <a:p>
            <a:pPr lvl="2"/>
            <a:r>
              <a:rPr lang="en-US" dirty="0" smtClean="0">
                <a:solidFill>
                  <a:srgbClr val="FF0000"/>
                </a:solidFill>
              </a:rPr>
              <a:t>The principle of accountability means that employees who accept an assignment and the authority to carry it out are answerable to a superior for the outcome.</a:t>
            </a:r>
            <a:endParaRPr lang="en-US" dirty="0">
              <a:solidFill>
                <a:srgbClr val="FF0000"/>
              </a:solidFill>
            </a:endParaRPr>
          </a:p>
        </p:txBody>
      </p:sp>
      <p:pic>
        <p:nvPicPr>
          <p:cNvPr id="5" name="Picture 4" descr="Organizational Structure Stock Illustrations, Cliparts And Royalty ..."/>
          <p:cNvPicPr/>
          <p:nvPr/>
        </p:nvPicPr>
        <p:blipFill>
          <a:blip r:embed="rId2" cstate="print"/>
          <a:srcRect/>
          <a:stretch>
            <a:fillRect/>
          </a:stretch>
        </p:blipFill>
        <p:spPr bwMode="auto">
          <a:xfrm>
            <a:off x="5562600" y="4876800"/>
            <a:ext cx="3524250" cy="195118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795651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Delegation of Authority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400" u="sng" dirty="0" smtClean="0"/>
              <a:t>The process of delegating authority establishes a pattern of relationships and accountability between a superior and their subordinates</a:t>
            </a:r>
            <a:r>
              <a:rPr lang="en-US" dirty="0" smtClean="0"/>
              <a:t>.</a:t>
            </a:r>
          </a:p>
          <a:p>
            <a:endParaRPr lang="en-US" sz="800" dirty="0" smtClean="0"/>
          </a:p>
          <a:p>
            <a:pPr lvl="1"/>
            <a:r>
              <a:rPr lang="en-US" dirty="0" smtClean="0">
                <a:solidFill>
                  <a:srgbClr val="FF0000"/>
                </a:solidFill>
              </a:rPr>
              <a:t>However, the act of delegating authority to a subordinate does not relieve the superior of accountability for the delegated job.</a:t>
            </a:r>
            <a:endParaRPr lang="en-US" dirty="0">
              <a:solidFill>
                <a:srgbClr val="FF0000"/>
              </a:solidFill>
            </a:endParaRPr>
          </a:p>
        </p:txBody>
      </p:sp>
      <p:pic>
        <p:nvPicPr>
          <p:cNvPr id="7" name="Picture 6" descr="The art and science of delegation - The Business Journals"/>
          <p:cNvPicPr/>
          <p:nvPr/>
        </p:nvPicPr>
        <p:blipFill>
          <a:blip r:embed="rId2" cstate="print"/>
          <a:srcRect/>
          <a:stretch>
            <a:fillRect/>
          </a:stretch>
        </p:blipFill>
        <p:spPr bwMode="auto">
          <a:xfrm>
            <a:off x="4724400" y="3810000"/>
            <a:ext cx="4114800" cy="2514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380610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Degree of Centralization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The extent to which authority is delegated throughout an organization determines its degree of centralization</a:t>
            </a:r>
            <a:r>
              <a:rPr lang="en-US" dirty="0" smtClean="0"/>
              <a:t>.</a:t>
            </a:r>
          </a:p>
          <a:p>
            <a:endParaRPr lang="en-US" sz="800" dirty="0" smtClean="0"/>
          </a:p>
          <a:p>
            <a:pPr lvl="1"/>
            <a:r>
              <a:rPr lang="en-US" sz="2000" dirty="0" smtClean="0"/>
              <a:t>In a Centralized Organization, authority is concentrated at the top, and very little decision-making authority is delegated to lower levels</a:t>
            </a:r>
            <a:r>
              <a:rPr lang="en-US" dirty="0" smtClean="0"/>
              <a:t>.</a:t>
            </a:r>
          </a:p>
          <a:p>
            <a:pPr lvl="1"/>
            <a:endParaRPr lang="en-US" sz="800" dirty="0" smtClean="0"/>
          </a:p>
          <a:p>
            <a:pPr lvl="2"/>
            <a:r>
              <a:rPr lang="en-US" dirty="0" smtClean="0">
                <a:solidFill>
                  <a:srgbClr val="FF0000"/>
                </a:solidFill>
              </a:rPr>
              <a:t>Although decision-making authority in centralized organizations rests with top levels of management, most responsibility for carrying out daily and routine procedures is delegated to even the lowest levels of the organization.</a:t>
            </a:r>
            <a:endParaRPr lang="en-US" dirty="0">
              <a:solidFill>
                <a:srgbClr val="FF0000"/>
              </a:solidFill>
            </a:endParaRPr>
          </a:p>
        </p:txBody>
      </p:sp>
      <p:pic>
        <p:nvPicPr>
          <p:cNvPr id="5" name="Picture 4" descr="Degree of Centralization - YouTube"/>
          <p:cNvPicPr/>
          <p:nvPr/>
        </p:nvPicPr>
        <p:blipFill>
          <a:blip r:embed="rId2" cstate="print"/>
          <a:srcRect/>
          <a:stretch>
            <a:fillRect/>
          </a:stretch>
        </p:blipFill>
        <p:spPr bwMode="auto">
          <a:xfrm>
            <a:off x="5105400" y="4572001"/>
            <a:ext cx="4038600" cy="22860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55362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Degree of Centralization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A Decentralized Organization is one in which decision-making authority is delegated as far down the chain of command as possible</a:t>
            </a:r>
            <a:r>
              <a:rPr lang="en-US" dirty="0" smtClean="0"/>
              <a:t>. </a:t>
            </a:r>
          </a:p>
          <a:p>
            <a:endParaRPr lang="en-US" sz="800" dirty="0" smtClean="0"/>
          </a:p>
          <a:p>
            <a:pPr lvl="1"/>
            <a:r>
              <a:rPr lang="en-US" dirty="0" smtClean="0"/>
              <a:t>Decentralization is characteristic of organizations that operate in complex, unpredictable environments.</a:t>
            </a:r>
          </a:p>
          <a:p>
            <a:pPr lvl="1"/>
            <a:r>
              <a:rPr lang="en-US" dirty="0" smtClean="0"/>
              <a:t>Businesses that face intense competition often decentralize to improve responsiveness and enhance creativity.</a:t>
            </a:r>
          </a:p>
          <a:p>
            <a:pPr lvl="1"/>
            <a:endParaRPr lang="en-US" sz="800" dirty="0" smtClean="0"/>
          </a:p>
          <a:p>
            <a:pPr lvl="2"/>
            <a:r>
              <a:rPr lang="en-US" dirty="0" smtClean="0">
                <a:solidFill>
                  <a:srgbClr val="FF0000"/>
                </a:solidFill>
              </a:rPr>
              <a:t>Delegating authority to lower levels of managers may increase the organization’s productivity.  </a:t>
            </a:r>
            <a:endParaRPr lang="en-US" dirty="0">
              <a:solidFill>
                <a:srgbClr val="FF0000"/>
              </a:solidFill>
            </a:endParaRPr>
          </a:p>
        </p:txBody>
      </p:sp>
      <p:pic>
        <p:nvPicPr>
          <p:cNvPr id="5" name="Picture 4" descr="Decentralization – Past, Present, and Future | Wulf Kaal"/>
          <p:cNvPicPr/>
          <p:nvPr/>
        </p:nvPicPr>
        <p:blipFill>
          <a:blip r:embed="rId2" cstate="print"/>
          <a:srcRect/>
          <a:stretch>
            <a:fillRect/>
          </a:stretch>
        </p:blipFill>
        <p:spPr bwMode="auto">
          <a:xfrm>
            <a:off x="4572000" y="5029200"/>
            <a:ext cx="4285488" cy="12954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3914066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Span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Span of Management refers to the number of subordinates who report to a particular manager</a:t>
            </a:r>
            <a:r>
              <a:rPr lang="en-US" dirty="0" smtClean="0"/>
              <a:t>.</a:t>
            </a:r>
          </a:p>
          <a:p>
            <a:endParaRPr lang="en-US" sz="800" dirty="0" smtClean="0"/>
          </a:p>
          <a:p>
            <a:pPr lvl="1"/>
            <a:r>
              <a:rPr lang="en-US" dirty="0" smtClean="0"/>
              <a:t>A wide span of management exists when a manager directly supervises a large number of employees.  A narrow span of management exists when a manager supervises only a few.</a:t>
            </a:r>
          </a:p>
          <a:p>
            <a:pPr lvl="1"/>
            <a:endParaRPr lang="en-US" sz="800" dirty="0" smtClean="0"/>
          </a:p>
          <a:p>
            <a:pPr lvl="2"/>
            <a:r>
              <a:rPr lang="en-US" dirty="0" smtClean="0">
                <a:solidFill>
                  <a:srgbClr val="FF0000"/>
                </a:solidFill>
              </a:rPr>
              <a:t>Research shows that top managers should not supervise more than four to eight people, while lower-level managers who supervise routine tasks are capable of managing a much larger number.</a:t>
            </a:r>
            <a:endParaRPr lang="en-US" dirty="0">
              <a:solidFill>
                <a:srgbClr val="FF0000"/>
              </a:solidFill>
            </a:endParaRPr>
          </a:p>
        </p:txBody>
      </p:sp>
      <p:pic>
        <p:nvPicPr>
          <p:cNvPr id="5" name="Picture 4" descr="Span of Control, a management and leadership theory | ToolsHero"/>
          <p:cNvPicPr/>
          <p:nvPr/>
        </p:nvPicPr>
        <p:blipFill>
          <a:blip r:embed="rId2" cstate="print"/>
          <a:srcRect/>
          <a:stretch>
            <a:fillRect/>
          </a:stretch>
        </p:blipFill>
        <p:spPr bwMode="auto">
          <a:xfrm>
            <a:off x="5105400" y="4876800"/>
            <a:ext cx="4038600" cy="198120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2974045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Layers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Complementing the concept of span of management is organizational </a:t>
            </a:r>
            <a:r>
              <a:rPr lang="en-US" sz="2400" u="sng" dirty="0"/>
              <a:t>l</a:t>
            </a:r>
            <a:r>
              <a:rPr lang="en-US" sz="2400" u="sng" dirty="0" smtClean="0"/>
              <a:t>ayers, the levels of management in an organization</a:t>
            </a:r>
            <a:r>
              <a:rPr lang="en-US" dirty="0" smtClean="0"/>
              <a:t>.</a:t>
            </a:r>
          </a:p>
          <a:p>
            <a:endParaRPr lang="en-US" sz="800" dirty="0" smtClean="0"/>
          </a:p>
          <a:p>
            <a:pPr lvl="1"/>
            <a:r>
              <a:rPr lang="en-US" dirty="0" smtClean="0"/>
              <a:t>A firm with many layers of management is considered tall; in   a tall organization, the span of management is narrow.</a:t>
            </a:r>
          </a:p>
          <a:p>
            <a:pPr lvl="1"/>
            <a:endParaRPr lang="en-US" sz="800" dirty="0" smtClean="0"/>
          </a:p>
          <a:p>
            <a:pPr lvl="2"/>
            <a:r>
              <a:rPr lang="en-US" dirty="0" smtClean="0">
                <a:solidFill>
                  <a:srgbClr val="FF0000"/>
                </a:solidFill>
              </a:rPr>
              <a:t>Because each manager supervises only a few subordinates, many layers of management are necessary to carry out operations. This can be more costly and communication may be slower as a result of additional layers than in flat organizations.</a:t>
            </a:r>
            <a:endParaRPr lang="en-US" dirty="0">
              <a:solidFill>
                <a:srgbClr val="FF0000"/>
              </a:solidFill>
            </a:endParaRPr>
          </a:p>
        </p:txBody>
      </p:sp>
      <p:pic>
        <p:nvPicPr>
          <p:cNvPr id="6" name="Picture 5" descr="Company Chart,structure Isolated White Background. Organization ..."/>
          <p:cNvPicPr/>
          <p:nvPr/>
        </p:nvPicPr>
        <p:blipFill>
          <a:blip r:embed="rId2" cstate="print"/>
          <a:srcRect/>
          <a:stretch>
            <a:fillRect/>
          </a:stretch>
        </p:blipFill>
        <p:spPr bwMode="auto">
          <a:xfrm>
            <a:off x="6858000" y="4876800"/>
            <a:ext cx="2297545" cy="2250948"/>
          </a:xfrm>
          <a:prstGeom prst="rect">
            <a:avLst/>
          </a:prstGeom>
          <a:noFill/>
          <a:ln w="9525">
            <a:noFill/>
            <a:miter lim="800000"/>
            <a:headEnd/>
            <a:tailEnd/>
          </a:ln>
        </p:spPr>
      </p:pic>
      <p:pic>
        <p:nvPicPr>
          <p:cNvPr id="7" name="Picture 6"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4159503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Along with assigning tasks and the responsibility for carrying them out, managers must consider how to structure their authority relationships – that is, how to structure the organization itself</a:t>
            </a:r>
            <a:r>
              <a:rPr lang="en-US" sz="2400" u="sng" dirty="0"/>
              <a:t> </a:t>
            </a:r>
            <a:r>
              <a:rPr lang="en-US" sz="2400" u="sng" dirty="0" smtClean="0"/>
              <a:t>(organizational chart</a:t>
            </a:r>
            <a:r>
              <a:rPr lang="en-US" sz="2400" dirty="0" smtClean="0"/>
              <a:t>).</a:t>
            </a:r>
            <a:endParaRPr lang="en-US" dirty="0" smtClean="0"/>
          </a:p>
          <a:p>
            <a:endParaRPr lang="en-US" sz="800" dirty="0" smtClean="0"/>
          </a:p>
          <a:p>
            <a:pPr lvl="1"/>
            <a:r>
              <a:rPr lang="en-US" dirty="0" smtClean="0"/>
              <a:t>Common forms of organizational structure include:</a:t>
            </a:r>
          </a:p>
          <a:p>
            <a:pPr lvl="1"/>
            <a:endParaRPr lang="en-US" sz="800" dirty="0" smtClean="0"/>
          </a:p>
          <a:p>
            <a:pPr marL="1051560" lvl="2" indent="-457200">
              <a:buFont typeface="+mj-lt"/>
              <a:buAutoNum type="arabicPeriod"/>
            </a:pPr>
            <a:r>
              <a:rPr lang="en-US" dirty="0" smtClean="0">
                <a:solidFill>
                  <a:srgbClr val="FF0000"/>
                </a:solidFill>
              </a:rPr>
              <a:t>Line Structure </a:t>
            </a:r>
          </a:p>
          <a:p>
            <a:pPr marL="1051560" lvl="2" indent="-457200">
              <a:buFont typeface="+mj-lt"/>
              <a:buAutoNum type="arabicPeriod"/>
            </a:pPr>
            <a:r>
              <a:rPr lang="en-US" dirty="0" smtClean="0">
                <a:solidFill>
                  <a:srgbClr val="FF0000"/>
                </a:solidFill>
              </a:rPr>
              <a:t>Line-and-Staff Structure</a:t>
            </a:r>
          </a:p>
          <a:p>
            <a:pPr marL="1051560" lvl="2" indent="-457200">
              <a:buFont typeface="+mj-lt"/>
              <a:buAutoNum type="arabicPeriod"/>
            </a:pPr>
            <a:r>
              <a:rPr lang="en-US" dirty="0" smtClean="0">
                <a:solidFill>
                  <a:srgbClr val="FF0000"/>
                </a:solidFill>
              </a:rPr>
              <a:t>Multidivisional Structure</a:t>
            </a:r>
          </a:p>
          <a:p>
            <a:pPr marL="1051560" lvl="2" indent="-457200">
              <a:buFont typeface="+mj-lt"/>
              <a:buAutoNum type="arabicPeriod"/>
            </a:pPr>
            <a:r>
              <a:rPr lang="en-US" dirty="0" smtClean="0">
                <a:solidFill>
                  <a:srgbClr val="FF0000"/>
                </a:solidFill>
              </a:rPr>
              <a:t>Matrix</a:t>
            </a:r>
            <a:endParaRPr lang="en-US" dirty="0">
              <a:solidFill>
                <a:srgbClr val="FF0000"/>
              </a:solidFill>
            </a:endParaRPr>
          </a:p>
        </p:txBody>
      </p:sp>
      <p:pic>
        <p:nvPicPr>
          <p:cNvPr id="5" name="Picture 4" descr="4 Types of Organizational Structures | Point Park Online"/>
          <p:cNvPicPr/>
          <p:nvPr/>
        </p:nvPicPr>
        <p:blipFill>
          <a:blip r:embed="rId2" cstate="print"/>
          <a:srcRect/>
          <a:stretch>
            <a:fillRect/>
          </a:stretch>
        </p:blipFill>
        <p:spPr bwMode="auto">
          <a:xfrm>
            <a:off x="4724400" y="4191000"/>
            <a:ext cx="4191000" cy="2111952"/>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911696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Role of Groups and Teams in Organizations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There has been a gradual shift toward an emphasis on teams and managing them to enhance individual and organizational success</a:t>
            </a:r>
            <a:r>
              <a:rPr lang="en-US" dirty="0" smtClean="0"/>
              <a:t>.</a:t>
            </a:r>
          </a:p>
          <a:p>
            <a:endParaRPr lang="en-US" sz="800" dirty="0" smtClean="0"/>
          </a:p>
          <a:p>
            <a:pPr lvl="1"/>
            <a:r>
              <a:rPr lang="en-US" dirty="0" smtClean="0"/>
              <a:t>Some experts believe that highest productivity results only when groups become teams.</a:t>
            </a:r>
          </a:p>
          <a:p>
            <a:pPr lvl="1"/>
            <a:endParaRPr lang="en-US" sz="800" dirty="0" smtClean="0"/>
          </a:p>
          <a:p>
            <a:pPr lvl="2"/>
            <a:r>
              <a:rPr lang="en-US" dirty="0" smtClean="0">
                <a:solidFill>
                  <a:srgbClr val="FF0000"/>
                </a:solidFill>
              </a:rPr>
              <a:t>A Group is defined as two or more individuals who communicate with one another, share common identity, and have common goal.</a:t>
            </a:r>
          </a:p>
          <a:p>
            <a:pPr lvl="2"/>
            <a:r>
              <a:rPr lang="en-US" dirty="0" smtClean="0">
                <a:solidFill>
                  <a:srgbClr val="FF0000"/>
                </a:solidFill>
              </a:rPr>
              <a:t>A Team is a small group with complementary skills; a common purpose, goals, and approach; and hold each other accountable.</a:t>
            </a:r>
            <a:endParaRPr lang="en-US" dirty="0">
              <a:solidFill>
                <a:srgbClr val="FF0000"/>
              </a:solidFill>
            </a:endParaRPr>
          </a:p>
        </p:txBody>
      </p:sp>
      <p:pic>
        <p:nvPicPr>
          <p:cNvPr id="5" name="Picture 4" descr="Episode 33: The Difference Between Teams and Working Groups | Dr ..."/>
          <p:cNvPicPr/>
          <p:nvPr/>
        </p:nvPicPr>
        <p:blipFill>
          <a:blip r:embed="rId2" cstate="print"/>
          <a:srcRect/>
          <a:stretch>
            <a:fillRect/>
          </a:stretch>
        </p:blipFill>
        <p:spPr bwMode="auto">
          <a:xfrm>
            <a:off x="5562600" y="5257800"/>
            <a:ext cx="3581400" cy="195740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508188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Communicating in Organizations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Communication within an organization can flow in a variety of directions and from a number of sources, each using both oral and written forms of communication</a:t>
            </a:r>
            <a:r>
              <a:rPr lang="en-US" dirty="0" smtClean="0"/>
              <a:t>.</a:t>
            </a:r>
          </a:p>
          <a:p>
            <a:endParaRPr lang="en-US" sz="800" dirty="0" smtClean="0"/>
          </a:p>
          <a:p>
            <a:pPr lvl="1"/>
            <a:r>
              <a:rPr lang="en-US" dirty="0" smtClean="0"/>
              <a:t>The success of communication systems within the organization has a tremendous effect on the overall success of the firm.</a:t>
            </a:r>
          </a:p>
          <a:p>
            <a:pPr lvl="1"/>
            <a:endParaRPr lang="en-US" sz="800" dirty="0" smtClean="0"/>
          </a:p>
          <a:p>
            <a:pPr lvl="2"/>
            <a:r>
              <a:rPr lang="en-US" dirty="0" smtClean="0">
                <a:solidFill>
                  <a:srgbClr val="FF0000"/>
                </a:solidFill>
              </a:rPr>
              <a:t>Communication mistakes can lower productivity and morale.</a:t>
            </a:r>
            <a:endParaRPr lang="en-US" dirty="0">
              <a:solidFill>
                <a:srgbClr val="FF0000"/>
              </a:solidFill>
            </a:endParaRPr>
          </a:p>
        </p:txBody>
      </p:sp>
      <p:pic>
        <p:nvPicPr>
          <p:cNvPr id="5" name="Picture 4" descr="30 Second PSA Examples - Public Service Announcement Examples PSA"/>
          <p:cNvPicPr/>
          <p:nvPr/>
        </p:nvPicPr>
        <p:blipFill>
          <a:blip r:embed="rId2" cstate="print"/>
          <a:srcRect/>
          <a:stretch>
            <a:fillRect/>
          </a:stretch>
        </p:blipFill>
        <p:spPr bwMode="auto">
          <a:xfrm>
            <a:off x="3352800" y="4343400"/>
            <a:ext cx="5791200" cy="2514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2991354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Communication Effectiveness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smtClean="0"/>
              <a:t>Without effective communication, the activities and overall productivity of projects, groups, teams, and individuals will be diminished.  Communication is an important area for a firm to address at all levels of management</a:t>
            </a:r>
            <a:r>
              <a:rPr lang="en-US" dirty="0" smtClean="0"/>
              <a:t>.</a:t>
            </a:r>
          </a:p>
          <a:p>
            <a:endParaRPr lang="en-US" sz="800" dirty="0" smtClean="0"/>
          </a:p>
        </p:txBody>
      </p:sp>
      <p:pic>
        <p:nvPicPr>
          <p:cNvPr id="7" name="Picture 6" descr="Effective Communi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429001"/>
            <a:ext cx="6045015" cy="3429000"/>
          </a:xfrm>
          <a:prstGeom prst="rect">
            <a:avLst/>
          </a:prstGeom>
          <a:noFill/>
          <a:ln>
            <a:noFill/>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112583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Management</a:t>
            </a:r>
            <a:br>
              <a:rPr lang="en-US" dirty="0" smtClean="0"/>
            </a:br>
            <a:r>
              <a:rPr lang="en-US" sz="2000" dirty="0" smtClean="0"/>
              <a:t>Downsizing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Sometimes, managers must make the difficult decision to reduce the workforce</a:t>
            </a:r>
            <a:r>
              <a:rPr lang="en-US" dirty="0" smtClean="0"/>
              <a:t>.</a:t>
            </a:r>
          </a:p>
          <a:p>
            <a:endParaRPr lang="en-US" sz="800" dirty="0" smtClean="0"/>
          </a:p>
          <a:p>
            <a:pPr lvl="1"/>
            <a:r>
              <a:rPr lang="en-US" dirty="0" smtClean="0"/>
              <a:t>This is known as downsizing, the elimination of significant numbers of employees from an organization.</a:t>
            </a:r>
          </a:p>
          <a:p>
            <a:pPr lvl="1"/>
            <a:endParaRPr lang="en-US" sz="800" dirty="0" smtClean="0"/>
          </a:p>
          <a:p>
            <a:pPr lvl="2"/>
            <a:r>
              <a:rPr lang="en-US" dirty="0" smtClean="0">
                <a:solidFill>
                  <a:srgbClr val="FF0000"/>
                </a:solidFill>
              </a:rPr>
              <a:t>After downsizing, an effective manager will promote optimism, positive thinking, and minimize criticism and fault-finding.</a:t>
            </a:r>
            <a:endParaRPr lang="en-US" dirty="0">
              <a:solidFill>
                <a:srgbClr val="FF0000"/>
              </a:solidFill>
            </a:endParaRPr>
          </a:p>
        </p:txBody>
      </p:sp>
      <p:pic>
        <p:nvPicPr>
          <p:cNvPr id="5" name="Picture 4" descr="Business, company, downsizing, employee, factory, people, reduce icon"/>
          <p:cNvPicPr/>
          <p:nvPr/>
        </p:nvPicPr>
        <p:blipFill>
          <a:blip r:embed="rId2" cstate="print"/>
          <a:srcRect/>
          <a:stretch>
            <a:fillRect/>
          </a:stretch>
        </p:blipFill>
        <p:spPr bwMode="auto">
          <a:xfrm>
            <a:off x="5867400" y="4343400"/>
            <a:ext cx="3124200" cy="2327471"/>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Improving Communication Effectiveness</a:t>
            </a:r>
            <a:br>
              <a:rPr lang="en-US" sz="3200" dirty="0" smtClean="0"/>
            </a:br>
            <a:r>
              <a:rPr lang="en-US" sz="2000" dirty="0" smtClean="0"/>
              <a:t>Feedback-Listening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of the critical areas of effective communication is obtaining feedback.  Managers should always encourage feedback, including concerns and challenges about issues</a:t>
            </a:r>
            <a:r>
              <a:rPr lang="en-US" dirty="0" smtClean="0"/>
              <a:t>.  </a:t>
            </a:r>
          </a:p>
          <a:p>
            <a:endParaRPr lang="en-US" sz="800" dirty="0" smtClean="0"/>
          </a:p>
          <a:p>
            <a:pPr lvl="1"/>
            <a:r>
              <a:rPr lang="en-US" dirty="0" smtClean="0"/>
              <a:t>Managers should listen, which is a skill that involves “hearing.”</a:t>
            </a:r>
          </a:p>
          <a:p>
            <a:pPr lvl="1"/>
            <a:endParaRPr lang="en-US" sz="800" dirty="0" smtClean="0"/>
          </a:p>
          <a:p>
            <a:pPr lvl="2"/>
            <a:r>
              <a:rPr lang="en-US" dirty="0" smtClean="0">
                <a:solidFill>
                  <a:srgbClr val="FF0000"/>
                </a:solidFill>
              </a:rPr>
              <a:t>Employees list a failure to listen to their concerns as a top complaint in the workplace.</a:t>
            </a:r>
          </a:p>
          <a:p>
            <a:pPr lvl="3"/>
            <a:endParaRPr lang="en-US" dirty="0"/>
          </a:p>
        </p:txBody>
      </p:sp>
      <p:pic>
        <p:nvPicPr>
          <p:cNvPr id="5" name="Picture 4" descr="Giving Feedback Without Creating Enemies: Re-define Honesty | The ..."/>
          <p:cNvPicPr/>
          <p:nvPr/>
        </p:nvPicPr>
        <p:blipFill>
          <a:blip r:embed="rId2" cstate="print"/>
          <a:srcRect/>
          <a:stretch>
            <a:fillRect/>
          </a:stretch>
        </p:blipFill>
        <p:spPr bwMode="auto">
          <a:xfrm>
            <a:off x="4876800" y="3962400"/>
            <a:ext cx="4114800" cy="2394119"/>
          </a:xfrm>
          <a:prstGeom prst="rect">
            <a:avLst/>
          </a:prstGeom>
          <a:noFill/>
          <a:ln w="9525">
            <a:noFill/>
            <a:miter lim="800000"/>
            <a:headEnd/>
            <a:tailEnd/>
          </a:ln>
        </p:spPr>
      </p:pic>
      <p:pic>
        <p:nvPicPr>
          <p:cNvPr id="3074" name="Picture 2" descr="C:\Users\MichaelM\AppData\Local\Microsoft\Windows\INetCache\IE\76VTN800\Listen_-_David_Guetta[1].png"/>
          <p:cNvPicPr>
            <a:picLocks noChangeAspect="1" noChangeArrowheads="1"/>
          </p:cNvPicPr>
          <p:nvPr/>
        </p:nvPicPr>
        <p:blipFill>
          <a:blip r:embed="rId3" cstate="print"/>
          <a:srcRect/>
          <a:stretch>
            <a:fillRect/>
          </a:stretch>
        </p:blipFill>
        <p:spPr bwMode="auto">
          <a:xfrm>
            <a:off x="609601" y="4699092"/>
            <a:ext cx="4572000" cy="1198472"/>
          </a:xfrm>
          <a:prstGeom prst="rect">
            <a:avLst/>
          </a:prstGeom>
          <a:noFill/>
        </p:spPr>
      </p:pic>
      <p:pic>
        <p:nvPicPr>
          <p:cNvPr id="7" name="Picture 6" descr="5 Ways Small Businesses Can Benefit From Using Surveys - Survey ..."/>
          <p:cNvPicPr/>
          <p:nvPr/>
        </p:nvPicPr>
        <p:blipFill>
          <a:blip r:embed="rId4"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2343496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Communication Effectiveness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400" u="sng" dirty="0" smtClean="0"/>
              <a:t>Effective communication channels are a requirement for companies to distribute information to all levels</a:t>
            </a:r>
            <a:r>
              <a:rPr lang="en-US" dirty="0" smtClean="0"/>
              <a:t>.</a:t>
            </a:r>
          </a:p>
          <a:p>
            <a:endParaRPr lang="en-US" sz="800" dirty="0" smtClean="0"/>
          </a:p>
          <a:p>
            <a:pPr lvl="1"/>
            <a:r>
              <a:rPr lang="en-US" dirty="0" smtClean="0"/>
              <a:t>Communication is necessary in helping every organizational member understand what is expected of them. </a:t>
            </a:r>
          </a:p>
          <a:p>
            <a:pPr lvl="1"/>
            <a:endParaRPr lang="en-US" sz="800" dirty="0"/>
          </a:p>
          <a:p>
            <a:pPr lvl="2"/>
            <a:r>
              <a:rPr lang="en-US" dirty="0" smtClean="0">
                <a:solidFill>
                  <a:srgbClr val="FF0000"/>
                </a:solidFill>
              </a:rPr>
              <a:t>Businesses have several channels for communication including face-to-face, e-mail, phone, and written communication.  </a:t>
            </a:r>
          </a:p>
          <a:p>
            <a:pPr lvl="2"/>
            <a:r>
              <a:rPr lang="en-US" dirty="0" smtClean="0">
                <a:solidFill>
                  <a:srgbClr val="FF0000"/>
                </a:solidFill>
              </a:rPr>
              <a:t>Each channel has its advantages and disadvantages, and some are more appropriate to use than others</a:t>
            </a:r>
            <a:r>
              <a:rPr lang="en-US" dirty="0">
                <a:solidFill>
                  <a:srgbClr val="FF0000"/>
                </a:solidFill>
              </a:rPr>
              <a:t>.</a:t>
            </a:r>
            <a:endParaRPr lang="en-US" dirty="0" smtClean="0">
              <a:solidFill>
                <a:srgbClr val="FF0000"/>
              </a:solidFill>
            </a:endParaRPr>
          </a:p>
        </p:txBody>
      </p:sp>
      <p:pic>
        <p:nvPicPr>
          <p:cNvPr id="5" name="Picture 4" descr="Effective Business Communication - Daksya Learning"/>
          <p:cNvPicPr/>
          <p:nvPr/>
        </p:nvPicPr>
        <p:blipFill>
          <a:blip r:embed="rId2" cstate="print"/>
          <a:srcRect/>
          <a:stretch>
            <a:fillRect/>
          </a:stretch>
        </p:blipFill>
        <p:spPr bwMode="auto">
          <a:xfrm>
            <a:off x="5410200" y="4724400"/>
            <a:ext cx="3733800" cy="213360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extLst>
      <p:ext uri="{BB962C8B-B14F-4D97-AF65-F5344CB8AC3E}">
        <p14:creationId xmlns:p14="http://schemas.microsoft.com/office/powerpoint/2010/main" val="3455324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Suppliers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Acquiring suppliers is another important part of managing resources and ensuring that products are made available to customers</a:t>
            </a:r>
            <a:r>
              <a:rPr lang="en-US" dirty="0" smtClean="0"/>
              <a:t>.</a:t>
            </a:r>
          </a:p>
          <a:p>
            <a:endParaRPr lang="en-US" sz="800" dirty="0" smtClean="0"/>
          </a:p>
          <a:p>
            <a:pPr lvl="1"/>
            <a:r>
              <a:rPr lang="en-US" dirty="0" smtClean="0">
                <a:solidFill>
                  <a:srgbClr val="FF0000"/>
                </a:solidFill>
              </a:rPr>
              <a:t>A good supplier maximizes efficiencies and provides creative solutions to help the company reduce expenses and reach its objectives.  </a:t>
            </a:r>
          </a:p>
        </p:txBody>
      </p:sp>
      <p:pic>
        <p:nvPicPr>
          <p:cNvPr id="5" name="Picture 4" descr="The Two Types Of Suppliers | PYMNTS.com"/>
          <p:cNvPicPr/>
          <p:nvPr/>
        </p:nvPicPr>
        <p:blipFill>
          <a:blip r:embed="rId2" cstate="print"/>
          <a:srcRect/>
          <a:stretch>
            <a:fillRect/>
          </a:stretch>
        </p:blipFill>
        <p:spPr bwMode="auto">
          <a:xfrm>
            <a:off x="4038600" y="3810000"/>
            <a:ext cx="4800600" cy="2484730"/>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Management</a:t>
            </a:r>
            <a:br>
              <a:rPr lang="en-US" dirty="0" smtClean="0"/>
            </a:br>
            <a:r>
              <a:rPr lang="en-US" sz="2000" dirty="0" smtClean="0"/>
              <a:t>Financial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The manager needs adequate financial resources to pay for essential activities</a:t>
            </a:r>
            <a:r>
              <a:rPr lang="en-US" dirty="0" smtClean="0"/>
              <a:t>.</a:t>
            </a:r>
          </a:p>
          <a:p>
            <a:endParaRPr lang="en-US" sz="800" dirty="0" smtClean="0"/>
          </a:p>
          <a:p>
            <a:pPr lvl="1"/>
            <a:r>
              <a:rPr lang="en-US" dirty="0" smtClean="0"/>
              <a:t>Primary funding comes from owners and shareholders, as well as banks and other financial institutions.</a:t>
            </a:r>
          </a:p>
          <a:p>
            <a:pPr lvl="1"/>
            <a:endParaRPr lang="en-US" sz="800" dirty="0" smtClean="0"/>
          </a:p>
          <a:p>
            <a:pPr lvl="2"/>
            <a:r>
              <a:rPr lang="en-US" dirty="0" smtClean="0">
                <a:solidFill>
                  <a:srgbClr val="FF0000"/>
                </a:solidFill>
              </a:rPr>
              <a:t>All these resources and activities must be coordinated and controlled if the company is to earn a profit.</a:t>
            </a:r>
            <a:endParaRPr lang="en-US" dirty="0">
              <a:solidFill>
                <a:srgbClr val="FF0000"/>
              </a:solidFill>
            </a:endParaRPr>
          </a:p>
        </p:txBody>
      </p:sp>
      <p:pic>
        <p:nvPicPr>
          <p:cNvPr id="5" name="Picture 4" descr="Financial Resources For New Executives – Arts Hacker"/>
          <p:cNvPicPr/>
          <p:nvPr/>
        </p:nvPicPr>
        <p:blipFill>
          <a:blip r:embed="rId2" cstate="print"/>
          <a:srcRect/>
          <a:stretch>
            <a:fillRect/>
          </a:stretch>
        </p:blipFill>
        <p:spPr bwMode="auto">
          <a:xfrm>
            <a:off x="4495800" y="4267200"/>
            <a:ext cx="4648200" cy="2583873"/>
          </a:xfrm>
          <a:prstGeom prst="rect">
            <a:avLst/>
          </a:prstGeom>
          <a:noFill/>
          <a:ln w="9525">
            <a:noFill/>
            <a:miter lim="800000"/>
            <a:headEnd/>
            <a:tailEnd/>
          </a:ln>
        </p:spPr>
      </p:pic>
      <p:pic>
        <p:nvPicPr>
          <p:cNvPr id="6" name="Picture 5" descr="5 Ways Small Businesses Can Benefit From Using Surveys - Survey ..."/>
          <p:cNvPicPr/>
          <p:nvPr/>
        </p:nvPicPr>
        <p:blipFill>
          <a:blip r:embed="rId3" cstate="print"/>
          <a:srcRect/>
          <a:stretch>
            <a:fillRect/>
          </a:stretch>
        </p:blipFill>
        <p:spPr bwMode="auto">
          <a:xfrm>
            <a:off x="0" y="-38100"/>
            <a:ext cx="838200" cy="4953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7843</TotalTime>
  <Words>4397</Words>
  <Application>Microsoft Office PowerPoint</Application>
  <PresentationFormat>On-screen Show (4:3)</PresentationFormat>
  <Paragraphs>492</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Calibri</vt:lpstr>
      <vt:lpstr>Georgia</vt:lpstr>
      <vt:lpstr>Wingdings</vt:lpstr>
      <vt:lpstr>Wingdings 2</vt:lpstr>
      <vt:lpstr>Civic</vt:lpstr>
      <vt:lpstr>Business Survey Session Three Class Presentation</vt:lpstr>
      <vt:lpstr>Part Three: Managing for Quality and Competitiveness</vt:lpstr>
      <vt:lpstr>Introduction</vt:lpstr>
      <vt:lpstr>The Importance of Management</vt:lpstr>
      <vt:lpstr>The Importance of Management Universal</vt:lpstr>
      <vt:lpstr>The Importance of Management Staffing</vt:lpstr>
      <vt:lpstr>The Importance of Management Downsizing</vt:lpstr>
      <vt:lpstr>The Importance of Management Suppliers</vt:lpstr>
      <vt:lpstr>The Importance of Management Financial Resources</vt:lpstr>
      <vt:lpstr>Management Functions</vt:lpstr>
      <vt:lpstr>Management Functions</vt:lpstr>
      <vt:lpstr>Planning</vt:lpstr>
      <vt:lpstr>Planning Mission</vt:lpstr>
      <vt:lpstr>Planning Mission Statement</vt:lpstr>
      <vt:lpstr>Planning Goals</vt:lpstr>
      <vt:lpstr>Planning Objectives</vt:lpstr>
      <vt:lpstr>Planning Goals vs. Objectives</vt:lpstr>
      <vt:lpstr>Planning Strategic Plans</vt:lpstr>
      <vt:lpstr>Organizing</vt:lpstr>
      <vt:lpstr>Organizing</vt:lpstr>
      <vt:lpstr>Directing</vt:lpstr>
      <vt:lpstr>Directing Motivating Employees</vt:lpstr>
      <vt:lpstr>Directing Motivating Employees</vt:lpstr>
      <vt:lpstr>Controlling</vt:lpstr>
      <vt:lpstr>Controlling</vt:lpstr>
      <vt:lpstr>Controlling</vt:lpstr>
      <vt:lpstr>Types of Management</vt:lpstr>
      <vt:lpstr>Levels of Management</vt:lpstr>
      <vt:lpstr>Top Management</vt:lpstr>
      <vt:lpstr>Middle Management</vt:lpstr>
      <vt:lpstr>First-Line Management</vt:lpstr>
      <vt:lpstr>Skills Needed by Managers</vt:lpstr>
      <vt:lpstr>1. Technical Expertise</vt:lpstr>
      <vt:lpstr>2. Conceptual Skills</vt:lpstr>
      <vt:lpstr>3. Analytical Skills</vt:lpstr>
      <vt:lpstr>4. Human Relations Skills</vt:lpstr>
      <vt:lpstr>5. Leadership</vt:lpstr>
      <vt:lpstr>Leadership Styles</vt:lpstr>
      <vt:lpstr>Contingency Leadership</vt:lpstr>
      <vt:lpstr>Authentic Leadership</vt:lpstr>
      <vt:lpstr>Successful Leadership</vt:lpstr>
      <vt:lpstr>Employee Empowerment</vt:lpstr>
      <vt:lpstr>Participative Decision Making</vt:lpstr>
      <vt:lpstr>Teamwork</vt:lpstr>
      <vt:lpstr>Decision Making</vt:lpstr>
      <vt:lpstr>Management in Practice</vt:lpstr>
      <vt:lpstr>Part Three: Managing for Quality and Competitiveness</vt:lpstr>
      <vt:lpstr>Organizational Structure</vt:lpstr>
      <vt:lpstr>Organizational Culture</vt:lpstr>
      <vt:lpstr>Organizational Culture</vt:lpstr>
      <vt:lpstr>Organizational Culture</vt:lpstr>
      <vt:lpstr>Developing Organizational Structure</vt:lpstr>
      <vt:lpstr>Developing Organizational Structure</vt:lpstr>
      <vt:lpstr>Developing Organizational Structure</vt:lpstr>
      <vt:lpstr>Assigning Tasks</vt:lpstr>
      <vt:lpstr>Specialization</vt:lpstr>
      <vt:lpstr>Departmentalization</vt:lpstr>
      <vt:lpstr>Assigning Responsibility</vt:lpstr>
      <vt:lpstr>Delegation of Authority</vt:lpstr>
      <vt:lpstr>Delegation of Authority</vt:lpstr>
      <vt:lpstr>Delegation of Authority</vt:lpstr>
      <vt:lpstr>Degree of Centralization</vt:lpstr>
      <vt:lpstr>Degree of Centralization</vt:lpstr>
      <vt:lpstr>Span of Management</vt:lpstr>
      <vt:lpstr>Organizational Layers</vt:lpstr>
      <vt:lpstr>Forms of Organizational Structure</vt:lpstr>
      <vt:lpstr>The Role of Groups and Teams in Organizations</vt:lpstr>
      <vt:lpstr>Communicating in Organizations</vt:lpstr>
      <vt:lpstr>Improving Communication Effectiveness</vt:lpstr>
      <vt:lpstr>Improving Communication Effectiveness Feedback-Listening</vt:lpstr>
      <vt:lpstr>Improving Communication Effectiveness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477</cp:revision>
  <cp:lastPrinted>2025-07-23T21:14:55Z</cp:lastPrinted>
  <dcterms:created xsi:type="dcterms:W3CDTF">2015-02-01T00:37:43Z</dcterms:created>
  <dcterms:modified xsi:type="dcterms:W3CDTF">2026-02-03T21:54:36Z</dcterms:modified>
</cp:coreProperties>
</file>