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5"/>
  </p:notesMasterIdLst>
  <p:handoutMasterIdLst>
    <p:handoutMasterId r:id="rId76"/>
  </p:handoutMasterIdLst>
  <p:sldIdLst>
    <p:sldId id="428" r:id="rId2"/>
    <p:sldId id="327" r:id="rId3"/>
    <p:sldId id="329" r:id="rId4"/>
    <p:sldId id="330" r:id="rId5"/>
    <p:sldId id="332" r:id="rId6"/>
    <p:sldId id="333" r:id="rId7"/>
    <p:sldId id="334" r:id="rId8"/>
    <p:sldId id="335" r:id="rId9"/>
    <p:sldId id="336" r:id="rId10"/>
    <p:sldId id="337" r:id="rId11"/>
    <p:sldId id="338" r:id="rId12"/>
    <p:sldId id="339" r:id="rId13"/>
    <p:sldId id="340" r:id="rId14"/>
    <p:sldId id="344" r:id="rId15"/>
    <p:sldId id="345" r:id="rId16"/>
    <p:sldId id="346" r:id="rId17"/>
    <p:sldId id="347" r:id="rId18"/>
    <p:sldId id="348" r:id="rId19"/>
    <p:sldId id="349" r:id="rId20"/>
    <p:sldId id="350" r:id="rId21"/>
    <p:sldId id="352" r:id="rId22"/>
    <p:sldId id="353" r:id="rId23"/>
    <p:sldId id="354" r:id="rId24"/>
    <p:sldId id="355" r:id="rId25"/>
    <p:sldId id="356" r:id="rId26"/>
    <p:sldId id="357" r:id="rId27"/>
    <p:sldId id="358" r:id="rId28"/>
    <p:sldId id="359" r:id="rId29"/>
    <p:sldId id="380" r:id="rId30"/>
    <p:sldId id="381" r:id="rId31"/>
    <p:sldId id="384" r:id="rId32"/>
    <p:sldId id="385" r:id="rId33"/>
    <p:sldId id="386" r:id="rId34"/>
    <p:sldId id="388" r:id="rId35"/>
    <p:sldId id="389" r:id="rId36"/>
    <p:sldId id="390" r:id="rId37"/>
    <p:sldId id="391" r:id="rId38"/>
    <p:sldId id="392" r:id="rId39"/>
    <p:sldId id="393" r:id="rId40"/>
    <p:sldId id="394" r:id="rId41"/>
    <p:sldId id="395" r:id="rId42"/>
    <p:sldId id="397" r:id="rId43"/>
    <p:sldId id="398" r:id="rId44"/>
    <p:sldId id="399" r:id="rId45"/>
    <p:sldId id="400" r:id="rId46"/>
    <p:sldId id="401" r:id="rId47"/>
    <p:sldId id="402" r:id="rId48"/>
    <p:sldId id="403" r:id="rId49"/>
    <p:sldId id="404" r:id="rId50"/>
    <p:sldId id="405" r:id="rId51"/>
    <p:sldId id="406" r:id="rId52"/>
    <p:sldId id="407" r:id="rId53"/>
    <p:sldId id="408" r:id="rId54"/>
    <p:sldId id="410" r:id="rId55"/>
    <p:sldId id="409" r:id="rId56"/>
    <p:sldId id="411" r:id="rId57"/>
    <p:sldId id="412" r:id="rId58"/>
    <p:sldId id="413" r:id="rId59"/>
    <p:sldId id="414" r:id="rId60"/>
    <p:sldId id="415" r:id="rId61"/>
    <p:sldId id="416" r:id="rId62"/>
    <p:sldId id="417" r:id="rId63"/>
    <p:sldId id="418" r:id="rId64"/>
    <p:sldId id="419" r:id="rId65"/>
    <p:sldId id="420" r:id="rId66"/>
    <p:sldId id="421" r:id="rId67"/>
    <p:sldId id="422" r:id="rId68"/>
    <p:sldId id="423" r:id="rId69"/>
    <p:sldId id="424" r:id="rId70"/>
    <p:sldId id="425" r:id="rId71"/>
    <p:sldId id="426" r:id="rId72"/>
    <p:sldId id="427" r:id="rId73"/>
    <p:sldId id="326" r:id="rId7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2/3/2026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2/3/2026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2/3/2026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E3D6AC9-11FD-4D20-B481-194CA13E0A13}" type="datetime1">
              <a:rPr lang="en-US" smtClean="0"/>
              <a:pPr/>
              <a:t>2/3/2026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2/3/2026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29D9ADB-2168-4E7D-8FFC-997AC304416D}" type="datetime1">
              <a:rPr lang="en-US" smtClean="0"/>
              <a:pPr/>
              <a:t>2/3/2026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2/3/2026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2/3/2026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u="sng" dirty="0" smtClean="0"/>
              <a:t>Business Survey</a:t>
            </a:r>
            <a:br>
              <a:rPr lang="en-US" sz="3200" u="sng" dirty="0" smtClean="0"/>
            </a:br>
            <a:r>
              <a:rPr lang="en-US" sz="2000" dirty="0" smtClean="0"/>
              <a:t>Session One 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6" name="Content Placeholder 5"/>
          <p:cNvSpPr>
            <a:spLocks noGrp="1"/>
          </p:cNvSpPr>
          <p:nvPr>
            <p:ph sz="quarter" idx="1"/>
          </p:nvPr>
        </p:nvSpPr>
        <p:spPr/>
        <p:txBody>
          <a:bodyPr/>
          <a:lstStyle/>
          <a:p>
            <a:r>
              <a:rPr lang="en-US" sz="2400" u="sng" dirty="0" smtClean="0"/>
              <a:t>Business Foundations</a:t>
            </a:r>
          </a:p>
          <a:p>
            <a:pPr lvl="1"/>
            <a:r>
              <a:rPr lang="en-US" u="sng" dirty="0" smtClean="0"/>
              <a:t>A Changing World 11</a:t>
            </a:r>
            <a:r>
              <a:rPr lang="en-US" u="sng" baseline="30000" dirty="0" smtClean="0"/>
              <a:t>th</a:t>
            </a:r>
            <a:r>
              <a:rPr lang="en-US" u="sng" dirty="0" smtClean="0"/>
              <a:t> Edition</a:t>
            </a:r>
          </a:p>
          <a:p>
            <a:pPr lvl="1"/>
            <a:endParaRPr lang="en-US" sz="800" u="sng" dirty="0" smtClean="0"/>
          </a:p>
          <a:p>
            <a:pPr lvl="2"/>
            <a:r>
              <a:rPr lang="en-US" dirty="0" smtClean="0"/>
              <a:t>O.C. Ferrell, Geoffrey Hirt, and Linda Ferrell; McGraw Hill Education; New York, NY 2018</a:t>
            </a:r>
          </a:p>
          <a:p>
            <a:pPr lvl="3"/>
            <a:r>
              <a:rPr lang="en-US" dirty="0" smtClean="0"/>
              <a:t>ISBN: 978-1-259-68523-1</a:t>
            </a:r>
            <a:endParaRPr lang="en-US" dirty="0"/>
          </a:p>
        </p:txBody>
      </p:sp>
      <p:pic>
        <p:nvPicPr>
          <p:cNvPr id="9" name="Picture 8" descr="5 Ways Small Businesses Can Benefit From Using Surveys - Survey ..."/>
          <p:cNvPicPr/>
          <p:nvPr/>
        </p:nvPicPr>
        <p:blipFill>
          <a:blip r:embed="rId2" cstate="print"/>
          <a:srcRect/>
          <a:stretch>
            <a:fillRect/>
          </a:stretch>
        </p:blipFill>
        <p:spPr bwMode="auto">
          <a:xfrm>
            <a:off x="2514600" y="3657600"/>
            <a:ext cx="3962400" cy="2590800"/>
          </a:xfrm>
          <a:prstGeom prst="rect">
            <a:avLst/>
          </a:prstGeom>
          <a:noFill/>
          <a:ln w="9525">
            <a:noFill/>
            <a:miter lim="800000"/>
            <a:headEnd/>
            <a:tailEnd/>
          </a:ln>
        </p:spPr>
      </p:pic>
      <p:pic>
        <p:nvPicPr>
          <p:cNvPr id="7" name="Picture 6" descr="5 Ways Small Businesses Can Benefit From Using Surveys - Survey ..."/>
          <p:cNvPicPr/>
          <p:nvPr/>
        </p:nvPicPr>
        <p:blipFill>
          <a:blip r:embed="rId2"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2708217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a:p>
        </p:txBody>
      </p:sp>
      <p:sp>
        <p:nvSpPr>
          <p:cNvPr id="4" name="Content Placeholder 3"/>
          <p:cNvSpPr>
            <a:spLocks noGrp="1"/>
          </p:cNvSpPr>
          <p:nvPr>
            <p:ph sz="quarter" idx="1"/>
          </p:nvPr>
        </p:nvSpPr>
        <p:spPr/>
        <p:txBody>
          <a:bodyPr/>
          <a:lstStyle/>
          <a:p>
            <a:r>
              <a:rPr lang="en-US" sz="2400" u="sng" dirty="0" smtClean="0"/>
              <a:t>Managers oversee operations to ensure that resources are successfully transformed into goods and services</a:t>
            </a:r>
            <a:r>
              <a:rPr lang="en-US" sz="2400" dirty="0" smtClean="0"/>
              <a:t>.</a:t>
            </a:r>
          </a:p>
          <a:p>
            <a:pPr marL="274320" lvl="1" indent="0">
              <a:buNone/>
            </a:pPr>
            <a:endParaRPr lang="en-US" dirty="0" smtClean="0"/>
          </a:p>
        </p:txBody>
      </p:sp>
      <p:pic>
        <p:nvPicPr>
          <p:cNvPr id="7" name="Picture 6" descr="Books Production, Operation &amp; Management Operations &amp; Process ..."/>
          <p:cNvPicPr/>
          <p:nvPr/>
        </p:nvPicPr>
        <p:blipFill>
          <a:blip r:embed="rId2" cstate="print"/>
          <a:srcRect/>
          <a:stretch>
            <a:fillRect/>
          </a:stretch>
        </p:blipFill>
        <p:spPr bwMode="auto">
          <a:xfrm>
            <a:off x="2185335" y="2438400"/>
            <a:ext cx="4809906" cy="3810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Marketing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a:p>
        </p:txBody>
      </p:sp>
      <p:sp>
        <p:nvSpPr>
          <p:cNvPr id="4" name="Content Placeholder 3"/>
          <p:cNvSpPr>
            <a:spLocks noGrp="1"/>
          </p:cNvSpPr>
          <p:nvPr>
            <p:ph sz="quarter" idx="1"/>
          </p:nvPr>
        </p:nvSpPr>
        <p:spPr/>
        <p:txBody>
          <a:bodyPr/>
          <a:lstStyle/>
          <a:p>
            <a:r>
              <a:rPr lang="en-US" sz="2400" u="sng" dirty="0" smtClean="0"/>
              <a:t>Marketing includes all the activities designed to provide goods and services that satisfy customer’s needs and wants</a:t>
            </a:r>
            <a:r>
              <a:rPr lang="en-US" dirty="0" smtClean="0"/>
              <a:t>.</a:t>
            </a:r>
          </a:p>
          <a:p>
            <a:endParaRPr lang="en-US" sz="800" dirty="0" smtClean="0"/>
          </a:p>
          <a:p>
            <a:pPr lvl="1"/>
            <a:r>
              <a:rPr lang="en-US" sz="2000" dirty="0" smtClean="0">
                <a:solidFill>
                  <a:srgbClr val="FF0000"/>
                </a:solidFill>
              </a:rPr>
              <a:t>Marketers gather information and conduct research to determine what customers want.  Using this information, marketers plan and develop products and make decisions about how much to charge for their products and when and where to make them available.</a:t>
            </a:r>
            <a:r>
              <a:rPr lang="en-US" dirty="0" smtClean="0">
                <a:solidFill>
                  <a:srgbClr val="FF0000"/>
                </a:solidFill>
              </a:rPr>
              <a:t>  </a:t>
            </a:r>
            <a:endParaRPr lang="en-US" dirty="0">
              <a:solidFill>
                <a:srgbClr val="FF0000"/>
              </a:solidFill>
            </a:endParaRPr>
          </a:p>
        </p:txBody>
      </p:sp>
      <p:pic>
        <p:nvPicPr>
          <p:cNvPr id="7" name="Picture 6" descr="Understanding Marketing in Business: Key Strategies and Typ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962400"/>
            <a:ext cx="4648200" cy="2895600"/>
          </a:xfrm>
          <a:prstGeom prst="rect">
            <a:avLst/>
          </a:prstGeom>
          <a:noFill/>
          <a:ln>
            <a:noFill/>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Marketing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a:p>
        </p:txBody>
      </p:sp>
      <p:sp>
        <p:nvSpPr>
          <p:cNvPr id="4" name="Content Placeholder 3"/>
          <p:cNvSpPr>
            <a:spLocks noGrp="1"/>
          </p:cNvSpPr>
          <p:nvPr>
            <p:ph sz="quarter" idx="1"/>
          </p:nvPr>
        </p:nvSpPr>
        <p:spPr/>
        <p:txBody>
          <a:bodyPr>
            <a:normAutofit/>
          </a:bodyPr>
          <a:lstStyle/>
          <a:p>
            <a:r>
              <a:rPr lang="en-US" sz="2400" u="sng" dirty="0" smtClean="0"/>
              <a:t>Marketing focuses on the Four P’s</a:t>
            </a:r>
            <a:r>
              <a:rPr lang="en-US" dirty="0" smtClean="0"/>
              <a:t>:</a:t>
            </a:r>
          </a:p>
          <a:p>
            <a:endParaRPr lang="en-US" sz="800" dirty="0" smtClean="0"/>
          </a:p>
          <a:p>
            <a:pPr lvl="1"/>
            <a:r>
              <a:rPr lang="en-US" dirty="0" smtClean="0">
                <a:solidFill>
                  <a:srgbClr val="FF0000"/>
                </a:solidFill>
              </a:rPr>
              <a:t>Product, Price, Place (or distribution), and Promotion – also known as the marketing mix.</a:t>
            </a:r>
          </a:p>
          <a:p>
            <a:pPr lvl="1"/>
            <a:endParaRPr lang="en-US" sz="900" dirty="0" smtClean="0"/>
          </a:p>
        </p:txBody>
      </p:sp>
      <p:pic>
        <p:nvPicPr>
          <p:cNvPr id="6" name="Picture 5" descr="Blog | Marasim Digital | Digital Marketing Company"/>
          <p:cNvPicPr/>
          <p:nvPr/>
        </p:nvPicPr>
        <p:blipFill>
          <a:blip r:embed="rId2" cstate="print"/>
          <a:srcRect/>
          <a:stretch>
            <a:fillRect/>
          </a:stretch>
        </p:blipFill>
        <p:spPr bwMode="auto">
          <a:xfrm>
            <a:off x="5215036" y="2743200"/>
            <a:ext cx="3581400" cy="349504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3. Finance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a:p>
        </p:txBody>
      </p:sp>
      <p:sp>
        <p:nvSpPr>
          <p:cNvPr id="4" name="Content Placeholder 3"/>
          <p:cNvSpPr>
            <a:spLocks noGrp="1"/>
          </p:cNvSpPr>
          <p:nvPr>
            <p:ph sz="quarter" idx="1"/>
          </p:nvPr>
        </p:nvSpPr>
        <p:spPr/>
        <p:txBody>
          <a:bodyPr/>
          <a:lstStyle/>
          <a:p>
            <a:r>
              <a:rPr lang="en-US" sz="2400" u="sng" dirty="0" smtClean="0"/>
              <a:t>Finance refers to all activities concerned with obtaining money, managing </a:t>
            </a:r>
            <a:r>
              <a:rPr lang="en-US" sz="2400" u="sng" dirty="0" smtClean="0"/>
              <a:t>it, </a:t>
            </a:r>
            <a:r>
              <a:rPr lang="en-US" sz="2400" u="sng" dirty="0" smtClean="0"/>
              <a:t>and using it effectively</a:t>
            </a:r>
            <a:r>
              <a:rPr lang="en-US" dirty="0" smtClean="0"/>
              <a:t>.</a:t>
            </a:r>
          </a:p>
          <a:p>
            <a:endParaRPr lang="en-US" sz="800" dirty="0" smtClean="0"/>
          </a:p>
        </p:txBody>
      </p:sp>
      <p:pic>
        <p:nvPicPr>
          <p:cNvPr id="5" name="Picture 4" descr="Lines of Credit – Lending to Operating Companies vs. Investment ..."/>
          <p:cNvPicPr/>
          <p:nvPr/>
        </p:nvPicPr>
        <p:blipFill>
          <a:blip r:embed="rId2" cstate="print"/>
          <a:srcRect/>
          <a:stretch>
            <a:fillRect/>
          </a:stretch>
        </p:blipFill>
        <p:spPr bwMode="auto">
          <a:xfrm>
            <a:off x="2209800" y="2819400"/>
            <a:ext cx="4789170" cy="3276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Economic Foundations of Business</a:t>
            </a:r>
            <a:br>
              <a:rPr lang="en-US" sz="3200" dirty="0" smtClean="0"/>
            </a:br>
            <a:r>
              <a:rPr lang="en-US" sz="2000" dirty="0" smtClean="0"/>
              <a:t>Factors of Production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a:p>
        </p:txBody>
      </p:sp>
      <p:sp>
        <p:nvSpPr>
          <p:cNvPr id="4" name="Content Placeholder 3"/>
          <p:cNvSpPr>
            <a:spLocks noGrp="1"/>
          </p:cNvSpPr>
          <p:nvPr>
            <p:ph sz="quarter" idx="1"/>
          </p:nvPr>
        </p:nvSpPr>
        <p:spPr/>
        <p:txBody>
          <a:bodyPr/>
          <a:lstStyle/>
          <a:p>
            <a:r>
              <a:rPr lang="en-US" sz="2400" u="sng" dirty="0" smtClean="0"/>
              <a:t>Economics is the study of how resources are distributed for the production of goods and services within a social system</a:t>
            </a:r>
            <a:r>
              <a:rPr lang="en-US" dirty="0" smtClean="0"/>
              <a:t>.</a:t>
            </a:r>
          </a:p>
          <a:p>
            <a:endParaRPr lang="en-US" sz="800" dirty="0" smtClean="0"/>
          </a:p>
          <a:p>
            <a:pPr marL="731520" lvl="1" indent="-457200">
              <a:buFont typeface="+mj-lt"/>
              <a:buAutoNum type="arabicPeriod"/>
            </a:pPr>
            <a:r>
              <a:rPr lang="en-US" sz="2000" u="sng" dirty="0" smtClean="0">
                <a:solidFill>
                  <a:schemeClr val="tx1">
                    <a:lumMod val="65000"/>
                    <a:lumOff val="35000"/>
                  </a:schemeClr>
                </a:solidFill>
              </a:rPr>
              <a:t>Natural Resources</a:t>
            </a:r>
          </a:p>
          <a:p>
            <a:pPr lvl="2"/>
            <a:r>
              <a:rPr lang="en-US" sz="1800" dirty="0" smtClean="0">
                <a:solidFill>
                  <a:srgbClr val="FF0000"/>
                </a:solidFill>
              </a:rPr>
              <a:t>Land, forests, minerals, water, and other things not made by people.</a:t>
            </a:r>
          </a:p>
          <a:p>
            <a:pPr marL="731520" lvl="1" indent="-457200">
              <a:buFont typeface="+mj-lt"/>
              <a:buAutoNum type="arabicPeriod"/>
            </a:pPr>
            <a:r>
              <a:rPr lang="en-US" sz="2000" u="sng" dirty="0" smtClean="0">
                <a:solidFill>
                  <a:schemeClr val="tx1">
                    <a:lumMod val="65000"/>
                    <a:lumOff val="35000"/>
                  </a:schemeClr>
                </a:solidFill>
              </a:rPr>
              <a:t>Human Resources</a:t>
            </a:r>
            <a:r>
              <a:rPr lang="en-US" sz="2000" u="sng" dirty="0">
                <a:solidFill>
                  <a:schemeClr val="tx1">
                    <a:lumMod val="65000"/>
                    <a:lumOff val="35000"/>
                  </a:schemeClr>
                </a:solidFill>
              </a:rPr>
              <a:t> </a:t>
            </a:r>
            <a:r>
              <a:rPr lang="en-US" sz="2000" u="sng" dirty="0" smtClean="0">
                <a:solidFill>
                  <a:schemeClr val="tx1">
                    <a:lumMod val="65000"/>
                    <a:lumOff val="35000"/>
                  </a:schemeClr>
                </a:solidFill>
              </a:rPr>
              <a:t>or </a:t>
            </a:r>
            <a:r>
              <a:rPr lang="en-US" sz="2000" u="sng" dirty="0">
                <a:solidFill>
                  <a:schemeClr val="tx1">
                    <a:lumMod val="65000"/>
                    <a:lumOff val="35000"/>
                  </a:schemeClr>
                </a:solidFill>
              </a:rPr>
              <a:t>L</a:t>
            </a:r>
            <a:r>
              <a:rPr lang="en-US" sz="2000" u="sng" dirty="0" smtClean="0">
                <a:solidFill>
                  <a:schemeClr val="tx1">
                    <a:lumMod val="65000"/>
                    <a:lumOff val="35000"/>
                  </a:schemeClr>
                </a:solidFill>
              </a:rPr>
              <a:t>abor</a:t>
            </a:r>
          </a:p>
          <a:p>
            <a:pPr lvl="2"/>
            <a:r>
              <a:rPr lang="en-US" sz="1800" dirty="0" smtClean="0">
                <a:solidFill>
                  <a:srgbClr val="FF0000"/>
                </a:solidFill>
              </a:rPr>
              <a:t>Physical and mental abilities people use to produce goods and services.</a:t>
            </a:r>
          </a:p>
          <a:p>
            <a:pPr marL="731520" lvl="1" indent="-457200">
              <a:buFont typeface="+mj-lt"/>
              <a:buAutoNum type="arabicPeriod"/>
            </a:pPr>
            <a:r>
              <a:rPr lang="en-US" sz="2000" u="sng" dirty="0" smtClean="0">
                <a:solidFill>
                  <a:schemeClr val="tx1">
                    <a:lumMod val="65000"/>
                    <a:lumOff val="35000"/>
                  </a:schemeClr>
                </a:solidFill>
              </a:rPr>
              <a:t>Financial Resources or </a:t>
            </a:r>
            <a:r>
              <a:rPr lang="en-US" sz="2000" u="sng" dirty="0">
                <a:solidFill>
                  <a:schemeClr val="tx1">
                    <a:lumMod val="65000"/>
                    <a:lumOff val="35000"/>
                  </a:schemeClr>
                </a:solidFill>
              </a:rPr>
              <a:t>C</a:t>
            </a:r>
            <a:r>
              <a:rPr lang="en-US" sz="2000" u="sng" dirty="0" smtClean="0">
                <a:solidFill>
                  <a:schemeClr val="tx1">
                    <a:lumMod val="65000"/>
                    <a:lumOff val="35000"/>
                  </a:schemeClr>
                </a:solidFill>
              </a:rPr>
              <a:t>apital</a:t>
            </a:r>
          </a:p>
          <a:p>
            <a:pPr lvl="2"/>
            <a:r>
              <a:rPr lang="en-US" sz="1800" dirty="0" smtClean="0">
                <a:solidFill>
                  <a:srgbClr val="FF0000"/>
                </a:solidFill>
              </a:rPr>
              <a:t>Funds used to acquire resources needed to provide products</a:t>
            </a:r>
            <a:r>
              <a:rPr lang="en-US" sz="1800" dirty="0">
                <a:solidFill>
                  <a:srgbClr val="FF0000"/>
                </a:solidFill>
              </a:rPr>
              <a:t> </a:t>
            </a:r>
            <a:r>
              <a:rPr lang="en-US" sz="1800" dirty="0" smtClean="0">
                <a:solidFill>
                  <a:srgbClr val="FF0000"/>
                </a:solidFill>
              </a:rPr>
              <a:t>and services.</a:t>
            </a:r>
            <a:endParaRPr lang="en-US" sz="1800" dirty="0">
              <a:solidFill>
                <a:srgbClr val="FF0000"/>
              </a:solidFill>
            </a:endParaRPr>
          </a:p>
        </p:txBody>
      </p:sp>
      <p:pic>
        <p:nvPicPr>
          <p:cNvPr id="6" name="Picture 5" descr="What are Resources? Definition, Meaning and Typ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648200"/>
            <a:ext cx="3124200" cy="2209800"/>
          </a:xfrm>
          <a:prstGeom prst="rect">
            <a:avLst/>
          </a:prstGeom>
          <a:noFill/>
          <a:ln>
            <a:noFill/>
          </a:ln>
        </p:spPr>
      </p:pic>
      <p:pic>
        <p:nvPicPr>
          <p:cNvPr id="7" name="Picture 6"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Economic Foundations of Business</a:t>
            </a:r>
            <a:br>
              <a:rPr lang="en-US" sz="3200" dirty="0" smtClean="0"/>
            </a:br>
            <a:r>
              <a:rPr lang="en-US" sz="2000" dirty="0" smtClean="0"/>
              <a:t>Intangible Resources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a:p>
        </p:txBody>
      </p:sp>
      <p:sp>
        <p:nvSpPr>
          <p:cNvPr id="4" name="Content Placeholder 3"/>
          <p:cNvSpPr>
            <a:spLocks noGrp="1"/>
          </p:cNvSpPr>
          <p:nvPr>
            <p:ph sz="quarter" idx="1"/>
          </p:nvPr>
        </p:nvSpPr>
        <p:spPr/>
        <p:txBody>
          <a:bodyPr/>
          <a:lstStyle/>
          <a:p>
            <a:r>
              <a:rPr lang="en-US" sz="2200" u="sng" dirty="0" smtClean="0"/>
              <a:t>A business can have other Intangible Resources, such as, a good reputation for quality products or being socially responsible</a:t>
            </a:r>
            <a:r>
              <a:rPr lang="en-US" sz="2200" dirty="0" smtClean="0"/>
              <a:t>.</a:t>
            </a:r>
          </a:p>
          <a:p>
            <a:endParaRPr lang="en-US" sz="800" dirty="0" smtClean="0"/>
          </a:p>
          <a:p>
            <a:pPr lvl="1"/>
            <a:r>
              <a:rPr lang="en-US" dirty="0" smtClean="0">
                <a:solidFill>
                  <a:srgbClr val="FF0000"/>
                </a:solidFill>
              </a:rPr>
              <a:t>The goal is to turn the factors of production and intangible resources into a competitive advantage.</a:t>
            </a:r>
            <a:endParaRPr lang="en-US" dirty="0">
              <a:solidFill>
                <a:srgbClr val="FF0000"/>
              </a:solidFill>
            </a:endParaRPr>
          </a:p>
        </p:txBody>
      </p:sp>
      <p:pic>
        <p:nvPicPr>
          <p:cNvPr id="7" name="Picture 6" descr="Intangible Assets Types, Strategy Mind Map, Business Concept ..."/>
          <p:cNvPicPr/>
          <p:nvPr/>
        </p:nvPicPr>
        <p:blipFill>
          <a:blip r:embed="rId2" cstate="print"/>
          <a:srcRect/>
          <a:stretch>
            <a:fillRect/>
          </a:stretch>
        </p:blipFill>
        <p:spPr bwMode="auto">
          <a:xfrm>
            <a:off x="4648200" y="3352800"/>
            <a:ext cx="4157472" cy="293370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Economic Systems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a:p>
        </p:txBody>
      </p:sp>
      <p:sp>
        <p:nvSpPr>
          <p:cNvPr id="4" name="Content Placeholder 3"/>
          <p:cNvSpPr>
            <a:spLocks noGrp="1"/>
          </p:cNvSpPr>
          <p:nvPr>
            <p:ph sz="quarter" idx="1"/>
          </p:nvPr>
        </p:nvSpPr>
        <p:spPr/>
        <p:txBody>
          <a:bodyPr>
            <a:normAutofit/>
          </a:bodyPr>
          <a:lstStyle/>
          <a:p>
            <a:r>
              <a:rPr lang="en-US" sz="2400" u="sng" dirty="0" smtClean="0"/>
              <a:t>An Economic System describes how a particular society distributes its resources to produce goods and services</a:t>
            </a:r>
            <a:r>
              <a:rPr lang="en-US" dirty="0" smtClean="0"/>
              <a:t>.</a:t>
            </a:r>
          </a:p>
          <a:p>
            <a:endParaRPr lang="en-US" sz="800" dirty="0" smtClean="0"/>
          </a:p>
          <a:p>
            <a:pPr lvl="1"/>
            <a:r>
              <a:rPr lang="en-US" sz="2000" dirty="0" smtClean="0"/>
              <a:t>A central issue of economics is how to fulfill an unlimited demand for goods and services in a world with a limited supply of resources.  </a:t>
            </a:r>
          </a:p>
          <a:p>
            <a:pPr lvl="1"/>
            <a:r>
              <a:rPr lang="en-US" sz="2000" dirty="0" smtClean="0"/>
              <a:t>All economic systems must address three things</a:t>
            </a:r>
            <a:r>
              <a:rPr lang="en-US" dirty="0" smtClean="0"/>
              <a:t>:</a:t>
            </a:r>
          </a:p>
          <a:p>
            <a:pPr lvl="1"/>
            <a:endParaRPr lang="en-US" sz="800" dirty="0" smtClean="0"/>
          </a:p>
          <a:p>
            <a:pPr marL="937260" lvl="2" indent="-342900">
              <a:buFont typeface="+mj-lt"/>
              <a:buAutoNum type="arabicPeriod"/>
            </a:pPr>
            <a:r>
              <a:rPr lang="en-US" sz="1600" dirty="0" smtClean="0">
                <a:solidFill>
                  <a:srgbClr val="FF0000"/>
                </a:solidFill>
              </a:rPr>
              <a:t>What goods and services, and how much of each, will satisfy consumers’ needs?</a:t>
            </a:r>
          </a:p>
          <a:p>
            <a:pPr marL="937260" lvl="2" indent="-342900">
              <a:buFont typeface="+mj-lt"/>
              <a:buAutoNum type="arabicPeriod"/>
            </a:pPr>
            <a:r>
              <a:rPr lang="en-US" sz="1600" dirty="0" smtClean="0">
                <a:solidFill>
                  <a:srgbClr val="FF0000"/>
                </a:solidFill>
              </a:rPr>
              <a:t>How will goods and services be produced, and who will produce them, and       with what resources will </a:t>
            </a:r>
            <a:r>
              <a:rPr lang="en-US" sz="1600" dirty="0" smtClean="0">
                <a:solidFill>
                  <a:srgbClr val="FF0000"/>
                </a:solidFill>
              </a:rPr>
              <a:t>they be </a:t>
            </a:r>
            <a:r>
              <a:rPr lang="en-US" sz="1600" dirty="0" smtClean="0">
                <a:solidFill>
                  <a:srgbClr val="FF0000"/>
                </a:solidFill>
              </a:rPr>
              <a:t>produced?</a:t>
            </a:r>
          </a:p>
          <a:p>
            <a:pPr marL="937260" lvl="2" indent="-342900">
              <a:buFont typeface="+mj-lt"/>
              <a:buAutoNum type="arabicPeriod"/>
            </a:pPr>
            <a:r>
              <a:rPr lang="en-US" sz="1600" dirty="0" smtClean="0">
                <a:solidFill>
                  <a:srgbClr val="FF0000"/>
                </a:solidFill>
              </a:rPr>
              <a:t>How are the goods and services to be distributed to consumers?</a:t>
            </a:r>
            <a:endParaRPr lang="en-US" sz="1600" dirty="0">
              <a:solidFill>
                <a:srgbClr val="FF0000"/>
              </a:solidFill>
            </a:endParaRPr>
          </a:p>
        </p:txBody>
      </p:sp>
      <p:pic>
        <p:nvPicPr>
          <p:cNvPr id="36868" name="Picture 4" descr="C:\Users\MichaelM\AppData\Local\Microsoft\Windows\INetCache\IE\T5TVNH9H\20_Largest_economies_pie_chart.pdf[1].jpg"/>
          <p:cNvPicPr>
            <a:picLocks noChangeAspect="1" noChangeArrowheads="1"/>
          </p:cNvPicPr>
          <p:nvPr/>
        </p:nvPicPr>
        <p:blipFill>
          <a:blip r:embed="rId2" cstate="print"/>
          <a:srcRect/>
          <a:stretch>
            <a:fillRect/>
          </a:stretch>
        </p:blipFill>
        <p:spPr bwMode="auto">
          <a:xfrm>
            <a:off x="7010400" y="4860452"/>
            <a:ext cx="2133600" cy="1962912"/>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Economic Systems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a:p>
        </p:txBody>
      </p:sp>
      <p:sp>
        <p:nvSpPr>
          <p:cNvPr id="4" name="Content Placeholder 3"/>
          <p:cNvSpPr>
            <a:spLocks noGrp="1"/>
          </p:cNvSpPr>
          <p:nvPr>
            <p:ph sz="quarter" idx="1"/>
          </p:nvPr>
        </p:nvSpPr>
        <p:spPr/>
        <p:txBody>
          <a:bodyPr/>
          <a:lstStyle/>
          <a:p>
            <a:r>
              <a:rPr lang="en-US" sz="2400" u="sng" dirty="0" smtClean="0"/>
              <a:t>Communism, socialism, and capitalism, the basic economic systems found in the world today have fundamental differences in the way they address these issues</a:t>
            </a:r>
            <a:r>
              <a:rPr lang="en-US" dirty="0" smtClean="0"/>
              <a:t>.  </a:t>
            </a:r>
          </a:p>
          <a:p>
            <a:endParaRPr lang="en-US" sz="800" dirty="0" smtClean="0"/>
          </a:p>
          <a:p>
            <a:pPr lvl="1"/>
            <a:r>
              <a:rPr lang="en-US" sz="2000" dirty="0" smtClean="0"/>
              <a:t>The factors of production in command economies are controlled by government planning.  In many cases, the government owns or controls the production of goods and services.  </a:t>
            </a:r>
          </a:p>
          <a:p>
            <a:pPr lvl="1"/>
            <a:endParaRPr lang="en-US" sz="800" dirty="0" smtClean="0"/>
          </a:p>
          <a:p>
            <a:pPr lvl="2"/>
            <a:r>
              <a:rPr lang="en-US" dirty="0" smtClean="0">
                <a:solidFill>
                  <a:srgbClr val="FF0000"/>
                </a:solidFill>
              </a:rPr>
              <a:t>Communism and socialism are command economies.</a:t>
            </a:r>
            <a:endParaRPr lang="en-US" dirty="0">
              <a:solidFill>
                <a:srgbClr val="FF0000"/>
              </a:solidFill>
            </a:endParaRPr>
          </a:p>
        </p:txBody>
      </p:sp>
      <p:pic>
        <p:nvPicPr>
          <p:cNvPr id="5" name="Picture 4" descr="Economic Systems and Macroeconomics: Crash Course Economics #3 ..."/>
          <p:cNvPicPr/>
          <p:nvPr/>
        </p:nvPicPr>
        <p:blipFill>
          <a:blip r:embed="rId2" cstate="print"/>
          <a:srcRect/>
          <a:stretch>
            <a:fillRect/>
          </a:stretch>
        </p:blipFill>
        <p:spPr bwMode="auto">
          <a:xfrm>
            <a:off x="5181600" y="4572001"/>
            <a:ext cx="3962400" cy="2286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Communism</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a:p>
        </p:txBody>
      </p:sp>
      <p:sp>
        <p:nvSpPr>
          <p:cNvPr id="4" name="Content Placeholder 3"/>
          <p:cNvSpPr>
            <a:spLocks noGrp="1"/>
          </p:cNvSpPr>
          <p:nvPr>
            <p:ph sz="quarter" idx="1"/>
          </p:nvPr>
        </p:nvSpPr>
        <p:spPr/>
        <p:txBody>
          <a:bodyPr>
            <a:normAutofit/>
          </a:bodyPr>
          <a:lstStyle/>
          <a:p>
            <a:r>
              <a:rPr lang="en-US" sz="2400" u="sng" dirty="0" smtClean="0"/>
              <a:t>Karl Marx (1818-1883) first described Communism as a society in which the people, without regard to class, own all the nation’s resources</a:t>
            </a:r>
            <a:r>
              <a:rPr lang="en-US" dirty="0" smtClean="0"/>
              <a:t>.  </a:t>
            </a:r>
          </a:p>
          <a:p>
            <a:endParaRPr lang="en-US" sz="800" dirty="0" smtClean="0"/>
          </a:p>
          <a:p>
            <a:pPr lvl="1"/>
            <a:r>
              <a:rPr lang="en-US" dirty="0" smtClean="0"/>
              <a:t>In this ideal political-economic system, everyone contributes according to ability and receives benefits according to need.</a:t>
            </a:r>
          </a:p>
          <a:p>
            <a:pPr lvl="1"/>
            <a:endParaRPr lang="en-US" sz="800" dirty="0" smtClean="0"/>
          </a:p>
          <a:p>
            <a:pPr lvl="2"/>
            <a:r>
              <a:rPr lang="en-US" dirty="0" smtClean="0">
                <a:solidFill>
                  <a:srgbClr val="FF0000"/>
                </a:solidFill>
              </a:rPr>
              <a:t>In a communist economy, the people (through the government) own and operate all businesses and factors of production.  </a:t>
            </a:r>
          </a:p>
          <a:p>
            <a:pPr lvl="2"/>
            <a:r>
              <a:rPr lang="en-US" dirty="0" smtClean="0">
                <a:solidFill>
                  <a:srgbClr val="FF0000"/>
                </a:solidFill>
              </a:rPr>
              <a:t>Central government planning determines what goods and services satisfy citizens’ needs, how the goods and services are produced, and how they are distributed.</a:t>
            </a:r>
          </a:p>
          <a:p>
            <a:pPr lvl="2"/>
            <a:endParaRPr lang="en-US" sz="800" dirty="0" smtClean="0"/>
          </a:p>
          <a:p>
            <a:pPr lvl="3"/>
            <a:endParaRPr lang="en-US" sz="1800" dirty="0"/>
          </a:p>
        </p:txBody>
      </p:sp>
      <p:pic>
        <p:nvPicPr>
          <p:cNvPr id="37890" name="Picture 2" descr="C:\Users\MichaelM\AppData\Local\Microsoft\Windows\INetCache\IE\57ZPVCL6\Enjoy-Communism[1].png"/>
          <p:cNvPicPr>
            <a:picLocks noChangeAspect="1" noChangeArrowheads="1"/>
          </p:cNvPicPr>
          <p:nvPr/>
        </p:nvPicPr>
        <p:blipFill>
          <a:blip r:embed="rId2" cstate="print"/>
          <a:srcRect/>
          <a:stretch>
            <a:fillRect/>
          </a:stretch>
        </p:blipFill>
        <p:spPr bwMode="auto">
          <a:xfrm>
            <a:off x="6629400" y="5241471"/>
            <a:ext cx="2514600" cy="1616529"/>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Socialism</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a:p>
        </p:txBody>
      </p:sp>
      <p:sp>
        <p:nvSpPr>
          <p:cNvPr id="4" name="Content Placeholder 3"/>
          <p:cNvSpPr>
            <a:spLocks noGrp="1"/>
          </p:cNvSpPr>
          <p:nvPr>
            <p:ph sz="quarter" idx="1"/>
          </p:nvPr>
        </p:nvSpPr>
        <p:spPr/>
        <p:txBody>
          <a:bodyPr/>
          <a:lstStyle/>
          <a:p>
            <a:r>
              <a:rPr lang="en-US" sz="2300" u="sng" dirty="0" smtClean="0"/>
              <a:t>Socialism is an economic system in which the government owns and operates industries – postal service, telephone, utilities, transportation, healthcare, banking, and some manufacturing – but, individuals own most businesses</a:t>
            </a:r>
            <a:r>
              <a:rPr lang="en-US" sz="2300" dirty="0" smtClean="0"/>
              <a:t>.</a:t>
            </a:r>
          </a:p>
          <a:p>
            <a:endParaRPr lang="en-US" sz="800" dirty="0" smtClean="0"/>
          </a:p>
          <a:p>
            <a:pPr lvl="1"/>
            <a:r>
              <a:rPr lang="en-US" sz="2000" dirty="0" smtClean="0"/>
              <a:t>Central planning determines what basic goods and services are produced, how they are produced, and how they are distributed.</a:t>
            </a:r>
          </a:p>
          <a:p>
            <a:pPr lvl="1"/>
            <a:endParaRPr lang="en-US" sz="800" dirty="0" smtClean="0"/>
          </a:p>
          <a:p>
            <a:pPr lvl="2"/>
            <a:r>
              <a:rPr lang="en-US" sz="1800" dirty="0" smtClean="0">
                <a:solidFill>
                  <a:srgbClr val="FF0000"/>
                </a:solidFill>
              </a:rPr>
              <a:t>Individuals and small businesses provide other goods and services based on consumer demand and the availability of resources.</a:t>
            </a:r>
          </a:p>
          <a:p>
            <a:pPr lvl="2"/>
            <a:r>
              <a:rPr lang="en-US" sz="1800" dirty="0" smtClean="0">
                <a:solidFill>
                  <a:srgbClr val="FF0000"/>
                </a:solidFill>
              </a:rPr>
              <a:t>Citizens are dependent on the government for many goods and services.</a:t>
            </a:r>
            <a:endParaRPr lang="en-US" sz="1800" dirty="0">
              <a:solidFill>
                <a:srgbClr val="FF0000"/>
              </a:solidFill>
            </a:endParaRPr>
          </a:p>
        </p:txBody>
      </p:sp>
      <p:pic>
        <p:nvPicPr>
          <p:cNvPr id="38915" name="Picture 3" descr="C:\Users\MichaelM\AppData\Local\Microsoft\Windows\INetCache\IE\57ZPVCL6\013119-40-History-Socialist-League-Socialism-England[1].jpg"/>
          <p:cNvPicPr>
            <a:picLocks noChangeAspect="1" noChangeArrowheads="1"/>
          </p:cNvPicPr>
          <p:nvPr/>
        </p:nvPicPr>
        <p:blipFill>
          <a:blip r:embed="rId2" cstate="print"/>
          <a:srcRect/>
          <a:stretch>
            <a:fillRect/>
          </a:stretch>
        </p:blipFill>
        <p:spPr bwMode="auto">
          <a:xfrm>
            <a:off x="5867400" y="5029200"/>
            <a:ext cx="3276600" cy="1821183"/>
          </a:xfrm>
          <a:prstGeom prst="rect">
            <a:avLst/>
          </a:prstGeom>
          <a:noFill/>
        </p:spPr>
      </p:pic>
      <p:pic>
        <p:nvPicPr>
          <p:cNvPr id="38916" name="Picture 4" descr="C:\Users\MichaelM\AppData\Local\Microsoft\Windows\INetCache\IE\NA6TXAAW\SPUSA_logo[1].png"/>
          <p:cNvPicPr>
            <a:picLocks noChangeAspect="1" noChangeArrowheads="1"/>
          </p:cNvPicPr>
          <p:nvPr/>
        </p:nvPicPr>
        <p:blipFill>
          <a:blip r:embed="rId3" cstate="print"/>
          <a:srcRect/>
          <a:stretch>
            <a:fillRect/>
          </a:stretch>
        </p:blipFill>
        <p:spPr bwMode="auto">
          <a:xfrm>
            <a:off x="4495800" y="5181600"/>
            <a:ext cx="1156170" cy="1091949"/>
          </a:xfrm>
          <a:prstGeom prst="rect">
            <a:avLst/>
          </a:prstGeom>
          <a:noFill/>
        </p:spPr>
      </p:pic>
      <p:pic>
        <p:nvPicPr>
          <p:cNvPr id="7" name="Picture 6" descr="5 Ways Small Businesses Can Benefit From Using Surveys - Survey ..."/>
          <p:cNvPicPr/>
          <p:nvPr/>
        </p:nvPicPr>
        <p:blipFill>
          <a:blip r:embed="rId4"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Part One: Business in a Changing World</a:t>
            </a:r>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a:p>
        </p:txBody>
      </p:sp>
      <p:sp>
        <p:nvSpPr>
          <p:cNvPr id="6" name="Content Placeholder 5"/>
          <p:cNvSpPr>
            <a:spLocks noGrp="1"/>
          </p:cNvSpPr>
          <p:nvPr>
            <p:ph sz="quarter" idx="1"/>
          </p:nvPr>
        </p:nvSpPr>
        <p:spPr/>
        <p:txBody>
          <a:bodyPr/>
          <a:lstStyle/>
          <a:p>
            <a:r>
              <a:rPr lang="en-US" sz="2400" u="sng" dirty="0" smtClean="0"/>
              <a:t>Chapter One: The Dynamics of Business and Economics</a:t>
            </a:r>
          </a:p>
        </p:txBody>
      </p:sp>
      <p:pic>
        <p:nvPicPr>
          <p:cNvPr id="7" name="Picture 6" descr="The Dynamics of Business and Economics - ppt video online download"/>
          <p:cNvPicPr/>
          <p:nvPr/>
        </p:nvPicPr>
        <p:blipFill>
          <a:blip r:embed="rId2">
            <a:extLst>
              <a:ext uri="{28A0092B-C50C-407E-A947-70E740481C1C}">
                <a14:useLocalDpi xmlns:a14="http://schemas.microsoft.com/office/drawing/2010/main" val="0"/>
              </a:ext>
            </a:extLst>
          </a:blip>
          <a:srcRect/>
          <a:stretch>
            <a:fillRect/>
          </a:stretch>
        </p:blipFill>
        <p:spPr bwMode="auto">
          <a:xfrm>
            <a:off x="1770888" y="2110509"/>
            <a:ext cx="5638800" cy="4047890"/>
          </a:xfrm>
          <a:prstGeom prst="rect">
            <a:avLst/>
          </a:prstGeom>
          <a:noFill/>
          <a:ln>
            <a:noFill/>
          </a:ln>
        </p:spPr>
      </p:pic>
      <p:pic>
        <p:nvPicPr>
          <p:cNvPr id="9" name="Picture 8"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Capitalism</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a:p>
        </p:txBody>
      </p:sp>
      <p:sp>
        <p:nvSpPr>
          <p:cNvPr id="4" name="Content Placeholder 3"/>
          <p:cNvSpPr>
            <a:spLocks noGrp="1"/>
          </p:cNvSpPr>
          <p:nvPr>
            <p:ph sz="quarter" idx="1"/>
          </p:nvPr>
        </p:nvSpPr>
        <p:spPr/>
        <p:txBody>
          <a:bodyPr/>
          <a:lstStyle/>
          <a:p>
            <a:r>
              <a:rPr lang="en-US" sz="2400" u="sng" dirty="0" smtClean="0"/>
              <a:t>Capitalism, or free enterprise, is an economic system in which individuals own and operate the majority of businesses that provide goods and services</a:t>
            </a:r>
            <a:r>
              <a:rPr lang="en-US" dirty="0" smtClean="0"/>
              <a:t>.</a:t>
            </a:r>
          </a:p>
          <a:p>
            <a:endParaRPr lang="en-US" sz="800" dirty="0" smtClean="0"/>
          </a:p>
          <a:p>
            <a:pPr lvl="1"/>
            <a:r>
              <a:rPr lang="en-US" sz="1900" dirty="0" smtClean="0">
                <a:solidFill>
                  <a:srgbClr val="FF0000"/>
                </a:solidFill>
              </a:rPr>
              <a:t>Competition, supply, and demand determine which goods and services are produced, how they are produced, and how they are distributed.</a:t>
            </a:r>
            <a:endParaRPr lang="en-US" sz="1900" dirty="0">
              <a:solidFill>
                <a:srgbClr val="FF0000"/>
              </a:solidFill>
            </a:endParaRPr>
          </a:p>
        </p:txBody>
      </p:sp>
      <p:pic>
        <p:nvPicPr>
          <p:cNvPr id="39941" name="Picture 5" descr="C:\Users\MichaelM\AppData\Local\Microsoft\Windows\INetCache\IE\NA6TXAAW\1200px-Capitalism_(video_game)_logo.svg[1].png"/>
          <p:cNvPicPr>
            <a:picLocks noChangeAspect="1" noChangeArrowheads="1"/>
          </p:cNvPicPr>
          <p:nvPr/>
        </p:nvPicPr>
        <p:blipFill>
          <a:blip r:embed="rId2" cstate="print"/>
          <a:srcRect/>
          <a:stretch>
            <a:fillRect/>
          </a:stretch>
        </p:blipFill>
        <p:spPr bwMode="auto">
          <a:xfrm>
            <a:off x="1694688" y="3962400"/>
            <a:ext cx="5791200" cy="193040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Mixed Economies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a:p>
        </p:txBody>
      </p:sp>
      <p:sp>
        <p:nvSpPr>
          <p:cNvPr id="4" name="Content Placeholder 3"/>
          <p:cNvSpPr>
            <a:spLocks noGrp="1"/>
          </p:cNvSpPr>
          <p:nvPr>
            <p:ph sz="quarter" idx="1"/>
          </p:nvPr>
        </p:nvSpPr>
        <p:spPr/>
        <p:txBody>
          <a:bodyPr/>
          <a:lstStyle/>
          <a:p>
            <a:r>
              <a:rPr lang="en-US" sz="2400" u="sng" dirty="0" smtClean="0"/>
              <a:t>No country practices a pure form of communism, socialism, or capitalism, although most tend to favor one system over the others</a:t>
            </a:r>
            <a:r>
              <a:rPr lang="en-US" dirty="0" smtClean="0"/>
              <a:t>.</a:t>
            </a:r>
          </a:p>
          <a:p>
            <a:endParaRPr lang="en-US" sz="800" dirty="0" smtClean="0"/>
          </a:p>
          <a:p>
            <a:pPr lvl="1"/>
            <a:r>
              <a:rPr lang="en-US" dirty="0" smtClean="0">
                <a:solidFill>
                  <a:srgbClr val="FF0000"/>
                </a:solidFill>
              </a:rPr>
              <a:t>Most systems operate as mixed economies, which have elements from more than one economic system.</a:t>
            </a:r>
          </a:p>
        </p:txBody>
      </p:sp>
      <p:pic>
        <p:nvPicPr>
          <p:cNvPr id="5" name="Picture 4" descr="Features, Merits, Demerits of Mixed Economy (Mixedism) - Economics"/>
          <p:cNvPicPr/>
          <p:nvPr/>
        </p:nvPicPr>
        <p:blipFill>
          <a:blip r:embed="rId2" cstate="print"/>
          <a:srcRect/>
          <a:stretch>
            <a:fillRect/>
          </a:stretch>
        </p:blipFill>
        <p:spPr bwMode="auto">
          <a:xfrm>
            <a:off x="2438400" y="3962400"/>
            <a:ext cx="6661543" cy="2895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Free-Enterprise System</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a:p>
        </p:txBody>
      </p:sp>
      <p:sp>
        <p:nvSpPr>
          <p:cNvPr id="4" name="Content Placeholder 3"/>
          <p:cNvSpPr>
            <a:spLocks noGrp="1"/>
          </p:cNvSpPr>
          <p:nvPr>
            <p:ph sz="quarter" idx="1"/>
          </p:nvPr>
        </p:nvSpPr>
        <p:spPr/>
        <p:txBody>
          <a:bodyPr>
            <a:normAutofit/>
          </a:bodyPr>
          <a:lstStyle/>
          <a:p>
            <a:r>
              <a:rPr lang="en-US" sz="2200" u="sng" dirty="0" smtClean="0"/>
              <a:t>Many economies, including those of the U.S., Canada, and Japan, are based on free-enterprise, and many communist and socialist countries, such as China and Russia, are applying principles of free-enterprise to their own economic systems</a:t>
            </a:r>
            <a:r>
              <a:rPr lang="en-US" sz="2200" dirty="0" smtClean="0"/>
              <a:t>.</a:t>
            </a:r>
          </a:p>
          <a:p>
            <a:endParaRPr lang="en-US" sz="800" dirty="0" smtClean="0"/>
          </a:p>
          <a:p>
            <a:pPr lvl="1"/>
            <a:r>
              <a:rPr lang="en-US" dirty="0" smtClean="0"/>
              <a:t>Free-enterprise provides an opportunity for a business to succeed or fail on the basis of market demand.</a:t>
            </a:r>
          </a:p>
          <a:p>
            <a:pPr lvl="1"/>
            <a:endParaRPr lang="en-US" sz="800" dirty="0" smtClean="0"/>
          </a:p>
          <a:p>
            <a:pPr lvl="2"/>
            <a:r>
              <a:rPr lang="en-US" dirty="0" smtClean="0">
                <a:solidFill>
                  <a:srgbClr val="FF0000"/>
                </a:solidFill>
              </a:rPr>
              <a:t>Companies that can efficiently manufacture and sell products that consumers desire will probably succeed.  </a:t>
            </a:r>
          </a:p>
        </p:txBody>
      </p:sp>
      <p:pic>
        <p:nvPicPr>
          <p:cNvPr id="9" name="Picture 8" descr="Free Enterprise Lesson 5th Grade Diagram | Quizle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724400"/>
            <a:ext cx="3828288" cy="1540531"/>
          </a:xfrm>
          <a:prstGeom prst="rect">
            <a:avLst/>
          </a:prstGeom>
          <a:noFill/>
          <a:ln>
            <a:noFill/>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Free-Enterprise System</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a:p>
        </p:txBody>
      </p:sp>
      <p:sp>
        <p:nvSpPr>
          <p:cNvPr id="4" name="Content Placeholder 3"/>
          <p:cNvSpPr>
            <a:spLocks noGrp="1"/>
          </p:cNvSpPr>
          <p:nvPr>
            <p:ph sz="quarter" idx="1"/>
          </p:nvPr>
        </p:nvSpPr>
        <p:spPr/>
        <p:txBody>
          <a:bodyPr>
            <a:normAutofit/>
          </a:bodyPr>
          <a:lstStyle/>
          <a:p>
            <a:r>
              <a:rPr lang="en-US" sz="2400" u="sng" dirty="0" smtClean="0"/>
              <a:t>A number of basic individual and business rights must exist for free-enterprise to work.  Individuals (and businesses) must have the right</a:t>
            </a:r>
            <a:r>
              <a:rPr lang="en-US" dirty="0" smtClean="0"/>
              <a:t>:</a:t>
            </a:r>
          </a:p>
          <a:p>
            <a:endParaRPr lang="en-US" sz="800" dirty="0" smtClean="0"/>
          </a:p>
          <a:p>
            <a:pPr lvl="1"/>
            <a:r>
              <a:rPr lang="en-US" sz="2000" dirty="0" smtClean="0">
                <a:solidFill>
                  <a:srgbClr val="FF0000"/>
                </a:solidFill>
              </a:rPr>
              <a:t>To own property and to pass this property on to their heirs.</a:t>
            </a:r>
          </a:p>
          <a:p>
            <a:pPr lvl="1"/>
            <a:r>
              <a:rPr lang="en-US" sz="2000" dirty="0" smtClean="0">
                <a:solidFill>
                  <a:srgbClr val="FF0000"/>
                </a:solidFill>
              </a:rPr>
              <a:t>To earn profits and to use them as they wish, within the constraints of their society’s laws, principles, and values.</a:t>
            </a:r>
          </a:p>
          <a:p>
            <a:pPr lvl="1"/>
            <a:r>
              <a:rPr lang="en-US" sz="2000" dirty="0" smtClean="0">
                <a:solidFill>
                  <a:srgbClr val="FF0000"/>
                </a:solidFill>
              </a:rPr>
              <a:t>To make decisions that determine the way business operates.</a:t>
            </a:r>
          </a:p>
          <a:p>
            <a:pPr lvl="1"/>
            <a:r>
              <a:rPr lang="en-US" sz="2000" dirty="0" smtClean="0">
                <a:solidFill>
                  <a:srgbClr val="FF0000"/>
                </a:solidFill>
              </a:rPr>
              <a:t>To choose what career to pursue, where to live, what goods and services to purchase, and more.</a:t>
            </a:r>
          </a:p>
          <a:p>
            <a:pPr lvl="1"/>
            <a:r>
              <a:rPr lang="en-US" sz="2000" dirty="0" smtClean="0">
                <a:solidFill>
                  <a:srgbClr val="FF0000"/>
                </a:solidFill>
              </a:rPr>
              <a:t>To choose where to locate, what goods and services to produce, what resources to use in the production process, etc.</a:t>
            </a:r>
          </a:p>
          <a:p>
            <a:pPr lvl="1"/>
            <a:endParaRPr lang="en-US" dirty="0"/>
          </a:p>
        </p:txBody>
      </p:sp>
      <p:pic>
        <p:nvPicPr>
          <p:cNvPr id="5" name="Picture 4" descr="10 Reasons to Support American Free Enterprise | Chehalem Valley ..."/>
          <p:cNvPicPr/>
          <p:nvPr/>
        </p:nvPicPr>
        <p:blipFill>
          <a:blip r:embed="rId2" cstate="print"/>
          <a:srcRect/>
          <a:stretch>
            <a:fillRect/>
          </a:stretch>
        </p:blipFill>
        <p:spPr bwMode="auto">
          <a:xfrm>
            <a:off x="6705554" y="5334000"/>
            <a:ext cx="2095500" cy="990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Entrepreneurs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a:p>
        </p:txBody>
      </p:sp>
      <p:sp>
        <p:nvSpPr>
          <p:cNvPr id="4" name="Content Placeholder 3"/>
          <p:cNvSpPr>
            <a:spLocks noGrp="1"/>
          </p:cNvSpPr>
          <p:nvPr>
            <p:ph sz="quarter" idx="1"/>
          </p:nvPr>
        </p:nvSpPr>
        <p:spPr/>
        <p:txBody>
          <a:bodyPr/>
          <a:lstStyle/>
          <a:p>
            <a:r>
              <a:rPr lang="en-US" sz="2300" u="sng" dirty="0" smtClean="0"/>
              <a:t>Without these rights, businesses cannot function effectively because they are not motivated to succeed.  These rights make possible the open exchange of goods and services</a:t>
            </a:r>
            <a:r>
              <a:rPr lang="en-US" sz="2300" dirty="0" smtClean="0"/>
              <a:t>.</a:t>
            </a:r>
          </a:p>
          <a:p>
            <a:endParaRPr lang="en-US" sz="800" dirty="0" smtClean="0"/>
          </a:p>
          <a:p>
            <a:pPr lvl="1"/>
            <a:r>
              <a:rPr lang="en-US" sz="2000" dirty="0" smtClean="0"/>
              <a:t>Many entrepreneurs are more productive in free-enterprise societies because personal and financial incentives are available that can aid in entrepreneurial success.</a:t>
            </a:r>
          </a:p>
          <a:p>
            <a:pPr lvl="1"/>
            <a:endParaRPr lang="en-US" sz="800" dirty="0" smtClean="0"/>
          </a:p>
          <a:p>
            <a:pPr lvl="2"/>
            <a:r>
              <a:rPr lang="en-US" dirty="0" smtClean="0">
                <a:solidFill>
                  <a:srgbClr val="FF0000"/>
                </a:solidFill>
              </a:rPr>
              <a:t>For many entrepreneurs, their work becomes a part of their system of goals, values, and lifestyle.</a:t>
            </a:r>
            <a:endParaRPr lang="en-US" dirty="0">
              <a:solidFill>
                <a:srgbClr val="FF0000"/>
              </a:solidFill>
            </a:endParaRPr>
          </a:p>
        </p:txBody>
      </p:sp>
      <p:pic>
        <p:nvPicPr>
          <p:cNvPr id="5" name="Picture 4" descr="The Promise of Free Enterprise - YouTube"/>
          <p:cNvPicPr/>
          <p:nvPr/>
        </p:nvPicPr>
        <p:blipFill>
          <a:blip r:embed="rId2" cstate="print"/>
          <a:srcRect/>
          <a:stretch>
            <a:fillRect/>
          </a:stretch>
        </p:blipFill>
        <p:spPr bwMode="auto">
          <a:xfrm>
            <a:off x="5486400" y="4495800"/>
            <a:ext cx="3657600" cy="2362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Forces of Supply and Demand</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a:p>
        </p:txBody>
      </p:sp>
      <p:sp>
        <p:nvSpPr>
          <p:cNvPr id="4" name="Content Placeholder 3"/>
          <p:cNvSpPr>
            <a:spLocks noGrp="1"/>
          </p:cNvSpPr>
          <p:nvPr>
            <p:ph sz="quarter" idx="1"/>
          </p:nvPr>
        </p:nvSpPr>
        <p:spPr/>
        <p:txBody>
          <a:bodyPr/>
          <a:lstStyle/>
          <a:p>
            <a:r>
              <a:rPr lang="en-US" sz="2400" u="sng" dirty="0" smtClean="0"/>
              <a:t>In the United States and in other free-enterprise systems, the distribution of resources and products is determined by supply and demand</a:t>
            </a:r>
            <a:r>
              <a:rPr lang="en-US" dirty="0" smtClean="0"/>
              <a:t>.</a:t>
            </a:r>
          </a:p>
          <a:p>
            <a:endParaRPr lang="en-US" sz="800" dirty="0" smtClean="0"/>
          </a:p>
          <a:p>
            <a:pPr marL="731520" lvl="1" indent="-457200">
              <a:buFont typeface="+mj-lt"/>
              <a:buAutoNum type="arabicPeriod"/>
            </a:pPr>
            <a:r>
              <a:rPr lang="en-US" u="sng" dirty="0">
                <a:solidFill>
                  <a:srgbClr val="FF0000"/>
                </a:solidFill>
              </a:rPr>
              <a:t>Supply</a:t>
            </a:r>
            <a:r>
              <a:rPr lang="en-US" dirty="0">
                <a:solidFill>
                  <a:srgbClr val="FF0000"/>
                </a:solidFill>
              </a:rPr>
              <a:t> is the number of products that businesses are willing to sell at different prices at a specific time.</a:t>
            </a:r>
          </a:p>
          <a:p>
            <a:pPr marL="731520" lvl="1" indent="-457200">
              <a:buFont typeface="+mj-lt"/>
              <a:buAutoNum type="arabicPeriod"/>
            </a:pPr>
            <a:r>
              <a:rPr lang="en-US" u="sng" dirty="0" smtClean="0">
                <a:solidFill>
                  <a:srgbClr val="FF0000"/>
                </a:solidFill>
              </a:rPr>
              <a:t>Demand</a:t>
            </a:r>
            <a:r>
              <a:rPr lang="en-US" dirty="0" smtClean="0">
                <a:solidFill>
                  <a:srgbClr val="FF0000"/>
                </a:solidFill>
              </a:rPr>
              <a:t> is the number of goods and services that consumers are willing to buy at different prices at a specific time.</a:t>
            </a:r>
          </a:p>
          <a:p>
            <a:pPr marL="274320" lvl="1" indent="0">
              <a:buNone/>
            </a:pPr>
            <a:endParaRPr lang="en-US" dirty="0"/>
          </a:p>
        </p:txBody>
      </p:sp>
      <p:pic>
        <p:nvPicPr>
          <p:cNvPr id="5" name="Picture 4" descr="How Bitcoin Valuation Depends on the Law of Demand and Supply"/>
          <p:cNvPicPr/>
          <p:nvPr/>
        </p:nvPicPr>
        <p:blipFill>
          <a:blip r:embed="rId2" cstate="print"/>
          <a:srcRect/>
          <a:stretch>
            <a:fillRect/>
          </a:stretch>
        </p:blipFill>
        <p:spPr bwMode="auto">
          <a:xfrm>
            <a:off x="5334000" y="4572000"/>
            <a:ext cx="3810000" cy="2313709"/>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Equilibrium Price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a:p>
        </p:txBody>
      </p:sp>
      <p:sp>
        <p:nvSpPr>
          <p:cNvPr id="4" name="Content Placeholder 3"/>
          <p:cNvSpPr>
            <a:spLocks noGrp="1"/>
          </p:cNvSpPr>
          <p:nvPr>
            <p:ph sz="quarter" idx="1"/>
          </p:nvPr>
        </p:nvSpPr>
        <p:spPr/>
        <p:txBody>
          <a:bodyPr/>
          <a:lstStyle/>
          <a:p>
            <a:r>
              <a:rPr lang="en-US" sz="2400" u="sng" dirty="0" smtClean="0"/>
              <a:t>Equilibrium Price is the price at which the number of products that businesses are willing to supply equals the amount of products that consumers are willing to buy at a specific point in time</a:t>
            </a:r>
            <a:r>
              <a:rPr lang="en-US" dirty="0" smtClean="0"/>
              <a:t>.</a:t>
            </a:r>
          </a:p>
          <a:p>
            <a:endParaRPr lang="en-US" sz="800" dirty="0" smtClean="0"/>
          </a:p>
          <a:p>
            <a:pPr lvl="1"/>
            <a:r>
              <a:rPr lang="en-US" sz="2000" dirty="0" smtClean="0">
                <a:solidFill>
                  <a:srgbClr val="FF0000"/>
                </a:solidFill>
              </a:rPr>
              <a:t>Changing the price alters the supply, and a new equilibrium price will result.  This is an ongoing process, with supply and demand constantly changing in response to changes in economic conditions, availability of resources, and degree of competition.</a:t>
            </a:r>
            <a:endParaRPr lang="en-US" sz="2000" dirty="0">
              <a:solidFill>
                <a:srgbClr val="FF0000"/>
              </a:solidFill>
            </a:endParaRPr>
          </a:p>
        </p:txBody>
      </p:sp>
      <p:pic>
        <p:nvPicPr>
          <p:cNvPr id="5" name="Picture 4" descr="The Economist explains economics - How supply can create its own ..."/>
          <p:cNvPicPr/>
          <p:nvPr/>
        </p:nvPicPr>
        <p:blipFill>
          <a:blip r:embed="rId2" cstate="print"/>
          <a:srcRect/>
          <a:stretch>
            <a:fillRect/>
          </a:stretch>
        </p:blipFill>
        <p:spPr bwMode="auto">
          <a:xfrm>
            <a:off x="5181600" y="4800600"/>
            <a:ext cx="3962400" cy="2093785"/>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Supply and Demand</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a:p>
        </p:txBody>
      </p:sp>
      <p:sp>
        <p:nvSpPr>
          <p:cNvPr id="4" name="Content Placeholder 3"/>
          <p:cNvSpPr>
            <a:spLocks noGrp="1"/>
          </p:cNvSpPr>
          <p:nvPr>
            <p:ph sz="quarter" idx="1"/>
          </p:nvPr>
        </p:nvSpPr>
        <p:spPr/>
        <p:txBody>
          <a:bodyPr/>
          <a:lstStyle/>
          <a:p>
            <a:r>
              <a:rPr lang="en-US" sz="2400" u="sng" dirty="0" smtClean="0"/>
              <a:t>Prices for goods and services vary according to changes in supply and demand</a:t>
            </a:r>
            <a:r>
              <a:rPr lang="en-US" dirty="0" smtClean="0"/>
              <a:t>.  </a:t>
            </a:r>
          </a:p>
          <a:p>
            <a:endParaRPr lang="en-US" sz="800" dirty="0" smtClean="0"/>
          </a:p>
          <a:p>
            <a:pPr lvl="1"/>
            <a:r>
              <a:rPr lang="en-US" sz="2000" dirty="0" smtClean="0"/>
              <a:t>Supply and Demand is the force that drives distribution of resources </a:t>
            </a:r>
            <a:r>
              <a:rPr lang="en-US" sz="2000" dirty="0"/>
              <a:t>(</a:t>
            </a:r>
            <a:r>
              <a:rPr lang="en-US" sz="2000" dirty="0" smtClean="0"/>
              <a:t>goods and services, labor, and money) in a free-enterprise economy.</a:t>
            </a:r>
          </a:p>
          <a:p>
            <a:pPr lvl="1"/>
            <a:endParaRPr lang="en-US" sz="800" dirty="0" smtClean="0"/>
          </a:p>
          <a:p>
            <a:pPr lvl="2"/>
            <a:r>
              <a:rPr lang="en-US" dirty="0" smtClean="0">
                <a:solidFill>
                  <a:srgbClr val="FF0000"/>
                </a:solidFill>
              </a:rPr>
              <a:t>Critics of supply and demand argue that the system does not distribute resources equally.</a:t>
            </a:r>
          </a:p>
        </p:txBody>
      </p:sp>
      <p:pic>
        <p:nvPicPr>
          <p:cNvPr id="5" name="Picture 4" descr="https://s.yimg.com/ny/api/res/1.2/Dbs8VVnNB7nN_lESuP4t.A--~A/YXBwaWQ9aGlnaGxhbmRlcjtzbT0xO3c9NjEwO2g9Mzkw/http:/globalfinance.zenfs.com/Finance/US_AHTTP_ENTREPRENEUR_H_NEW_LIVE/1408485580-biggest-mistake-ignoring-law-supply-demand_original.jpg"/>
          <p:cNvPicPr/>
          <p:nvPr/>
        </p:nvPicPr>
        <p:blipFill>
          <a:blip r:embed="rId2" cstate="print"/>
          <a:srcRect/>
          <a:stretch>
            <a:fillRect/>
          </a:stretch>
        </p:blipFill>
        <p:spPr bwMode="auto">
          <a:xfrm>
            <a:off x="4648200" y="3962400"/>
            <a:ext cx="4215661" cy="234315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Nature of Competition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a:p>
        </p:txBody>
      </p:sp>
      <p:sp>
        <p:nvSpPr>
          <p:cNvPr id="4" name="Content Placeholder 3"/>
          <p:cNvSpPr>
            <a:spLocks noGrp="1"/>
          </p:cNvSpPr>
          <p:nvPr>
            <p:ph sz="quarter" idx="1"/>
          </p:nvPr>
        </p:nvSpPr>
        <p:spPr/>
        <p:txBody>
          <a:bodyPr/>
          <a:lstStyle/>
          <a:p>
            <a:r>
              <a:rPr lang="en-US" sz="2400" u="sng" dirty="0" smtClean="0"/>
              <a:t>Competition, the rivalry among businesses for consumers is another vital element in free-enterprise</a:t>
            </a:r>
            <a:r>
              <a:rPr lang="en-US" dirty="0" smtClean="0"/>
              <a:t>.</a:t>
            </a:r>
          </a:p>
          <a:p>
            <a:endParaRPr lang="en-US" sz="800" dirty="0" smtClean="0"/>
          </a:p>
          <a:p>
            <a:pPr lvl="1"/>
            <a:r>
              <a:rPr lang="en-US" dirty="0" smtClean="0"/>
              <a:t>Competition fosters efficiency and low prices by forcing producers to offer the best products at a reasonable price; those who fail to do so are not able to stay in business.</a:t>
            </a:r>
          </a:p>
          <a:p>
            <a:pPr lvl="1"/>
            <a:endParaRPr lang="en-US" sz="800" dirty="0" smtClean="0"/>
          </a:p>
          <a:p>
            <a:pPr lvl="2"/>
            <a:r>
              <a:rPr lang="en-US" dirty="0" smtClean="0">
                <a:solidFill>
                  <a:srgbClr val="FF0000"/>
                </a:solidFill>
              </a:rPr>
              <a:t>Thus, competition should improve the quality of the goods and services available or reduce prices.</a:t>
            </a:r>
            <a:endParaRPr lang="en-US" dirty="0">
              <a:solidFill>
                <a:srgbClr val="FF0000"/>
              </a:solidFill>
            </a:endParaRPr>
          </a:p>
        </p:txBody>
      </p:sp>
      <p:pic>
        <p:nvPicPr>
          <p:cNvPr id="6" name="Picture 5" descr="Handling media when a competitor steals your market share ..."/>
          <p:cNvPicPr/>
          <p:nvPr/>
        </p:nvPicPr>
        <p:blipFill>
          <a:blip r:embed="rId2" cstate="print"/>
          <a:srcRect/>
          <a:stretch>
            <a:fillRect/>
          </a:stretch>
        </p:blipFill>
        <p:spPr bwMode="auto">
          <a:xfrm>
            <a:off x="2971800" y="4572000"/>
            <a:ext cx="6179127" cy="22860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Role of the Entrepreneur</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a:p>
        </p:txBody>
      </p:sp>
      <p:sp>
        <p:nvSpPr>
          <p:cNvPr id="4" name="Content Placeholder 3"/>
          <p:cNvSpPr>
            <a:spLocks noGrp="1"/>
          </p:cNvSpPr>
          <p:nvPr>
            <p:ph sz="quarter" idx="1"/>
          </p:nvPr>
        </p:nvSpPr>
        <p:spPr/>
        <p:txBody>
          <a:bodyPr/>
          <a:lstStyle/>
          <a:p>
            <a:r>
              <a:rPr lang="en-US" sz="2400" u="sng" dirty="0" smtClean="0"/>
              <a:t>An entrepreneur is someone who risks their wealth, time, and effort to develop for profit an innovative product or way of doing something</a:t>
            </a:r>
            <a:r>
              <a:rPr lang="en-US" dirty="0" smtClean="0"/>
              <a:t>.</a:t>
            </a:r>
          </a:p>
          <a:p>
            <a:endParaRPr lang="en-US" sz="800" dirty="0" smtClean="0"/>
          </a:p>
          <a:p>
            <a:pPr lvl="1"/>
            <a:r>
              <a:rPr lang="en-US" dirty="0" smtClean="0"/>
              <a:t>The free-enterprise system provides the conditions necessary for entrepreneurs to succeed.</a:t>
            </a:r>
          </a:p>
          <a:p>
            <a:pPr lvl="1"/>
            <a:endParaRPr lang="en-US" sz="800" dirty="0" smtClean="0"/>
          </a:p>
          <a:p>
            <a:pPr lvl="2"/>
            <a:r>
              <a:rPr lang="en-US" dirty="0" smtClean="0">
                <a:solidFill>
                  <a:srgbClr val="FF0000"/>
                </a:solidFill>
              </a:rPr>
              <a:t>In the past, entrepreneurs were often inventors who brought all the factors of production together to produce a new product.</a:t>
            </a:r>
          </a:p>
          <a:p>
            <a:pPr lvl="2"/>
            <a:endParaRPr lang="en-US" sz="800" dirty="0" smtClean="0"/>
          </a:p>
          <a:p>
            <a:pPr lvl="3"/>
            <a:r>
              <a:rPr lang="en-US" dirty="0" smtClean="0">
                <a:solidFill>
                  <a:srgbClr val="0070C0"/>
                </a:solidFill>
              </a:rPr>
              <a:t>Edison (record player and light-bulb), Ford (automobile), Rockefeller (oil), Carnegie (railroads), Mellon (Aluminum),   and J.P. Morgan (financial institutions) to name a few.</a:t>
            </a:r>
          </a:p>
          <a:p>
            <a:pPr lvl="2">
              <a:buNone/>
            </a:pPr>
            <a:endParaRPr lang="en-US" dirty="0"/>
          </a:p>
        </p:txBody>
      </p:sp>
      <p:pic>
        <p:nvPicPr>
          <p:cNvPr id="1026" name="Picture 2" descr="C:\Program Files (x86)\Microsoft Office\MEDIA\CAGCAT10\j0195812.wmf"/>
          <p:cNvPicPr>
            <a:picLocks noChangeAspect="1" noChangeArrowheads="1"/>
          </p:cNvPicPr>
          <p:nvPr/>
        </p:nvPicPr>
        <p:blipFill>
          <a:blip r:embed="rId2" cstate="print"/>
          <a:srcRect/>
          <a:stretch>
            <a:fillRect/>
          </a:stretch>
        </p:blipFill>
        <p:spPr bwMode="auto">
          <a:xfrm>
            <a:off x="7239000" y="228600"/>
            <a:ext cx="1239622" cy="99060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a:p>
        </p:txBody>
      </p:sp>
      <p:sp>
        <p:nvSpPr>
          <p:cNvPr id="4" name="Content Placeholder 3"/>
          <p:cNvSpPr>
            <a:spLocks noGrp="1"/>
          </p:cNvSpPr>
          <p:nvPr>
            <p:ph sz="quarter" idx="1"/>
          </p:nvPr>
        </p:nvSpPr>
        <p:spPr/>
        <p:txBody>
          <a:bodyPr/>
          <a:lstStyle/>
          <a:p>
            <a:r>
              <a:rPr lang="en-US" sz="2400" u="sng" dirty="0" smtClean="0"/>
              <a:t>A business tries to earn a profit by providing products that satisfy people’s needs</a:t>
            </a:r>
            <a:r>
              <a:rPr lang="en-US" dirty="0" smtClean="0"/>
              <a:t>.</a:t>
            </a:r>
          </a:p>
          <a:p>
            <a:endParaRPr lang="en-US" sz="800" dirty="0" smtClean="0"/>
          </a:p>
          <a:p>
            <a:pPr lvl="1"/>
            <a:r>
              <a:rPr lang="en-US" sz="2000" dirty="0" smtClean="0">
                <a:solidFill>
                  <a:srgbClr val="FF0000"/>
                </a:solidFill>
              </a:rPr>
              <a:t>The outcomes of its efforts are products that have both tangible and intangible characteristics that provide satisfaction and benefits</a:t>
            </a:r>
            <a:r>
              <a:rPr lang="en-US" dirty="0" smtClean="0">
                <a:solidFill>
                  <a:srgbClr val="FF0000"/>
                </a:solidFill>
              </a:rPr>
              <a:t>.  </a:t>
            </a:r>
          </a:p>
          <a:p>
            <a:pPr lvl="1"/>
            <a:endParaRPr lang="en-US" sz="800" dirty="0" smtClean="0"/>
          </a:p>
        </p:txBody>
      </p:sp>
      <p:pic>
        <p:nvPicPr>
          <p:cNvPr id="5" name="Picture 4" descr="Profit Increase - Success Concept. Inscription on the White Wall with Hand Drawn Icons Around. Profit Increase - Line Style Illustration with Doodle Design Elements. "/>
          <p:cNvPicPr/>
          <p:nvPr/>
        </p:nvPicPr>
        <p:blipFill>
          <a:blip r:embed="rId2" cstate="print"/>
          <a:srcRect/>
          <a:stretch>
            <a:fillRect/>
          </a:stretch>
        </p:blipFill>
        <p:spPr bwMode="auto">
          <a:xfrm>
            <a:off x="3657600" y="3352800"/>
            <a:ext cx="4572000" cy="2971800"/>
          </a:xfrm>
          <a:prstGeom prst="rect">
            <a:avLst/>
          </a:prstGeom>
          <a:noFill/>
          <a:ln w="9525">
            <a:noFill/>
            <a:miter lim="800000"/>
            <a:headEnd/>
            <a:tailEnd/>
          </a:ln>
        </p:spPr>
      </p:pic>
      <p:pic>
        <p:nvPicPr>
          <p:cNvPr id="1026" name="Picture 2" descr="C:\Users\MichaelM\AppData\Local\Microsoft\Windows\INetCache\IE\NA6TXAAW\T--HSiTAIWAN--Product_icon[1].png"/>
          <p:cNvPicPr>
            <a:picLocks noChangeAspect="1" noChangeArrowheads="1"/>
          </p:cNvPicPr>
          <p:nvPr/>
        </p:nvPicPr>
        <p:blipFill>
          <a:blip r:embed="rId3" cstate="print"/>
          <a:srcRect/>
          <a:stretch>
            <a:fillRect/>
          </a:stretch>
        </p:blipFill>
        <p:spPr bwMode="auto">
          <a:xfrm>
            <a:off x="990600" y="4495800"/>
            <a:ext cx="2461260" cy="1295400"/>
          </a:xfrm>
          <a:prstGeom prst="rect">
            <a:avLst/>
          </a:prstGeom>
          <a:noFill/>
        </p:spPr>
      </p:pic>
      <p:pic>
        <p:nvPicPr>
          <p:cNvPr id="7" name="Picture 6" descr="5 Ways Small Businesses Can Benefit From Using Surveys - Survey ..."/>
          <p:cNvPicPr/>
          <p:nvPr/>
        </p:nvPicPr>
        <p:blipFill>
          <a:blip r:embed="rId4"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Role of the Entrepreneur</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a:p>
        </p:txBody>
      </p:sp>
      <p:sp>
        <p:nvSpPr>
          <p:cNvPr id="4" name="Content Placeholder 3"/>
          <p:cNvSpPr>
            <a:spLocks noGrp="1"/>
          </p:cNvSpPr>
          <p:nvPr>
            <p:ph sz="quarter" idx="1"/>
          </p:nvPr>
        </p:nvSpPr>
        <p:spPr/>
        <p:txBody>
          <a:bodyPr/>
          <a:lstStyle/>
          <a:p>
            <a:r>
              <a:rPr lang="en-US" sz="2400" u="sng" dirty="0" smtClean="0"/>
              <a:t>Entrepreneurs are constantly changing business practices with new tech and innovative management techniques</a:t>
            </a:r>
            <a:r>
              <a:rPr lang="en-US" dirty="0" smtClean="0"/>
              <a:t>.</a:t>
            </a:r>
          </a:p>
          <a:p>
            <a:endParaRPr lang="en-US" sz="800" dirty="0" smtClean="0"/>
          </a:p>
          <a:p>
            <a:pPr lvl="1"/>
            <a:r>
              <a:rPr lang="en-US" dirty="0" smtClean="0"/>
              <a:t>Bill Gates (Microsoft) and Steve Jobs (Apple)</a:t>
            </a:r>
          </a:p>
          <a:p>
            <a:pPr lvl="1"/>
            <a:endParaRPr lang="en-US" sz="800" dirty="0" smtClean="0"/>
          </a:p>
          <a:p>
            <a:pPr lvl="2"/>
            <a:r>
              <a:rPr lang="en-US" dirty="0" smtClean="0">
                <a:solidFill>
                  <a:srgbClr val="FF0000"/>
                </a:solidFill>
              </a:rPr>
              <a:t>Entrepreneurs have been associated with such uniquely American concepts as Dell Computers, Ben &amp; Jerry’s, Levi’s, McDonald’s,  Dr. Pepper, Google, Facebook, and Walmart.</a:t>
            </a:r>
          </a:p>
        </p:txBody>
      </p:sp>
      <p:pic>
        <p:nvPicPr>
          <p:cNvPr id="5" name="Picture 4" descr="Entrepreneurship Can Be Learned | Stanford eCorner"/>
          <p:cNvPicPr/>
          <p:nvPr/>
        </p:nvPicPr>
        <p:blipFill>
          <a:blip r:embed="rId2" cstate="print"/>
          <a:srcRect/>
          <a:stretch>
            <a:fillRect/>
          </a:stretch>
        </p:blipFill>
        <p:spPr bwMode="auto">
          <a:xfrm>
            <a:off x="3886200" y="4419600"/>
            <a:ext cx="5257800" cy="24384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Role of Ethics in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a:p>
        </p:txBody>
      </p:sp>
      <p:sp>
        <p:nvSpPr>
          <p:cNvPr id="4" name="Content Placeholder 3"/>
          <p:cNvSpPr>
            <a:spLocks noGrp="1"/>
          </p:cNvSpPr>
          <p:nvPr>
            <p:ph sz="quarter" idx="1"/>
          </p:nvPr>
        </p:nvSpPr>
        <p:spPr/>
        <p:txBody>
          <a:bodyPr/>
          <a:lstStyle/>
          <a:p>
            <a:r>
              <a:rPr lang="en-US" sz="2400" u="sng" dirty="0" smtClean="0"/>
              <a:t>Business Ethics generally refers to the standards and principles used by society to define appropriate and inappropriate conduct in the workplace</a:t>
            </a:r>
            <a:r>
              <a:rPr lang="en-US" dirty="0" smtClean="0"/>
              <a:t>.</a:t>
            </a:r>
          </a:p>
          <a:p>
            <a:endParaRPr lang="en-US" sz="800" dirty="0" smtClean="0"/>
          </a:p>
          <a:p>
            <a:pPr lvl="1"/>
            <a:r>
              <a:rPr lang="en-US" dirty="0" smtClean="0">
                <a:solidFill>
                  <a:srgbClr val="FF0000"/>
                </a:solidFill>
              </a:rPr>
              <a:t>In many cases, these standards have been codified as laws prohibiting actions deemed unacceptable.</a:t>
            </a:r>
            <a:endParaRPr lang="en-US" dirty="0">
              <a:solidFill>
                <a:srgbClr val="FF0000"/>
              </a:solidFill>
            </a:endParaRPr>
          </a:p>
        </p:txBody>
      </p:sp>
      <p:pic>
        <p:nvPicPr>
          <p:cNvPr id="6" name="Picture 5" descr="What Is Business Ethics? Definition, Principles, and Importance"/>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886200"/>
            <a:ext cx="5410200" cy="3001818"/>
          </a:xfrm>
          <a:prstGeom prst="rect">
            <a:avLst/>
          </a:prstGeom>
          <a:noFill/>
          <a:ln>
            <a:noFill/>
          </a:ln>
        </p:spPr>
      </p:pic>
      <p:pic>
        <p:nvPicPr>
          <p:cNvPr id="7" name="Picture 6"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Role of Social Responsibility in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a:p>
        </p:txBody>
      </p:sp>
      <p:sp>
        <p:nvSpPr>
          <p:cNvPr id="4" name="Content Placeholder 3"/>
          <p:cNvSpPr>
            <a:spLocks noGrp="1"/>
          </p:cNvSpPr>
          <p:nvPr>
            <p:ph sz="quarter" idx="1"/>
          </p:nvPr>
        </p:nvSpPr>
        <p:spPr/>
        <p:txBody>
          <a:bodyPr/>
          <a:lstStyle/>
          <a:p>
            <a:r>
              <a:rPr lang="en-US" sz="2400" u="sng" dirty="0" smtClean="0"/>
              <a:t>Society is increasingly demanding that business people behave socially responsible toward their stakeholders, including customers, employees, investors, government regulators, communities, and the natural environment</a:t>
            </a:r>
            <a:r>
              <a:rPr lang="en-US" dirty="0" smtClean="0"/>
              <a:t>.</a:t>
            </a:r>
          </a:p>
          <a:p>
            <a:endParaRPr lang="en-US" sz="800" dirty="0" smtClean="0"/>
          </a:p>
          <a:p>
            <a:pPr lvl="1"/>
            <a:r>
              <a:rPr lang="en-US" sz="2000" dirty="0" smtClean="0"/>
              <a:t>Diversity in the workforce is not only socially responsible but also highly beneficial to the financial performance of companies</a:t>
            </a:r>
            <a:r>
              <a:rPr lang="en-US" dirty="0" smtClean="0"/>
              <a:t>.</a:t>
            </a:r>
          </a:p>
          <a:p>
            <a:pPr lvl="1"/>
            <a:endParaRPr lang="en-US" sz="800" dirty="0" smtClean="0"/>
          </a:p>
          <a:p>
            <a:pPr lvl="2"/>
            <a:r>
              <a:rPr lang="en-US" dirty="0" smtClean="0">
                <a:solidFill>
                  <a:srgbClr val="FF0000"/>
                </a:solidFill>
              </a:rPr>
              <a:t>Diversity creates increased employee satisfaction and improved decision-making.</a:t>
            </a:r>
            <a:endParaRPr lang="en-US" dirty="0">
              <a:solidFill>
                <a:srgbClr val="FF0000"/>
              </a:solidFill>
            </a:endParaRPr>
          </a:p>
        </p:txBody>
      </p:sp>
      <p:pic>
        <p:nvPicPr>
          <p:cNvPr id="2050" name="Picture 2" descr="C:\Users\MichaelM\AppData\Local\Microsoft\Windows\INetCache\IE\NA6TXAAW\20633178-diversity-multi-ethnic-hand-tree-illustration-over-stripe-pattern-background-file-layered-for-easy[1].jpg"/>
          <p:cNvPicPr>
            <a:picLocks noChangeAspect="1" noChangeArrowheads="1"/>
          </p:cNvPicPr>
          <p:nvPr/>
        </p:nvPicPr>
        <p:blipFill>
          <a:blip r:embed="rId2" cstate="print"/>
          <a:srcRect/>
          <a:stretch>
            <a:fillRect/>
          </a:stretch>
        </p:blipFill>
        <p:spPr bwMode="auto">
          <a:xfrm>
            <a:off x="5562600" y="4569883"/>
            <a:ext cx="3581400" cy="2288117"/>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Role of Ethics and Social Responsibility in Business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a:p>
        </p:txBody>
      </p:sp>
      <p:sp>
        <p:nvSpPr>
          <p:cNvPr id="4" name="Content Placeholder 3"/>
          <p:cNvSpPr>
            <a:spLocks noGrp="1"/>
          </p:cNvSpPr>
          <p:nvPr>
            <p:ph sz="quarter" idx="1"/>
          </p:nvPr>
        </p:nvSpPr>
        <p:spPr/>
        <p:txBody>
          <a:bodyPr/>
          <a:lstStyle/>
          <a:p>
            <a:r>
              <a:rPr lang="en-US" sz="2400" u="sng" dirty="0" smtClean="0"/>
              <a:t>Ethics and social responsibility are a good supplement to business activities.</a:t>
            </a:r>
            <a:r>
              <a:rPr lang="en-US" sz="2400" dirty="0" smtClean="0"/>
              <a:t> </a:t>
            </a:r>
          </a:p>
          <a:p>
            <a:endParaRPr lang="en-US" sz="800" dirty="0">
              <a:solidFill>
                <a:srgbClr val="FF0000"/>
              </a:solidFill>
            </a:endParaRPr>
          </a:p>
          <a:p>
            <a:pPr lvl="1"/>
            <a:r>
              <a:rPr lang="en-US" dirty="0" smtClean="0">
                <a:solidFill>
                  <a:srgbClr val="FF0000"/>
                </a:solidFill>
              </a:rPr>
              <a:t>Research has shown that ethical behavior can not only enhance a company’s reputation but can also drive profits.</a:t>
            </a:r>
          </a:p>
          <a:p>
            <a:pPr lvl="1"/>
            <a:endParaRPr lang="en-US" sz="800" dirty="0" smtClean="0"/>
          </a:p>
        </p:txBody>
      </p:sp>
      <p:pic>
        <p:nvPicPr>
          <p:cNvPr id="5" name="Picture 4" descr="Business Ethics and Social Responsibility"/>
          <p:cNvPicPr/>
          <p:nvPr/>
        </p:nvPicPr>
        <p:blipFill>
          <a:blip r:embed="rId2" cstate="print"/>
          <a:srcRect/>
          <a:stretch>
            <a:fillRect/>
          </a:stretch>
        </p:blipFill>
        <p:spPr bwMode="auto">
          <a:xfrm>
            <a:off x="4568952" y="3352800"/>
            <a:ext cx="4114800" cy="2895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Part One: Business in a Changing World</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Two: Business Ethics and Social Responsibility</a:t>
            </a:r>
            <a:endParaRPr lang="en-US" dirty="0" smtClean="0"/>
          </a:p>
        </p:txBody>
      </p:sp>
      <p:pic>
        <p:nvPicPr>
          <p:cNvPr id="9" name="Picture 8" descr="Business Ethics: Definition, Principles, Why They're Importa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16" y="2743200"/>
            <a:ext cx="4069172" cy="3025055"/>
          </a:xfrm>
          <a:prstGeom prst="rect">
            <a:avLst/>
          </a:prstGeom>
          <a:noFill/>
          <a:ln>
            <a:noFill/>
          </a:ln>
        </p:spPr>
      </p:pic>
      <p:pic>
        <p:nvPicPr>
          <p:cNvPr id="10" name="Picture 9" descr="Social Responsibility in Business: Meaning, Types, Examples, and Criticis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1398" y="2740983"/>
            <a:ext cx="4394754" cy="3027272"/>
          </a:xfrm>
          <a:prstGeom prst="rect">
            <a:avLst/>
          </a:prstGeom>
          <a:noFill/>
          <a:ln>
            <a:noFill/>
          </a:ln>
        </p:spPr>
      </p:pic>
      <p:pic>
        <p:nvPicPr>
          <p:cNvPr id="7" name="Picture 6" descr="5 Ways Small Businesses Can Benefit From Using Surveys - Survey ..."/>
          <p:cNvPicPr/>
          <p:nvPr/>
        </p:nvPicPr>
        <p:blipFill>
          <a:blip r:embed="rId4"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27035426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Any organization, including nonprofits, has to manage the ethical behavior of employees and participants in the overall operations of the organization.</a:t>
            </a:r>
          </a:p>
          <a:p>
            <a:endParaRPr lang="en-US" sz="800" u="sng" dirty="0" smtClean="0"/>
          </a:p>
          <a:p>
            <a:pPr lvl="1"/>
            <a:r>
              <a:rPr lang="en-US" dirty="0" smtClean="0"/>
              <a:t>Firms that are highly ethical tend to be more profitable with more satisfied employees and customers.</a:t>
            </a:r>
          </a:p>
          <a:p>
            <a:pPr lvl="1"/>
            <a:endParaRPr lang="en-US" sz="800" dirty="0" smtClean="0"/>
          </a:p>
          <a:p>
            <a:pPr lvl="2"/>
            <a:r>
              <a:rPr lang="en-US" dirty="0" smtClean="0">
                <a:solidFill>
                  <a:srgbClr val="FF0000"/>
                </a:solidFill>
              </a:rPr>
              <a:t>Any organizational decision may be judged as right or wrong, ethical or unethical, legal or illegal.</a:t>
            </a:r>
            <a:endParaRPr lang="en-US" dirty="0">
              <a:solidFill>
                <a:srgbClr val="FF0000"/>
              </a:solidFill>
            </a:endParaRPr>
          </a:p>
        </p:txBody>
      </p:sp>
      <p:pic>
        <p:nvPicPr>
          <p:cNvPr id="6" name="Picture 2" descr="C:\Users\Michaelm\AppData\Local\Microsoft\Windows\Temporary Internet Files\Content.IE5\WH26L03T\ethics-2991600_960_720[1].jpg"/>
          <p:cNvPicPr>
            <a:picLocks noChangeAspect="1" noChangeArrowheads="1"/>
          </p:cNvPicPr>
          <p:nvPr/>
        </p:nvPicPr>
        <p:blipFill>
          <a:blip r:embed="rId2" cstate="print"/>
          <a:srcRect/>
          <a:stretch>
            <a:fillRect/>
          </a:stretch>
        </p:blipFill>
        <p:spPr bwMode="auto">
          <a:xfrm>
            <a:off x="5791200" y="4253429"/>
            <a:ext cx="3070352" cy="2033071"/>
          </a:xfrm>
          <a:prstGeom prst="rect">
            <a:avLst/>
          </a:prstGeom>
          <a:noFill/>
        </p:spPr>
      </p:pic>
      <p:pic>
        <p:nvPicPr>
          <p:cNvPr id="7" name="Picture 6"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1308894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Business Ethics and Social Responsibility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300" u="sng" dirty="0" smtClean="0"/>
              <a:t>We define Business Ethics as the principles and standards that determine acceptable conduct in business organizations</a:t>
            </a:r>
            <a:r>
              <a:rPr lang="en-US" sz="2300" dirty="0" smtClean="0"/>
              <a:t>.  </a:t>
            </a:r>
          </a:p>
          <a:p>
            <a:endParaRPr lang="en-US" sz="800" dirty="0" smtClean="0"/>
          </a:p>
          <a:p>
            <a:pPr lvl="1"/>
            <a:r>
              <a:rPr lang="en-US" sz="2000" dirty="0" smtClean="0">
                <a:solidFill>
                  <a:srgbClr val="FF0000"/>
                </a:solidFill>
              </a:rPr>
              <a:t>Acceptability of behavior in business is determined by not only the organization, but also stakeholders such as customers, competitors, government regulators, interest groups, and the public, as well as, each individual’s personal principles and values.</a:t>
            </a:r>
            <a:endParaRPr lang="en-US" sz="2000" dirty="0">
              <a:solidFill>
                <a:srgbClr val="FF0000"/>
              </a:solidFill>
            </a:endParaRPr>
          </a:p>
        </p:txBody>
      </p:sp>
      <p:pic>
        <p:nvPicPr>
          <p:cNvPr id="2050" name="Picture 2" descr="C:\Users\Michaelm\AppData\Local\Microsoft\Windows\Temporary Internet Files\Content.IE5\3E7R16IG\Got_ethics[1].jpg"/>
          <p:cNvPicPr>
            <a:picLocks noChangeAspect="1" noChangeArrowheads="1"/>
          </p:cNvPicPr>
          <p:nvPr/>
        </p:nvPicPr>
        <p:blipFill>
          <a:blip r:embed="rId2" cstate="print"/>
          <a:srcRect/>
          <a:stretch>
            <a:fillRect/>
          </a:stretch>
        </p:blipFill>
        <p:spPr bwMode="auto">
          <a:xfrm>
            <a:off x="4724400" y="3746754"/>
            <a:ext cx="4213352" cy="2570145"/>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3910769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Business Ethics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Most unethical activities within organizations are supported by an organizational culture that encourages employees to bend the rules</a:t>
            </a:r>
            <a:r>
              <a:rPr lang="en-US" dirty="0" smtClean="0"/>
              <a:t>.</a:t>
            </a:r>
          </a:p>
          <a:p>
            <a:endParaRPr lang="en-US" sz="800" dirty="0" smtClean="0"/>
          </a:p>
          <a:p>
            <a:pPr lvl="1"/>
            <a:r>
              <a:rPr lang="en-US" dirty="0" smtClean="0">
                <a:solidFill>
                  <a:srgbClr val="FF0000"/>
                </a:solidFill>
              </a:rPr>
              <a:t>On the other hand, trust in business is the glue that holds relationships together.</a:t>
            </a:r>
          </a:p>
          <a:p>
            <a:pPr lvl="1"/>
            <a:endParaRPr lang="en-US" sz="800" dirty="0" smtClean="0"/>
          </a:p>
          <a:p>
            <a:pPr lvl="1">
              <a:buNone/>
            </a:pPr>
            <a:endParaRPr lang="en-US" dirty="0"/>
          </a:p>
        </p:txBody>
      </p:sp>
      <p:pic>
        <p:nvPicPr>
          <p:cNvPr id="6" name="Picture 5" descr="Trust IS the Glue (part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3733800"/>
            <a:ext cx="4553712" cy="2551430"/>
          </a:xfrm>
          <a:prstGeom prst="rect">
            <a:avLst/>
          </a:prstGeom>
          <a:noFill/>
          <a:ln>
            <a:noFill/>
          </a:ln>
        </p:spPr>
      </p:pic>
      <p:pic>
        <p:nvPicPr>
          <p:cNvPr id="7" name="Picture 6"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1152446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Business Ethics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300" u="sng" dirty="0" smtClean="0"/>
              <a:t>Many experts agree that ethical leadership, ethical values, and compliance are important in creating good business ethics</a:t>
            </a:r>
            <a:r>
              <a:rPr lang="en-US" sz="2300" dirty="0" smtClean="0"/>
              <a:t>.  </a:t>
            </a:r>
          </a:p>
          <a:p>
            <a:endParaRPr lang="en-US" sz="800" dirty="0" smtClean="0"/>
          </a:p>
          <a:p>
            <a:pPr lvl="1"/>
            <a:r>
              <a:rPr lang="en-US" dirty="0" smtClean="0"/>
              <a:t>To truly create ethical culture, however, managers must show a strong commitment to ethics and compliance.</a:t>
            </a:r>
          </a:p>
          <a:p>
            <a:pPr lvl="1"/>
            <a:endParaRPr lang="en-US" sz="800" dirty="0" smtClean="0"/>
          </a:p>
          <a:p>
            <a:pPr lvl="2"/>
            <a:r>
              <a:rPr lang="en-US" dirty="0" smtClean="0">
                <a:solidFill>
                  <a:srgbClr val="FF0000"/>
                </a:solidFill>
              </a:rPr>
              <a:t>This commitment must be clearly communicated to all employees and expectations for others to follow should be set by top leaders</a:t>
            </a:r>
            <a:r>
              <a:rPr lang="en-US" dirty="0">
                <a:solidFill>
                  <a:srgbClr val="FF0000"/>
                </a:solidFill>
              </a:rPr>
              <a:t>.</a:t>
            </a:r>
            <a:endParaRPr lang="en-US" dirty="0" smtClean="0">
              <a:solidFill>
                <a:srgbClr val="FF0000"/>
              </a:solidFill>
            </a:endParaRPr>
          </a:p>
        </p:txBody>
      </p:sp>
      <p:pic>
        <p:nvPicPr>
          <p:cNvPr id="4101" name="Picture 5" descr="C:\Users\Michaelm\AppData\Local\Microsoft\Windows\Temporary Internet Files\Content.IE5\8S4BQSVH\ethics-and-compliance[1].jpg"/>
          <p:cNvPicPr>
            <a:picLocks noChangeAspect="1" noChangeArrowheads="1"/>
          </p:cNvPicPr>
          <p:nvPr/>
        </p:nvPicPr>
        <p:blipFill>
          <a:blip r:embed="rId2" cstate="print"/>
          <a:srcRect/>
          <a:stretch>
            <a:fillRect/>
          </a:stretch>
        </p:blipFill>
        <p:spPr bwMode="auto">
          <a:xfrm>
            <a:off x="5105400" y="4153407"/>
            <a:ext cx="3735370" cy="2167383"/>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1982884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Social Responsibility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We define Social Responsibility as a business’s obligation to maximize its positive impact and minimize its negative impact on society</a:t>
            </a:r>
            <a:r>
              <a:rPr lang="en-US" dirty="0" smtClean="0"/>
              <a:t>.</a:t>
            </a:r>
          </a:p>
          <a:p>
            <a:endParaRPr lang="en-US" sz="800" dirty="0" smtClean="0"/>
          </a:p>
          <a:p>
            <a:pPr lvl="1"/>
            <a:r>
              <a:rPr lang="en-US" dirty="0" smtClean="0"/>
              <a:t>Organizations that are more well known for their strong social contributions tend to be those that are more profitable.</a:t>
            </a:r>
          </a:p>
          <a:p>
            <a:pPr lvl="1"/>
            <a:endParaRPr lang="en-US" sz="800" dirty="0" smtClean="0"/>
          </a:p>
          <a:p>
            <a:pPr lvl="2"/>
            <a:r>
              <a:rPr lang="en-US" dirty="0" smtClean="0">
                <a:solidFill>
                  <a:srgbClr val="FF0000"/>
                </a:solidFill>
              </a:rPr>
              <a:t>Profits permit businesses to contribute to society.</a:t>
            </a:r>
            <a:endParaRPr lang="en-US" dirty="0">
              <a:solidFill>
                <a:srgbClr val="FF0000"/>
              </a:solidFill>
            </a:endParaRPr>
          </a:p>
        </p:txBody>
      </p:sp>
      <p:pic>
        <p:nvPicPr>
          <p:cNvPr id="5122" name="Picture 2" descr="C:\Users\Michaelm\AppData\Local\Microsoft\Windows\Temporary Internet Files\Content.IE5\96G5M6R0\milton-friedman-corporate-social-responsibility[1].jpg"/>
          <p:cNvPicPr>
            <a:picLocks noChangeAspect="1" noChangeArrowheads="1"/>
          </p:cNvPicPr>
          <p:nvPr/>
        </p:nvPicPr>
        <p:blipFill>
          <a:blip r:embed="rId2" cstate="print"/>
          <a:srcRect/>
          <a:stretch>
            <a:fillRect/>
          </a:stretch>
        </p:blipFill>
        <p:spPr bwMode="auto">
          <a:xfrm>
            <a:off x="5257800" y="4343400"/>
            <a:ext cx="3505200" cy="1981200"/>
          </a:xfrm>
          <a:prstGeom prst="rect">
            <a:avLst/>
          </a:prstGeom>
          <a:noFill/>
        </p:spPr>
      </p:pic>
      <p:pic>
        <p:nvPicPr>
          <p:cNvPr id="5123" name="Picture 3" descr="C:\Users\Michaelm\AppData\Local\Microsoft\Windows\Temporary Internet Files\Content.IE5\7X2GC7W4\3a1a79cd020992db3de8cf8422a2d1d8[1].jpg"/>
          <p:cNvPicPr>
            <a:picLocks noChangeAspect="1" noChangeArrowheads="1"/>
          </p:cNvPicPr>
          <p:nvPr/>
        </p:nvPicPr>
        <p:blipFill>
          <a:blip r:embed="rId3" cstate="print"/>
          <a:srcRect/>
          <a:stretch>
            <a:fillRect/>
          </a:stretch>
        </p:blipFill>
        <p:spPr bwMode="auto">
          <a:xfrm>
            <a:off x="1944380" y="4309267"/>
            <a:ext cx="3243039" cy="2049466"/>
          </a:xfrm>
          <a:prstGeom prst="rect">
            <a:avLst/>
          </a:prstGeom>
          <a:noFill/>
        </p:spPr>
      </p:pic>
      <p:pic>
        <p:nvPicPr>
          <p:cNvPr id="7" name="Picture 6" descr="5 Ways Small Businesses Can Benefit From Using Surveys - Survey ..."/>
          <p:cNvPicPr/>
          <p:nvPr/>
        </p:nvPicPr>
        <p:blipFill>
          <a:blip r:embed="rId4"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2275372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Goal of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a:p>
        </p:txBody>
      </p:sp>
      <p:sp>
        <p:nvSpPr>
          <p:cNvPr id="4" name="Content Placeholder 3"/>
          <p:cNvSpPr>
            <a:spLocks noGrp="1"/>
          </p:cNvSpPr>
          <p:nvPr>
            <p:ph sz="quarter" idx="1"/>
          </p:nvPr>
        </p:nvSpPr>
        <p:spPr/>
        <p:txBody>
          <a:bodyPr/>
          <a:lstStyle/>
          <a:p>
            <a:r>
              <a:rPr lang="en-US" sz="2400" u="sng" dirty="0" smtClean="0"/>
              <a:t>The primary goal of all businesses is to earn a profit:         the difference between what it costs to make and sell a product and what a customer pays for it</a:t>
            </a:r>
            <a:r>
              <a:rPr lang="en-US" dirty="0" smtClean="0"/>
              <a:t>.</a:t>
            </a:r>
          </a:p>
          <a:p>
            <a:endParaRPr lang="en-US" sz="800" dirty="0" smtClean="0"/>
          </a:p>
          <a:p>
            <a:pPr lvl="1"/>
            <a:r>
              <a:rPr lang="en-US" dirty="0" smtClean="0"/>
              <a:t>Earning profits contributes to society by creating resources that support our social institutions and government.</a:t>
            </a:r>
          </a:p>
          <a:p>
            <a:pPr lvl="1"/>
            <a:endParaRPr lang="en-US" sz="800" dirty="0" smtClean="0"/>
          </a:p>
          <a:p>
            <a:pPr lvl="2"/>
            <a:r>
              <a:rPr lang="en-US" dirty="0" smtClean="0">
                <a:solidFill>
                  <a:srgbClr val="FF0000"/>
                </a:solidFill>
              </a:rPr>
              <a:t>Businesses that create profits, pay taxes, and create jobs are the foundation of our economy.</a:t>
            </a:r>
            <a:endParaRPr lang="en-US" dirty="0">
              <a:solidFill>
                <a:srgbClr val="FF0000"/>
              </a:solidFill>
            </a:endParaRPr>
          </a:p>
        </p:txBody>
      </p:sp>
      <p:pic>
        <p:nvPicPr>
          <p:cNvPr id="6" name="Picture 5" descr="Do not be afraid of profit: shared value for social and ..."/>
          <p:cNvPicPr/>
          <p:nvPr/>
        </p:nvPicPr>
        <p:blipFill>
          <a:blip r:embed="rId2" cstate="print"/>
          <a:srcRect/>
          <a:stretch>
            <a:fillRect/>
          </a:stretch>
        </p:blipFill>
        <p:spPr bwMode="auto">
          <a:xfrm>
            <a:off x="5029200" y="4343400"/>
            <a:ext cx="3581400" cy="1848255"/>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Business Ethics and Social Responsibility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Many problems and conflicts in business could be avoided if owners, managers, and employees knew more about business law and the legal system</a:t>
            </a:r>
            <a:r>
              <a:rPr lang="en-US" dirty="0" smtClean="0"/>
              <a:t>.</a:t>
            </a:r>
          </a:p>
          <a:p>
            <a:endParaRPr lang="en-US" sz="800" dirty="0" smtClean="0"/>
          </a:p>
          <a:p>
            <a:pPr lvl="1"/>
            <a:r>
              <a:rPr lang="en-US" dirty="0" smtClean="0">
                <a:solidFill>
                  <a:srgbClr val="FF0000"/>
                </a:solidFill>
              </a:rPr>
              <a:t>Business ethics, social responsibility, and laws together act as a compliance system, requiring that businesses and employees act responsibly in society.</a:t>
            </a:r>
            <a:endParaRPr lang="en-US" dirty="0">
              <a:solidFill>
                <a:srgbClr val="FF0000"/>
              </a:solidFill>
            </a:endParaRPr>
          </a:p>
        </p:txBody>
      </p:sp>
      <p:pic>
        <p:nvPicPr>
          <p:cNvPr id="7170" name="Picture 2" descr="C:\Users\Michaelm\AppData\Local\Microsoft\Windows\Temporary Internet Files\Content.IE5\4ACZGT8O\18532[1].jpg"/>
          <p:cNvPicPr>
            <a:picLocks noChangeAspect="1" noChangeArrowheads="1"/>
          </p:cNvPicPr>
          <p:nvPr/>
        </p:nvPicPr>
        <p:blipFill>
          <a:blip r:embed="rId2" cstate="print"/>
          <a:srcRect/>
          <a:stretch>
            <a:fillRect/>
          </a:stretch>
        </p:blipFill>
        <p:spPr bwMode="auto">
          <a:xfrm>
            <a:off x="4137028" y="4038600"/>
            <a:ext cx="4741333" cy="2286000"/>
          </a:xfrm>
          <a:prstGeom prst="rect">
            <a:avLst/>
          </a:prstGeom>
          <a:noFill/>
        </p:spPr>
      </p:pic>
      <p:pic>
        <p:nvPicPr>
          <p:cNvPr id="7171" name="Picture 3" descr="C:\Users\Michaelm\AppData\Local\Microsoft\Windows\Temporary Internet Files\Content.IE5\WX0DVOOP\yes-im-complaint[1].jpg"/>
          <p:cNvPicPr>
            <a:picLocks noChangeAspect="1" noChangeArrowheads="1"/>
          </p:cNvPicPr>
          <p:nvPr/>
        </p:nvPicPr>
        <p:blipFill>
          <a:blip r:embed="rId3" cstate="print"/>
          <a:srcRect/>
          <a:stretch>
            <a:fillRect/>
          </a:stretch>
        </p:blipFill>
        <p:spPr bwMode="auto">
          <a:xfrm>
            <a:off x="2623370" y="4927600"/>
            <a:ext cx="1513658" cy="1371600"/>
          </a:xfrm>
          <a:prstGeom prst="rect">
            <a:avLst/>
          </a:prstGeom>
          <a:noFill/>
        </p:spPr>
      </p:pic>
      <p:pic>
        <p:nvPicPr>
          <p:cNvPr id="7" name="Picture 6" descr="5 Ways Small Businesses Can Benefit From Using Surveys - Survey ..."/>
          <p:cNvPicPr/>
          <p:nvPr/>
        </p:nvPicPr>
        <p:blipFill>
          <a:blip r:embed="rId4"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1709623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Role of Ethics in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Regardless of what an individual believes about an action, if society judges it to be unethical or wrong, whether correctly or not, that judgment directly affects the organization’s ability to achieve its business goals</a:t>
            </a:r>
            <a:r>
              <a:rPr lang="en-US" dirty="0" smtClean="0"/>
              <a:t>.</a:t>
            </a:r>
          </a:p>
          <a:p>
            <a:endParaRPr lang="en-US" sz="800" dirty="0" smtClean="0"/>
          </a:p>
          <a:p>
            <a:pPr lvl="1"/>
            <a:r>
              <a:rPr lang="en-US" dirty="0" smtClean="0">
                <a:solidFill>
                  <a:srgbClr val="FF0000"/>
                </a:solidFill>
              </a:rPr>
              <a:t>Perception is real in its consequences.</a:t>
            </a:r>
            <a:endParaRPr lang="en-US" dirty="0">
              <a:solidFill>
                <a:srgbClr val="FF0000"/>
              </a:solidFill>
            </a:endParaRPr>
          </a:p>
        </p:txBody>
      </p:sp>
      <p:pic>
        <p:nvPicPr>
          <p:cNvPr id="8194" name="Picture 2" descr="C:\Users\Michaelm\AppData\Local\Microsoft\Windows\Temporary Internet Files\Content.IE5\3X0ZDPIB\20150603171856!Society_logo[1].jpg"/>
          <p:cNvPicPr>
            <a:picLocks noChangeAspect="1" noChangeArrowheads="1"/>
          </p:cNvPicPr>
          <p:nvPr/>
        </p:nvPicPr>
        <p:blipFill>
          <a:blip r:embed="rId2" cstate="print"/>
          <a:srcRect/>
          <a:stretch>
            <a:fillRect/>
          </a:stretch>
        </p:blipFill>
        <p:spPr bwMode="auto">
          <a:xfrm>
            <a:off x="4572000" y="3810000"/>
            <a:ext cx="3886200" cy="2413000"/>
          </a:xfrm>
          <a:prstGeom prst="rect">
            <a:avLst/>
          </a:prstGeom>
          <a:noFill/>
        </p:spPr>
      </p:pic>
      <p:pic>
        <p:nvPicPr>
          <p:cNvPr id="8197" name="Picture 5" descr="C:\Users\Michaelm\AppData\Local\Microsoft\Windows\Temporary Internet Files\Content.IE5\7X2GC7W4\5704563713_dd5a8c0de1_o[1].jpg"/>
          <p:cNvPicPr>
            <a:picLocks noChangeAspect="1" noChangeArrowheads="1"/>
          </p:cNvPicPr>
          <p:nvPr/>
        </p:nvPicPr>
        <p:blipFill>
          <a:blip r:embed="rId3" cstate="print"/>
          <a:srcRect/>
          <a:stretch>
            <a:fillRect/>
          </a:stretch>
        </p:blipFill>
        <p:spPr bwMode="auto">
          <a:xfrm>
            <a:off x="1066800" y="3886200"/>
            <a:ext cx="3352800" cy="2286000"/>
          </a:xfrm>
          <a:prstGeom prst="rect">
            <a:avLst/>
          </a:prstGeom>
          <a:noFill/>
        </p:spPr>
      </p:pic>
      <p:pic>
        <p:nvPicPr>
          <p:cNvPr id="7" name="Picture 6" descr="5 Ways Small Businesses Can Benefit From Using Surveys - Survey ..."/>
          <p:cNvPicPr/>
          <p:nvPr/>
        </p:nvPicPr>
        <p:blipFill>
          <a:blip r:embed="rId4"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1220336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Recognizing Ethical Issues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400" u="sng" dirty="0" smtClean="0"/>
              <a:t>Recognizing Ethical Issues is the most important step in understanding business ethics</a:t>
            </a:r>
            <a:r>
              <a:rPr lang="en-US" dirty="0" smtClean="0"/>
              <a:t>.</a:t>
            </a:r>
          </a:p>
          <a:p>
            <a:endParaRPr lang="en-US" sz="800" dirty="0" smtClean="0"/>
          </a:p>
          <a:p>
            <a:pPr lvl="1"/>
            <a:r>
              <a:rPr lang="en-US" sz="2000" dirty="0" smtClean="0"/>
              <a:t>An Ethical Issue is an identifiable problem, situation, or opportunity that requires a person to choose from among several actions that may be evaluated as right or wrong, ethical or unethical.  </a:t>
            </a:r>
          </a:p>
          <a:p>
            <a:pPr lvl="1"/>
            <a:endParaRPr lang="en-US" sz="800" dirty="0" smtClean="0"/>
          </a:p>
          <a:p>
            <a:pPr lvl="2"/>
            <a:r>
              <a:rPr lang="en-US" dirty="0" smtClean="0">
                <a:solidFill>
                  <a:srgbClr val="FF0000"/>
                </a:solidFill>
              </a:rPr>
              <a:t>Learning how to choose from alternatives and make a decision requires not only good personal values, but also knowledge and competence in the business area of concern.</a:t>
            </a:r>
            <a:endParaRPr lang="en-US" dirty="0">
              <a:solidFill>
                <a:srgbClr val="FF0000"/>
              </a:solidFill>
            </a:endParaRPr>
          </a:p>
        </p:txBody>
      </p:sp>
      <p:pic>
        <p:nvPicPr>
          <p:cNvPr id="10" name="Picture 9" descr="Ethical Issues Concept Text On Background Stock Photo, Picture And ..."/>
          <p:cNvPicPr/>
          <p:nvPr/>
        </p:nvPicPr>
        <p:blipFill>
          <a:blip r:embed="rId2" cstate="print"/>
          <a:srcRect/>
          <a:stretch>
            <a:fillRect/>
          </a:stretch>
        </p:blipFill>
        <p:spPr bwMode="auto">
          <a:xfrm>
            <a:off x="5645727" y="4800600"/>
            <a:ext cx="3498273" cy="20574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1624549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Recognizing Ethical Issues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Ethical decision making is not always easy because there are always gray areas that create dilemmas, no matter how decisions are made</a:t>
            </a:r>
            <a:r>
              <a:rPr lang="en-US" dirty="0" smtClean="0"/>
              <a:t>.</a:t>
            </a:r>
          </a:p>
          <a:p>
            <a:endParaRPr lang="en-US" sz="800" dirty="0" smtClean="0"/>
          </a:p>
          <a:p>
            <a:pPr lvl="1"/>
            <a:r>
              <a:rPr lang="en-US" sz="2000" dirty="0" smtClean="0"/>
              <a:t>Should an employee report on a co-worker engaging in time theft?  </a:t>
            </a:r>
          </a:p>
          <a:p>
            <a:pPr lvl="1"/>
            <a:r>
              <a:rPr lang="en-US" sz="2000" dirty="0" smtClean="0"/>
              <a:t>Should a salesman omit facts about a product’s poor safety record in </a:t>
            </a:r>
            <a:r>
              <a:rPr lang="en-US" sz="2000" dirty="0"/>
              <a:t>a</a:t>
            </a:r>
            <a:r>
              <a:rPr lang="en-US" sz="2000" dirty="0" smtClean="0"/>
              <a:t> presentation to customers?</a:t>
            </a:r>
          </a:p>
          <a:p>
            <a:pPr lvl="1"/>
            <a:endParaRPr lang="en-US" sz="800" dirty="0" smtClean="0"/>
          </a:p>
          <a:p>
            <a:pPr lvl="2"/>
            <a:r>
              <a:rPr lang="en-US" dirty="0" smtClean="0">
                <a:solidFill>
                  <a:srgbClr val="FF0000"/>
                </a:solidFill>
              </a:rPr>
              <a:t>Such questions require the decision maker to evaluate the ethics of their choice and decide whether to ask for guidance.</a:t>
            </a:r>
            <a:endParaRPr lang="en-US" dirty="0">
              <a:solidFill>
                <a:srgbClr val="FF0000"/>
              </a:solidFill>
            </a:endParaRPr>
          </a:p>
        </p:txBody>
      </p:sp>
      <p:pic>
        <p:nvPicPr>
          <p:cNvPr id="12292" name="Picture 4" descr="C:\Users\Michaelm\AppData\Local\Microsoft\Windows\Temporary Internet Files\Content.IE5\3X0ZDPIB\Parental_guidance_tag[1].png"/>
          <p:cNvPicPr>
            <a:picLocks noChangeAspect="1" noChangeArrowheads="1"/>
          </p:cNvPicPr>
          <p:nvPr/>
        </p:nvPicPr>
        <p:blipFill>
          <a:blip r:embed="rId2" cstate="print"/>
          <a:srcRect/>
          <a:stretch>
            <a:fillRect/>
          </a:stretch>
        </p:blipFill>
        <p:spPr bwMode="auto">
          <a:xfrm>
            <a:off x="5641536" y="4876800"/>
            <a:ext cx="3426264" cy="1965279"/>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2627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Recognizing Ethical Issues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Many business issues seem straightforward and easy to resolve on the surface, but in reality are very complex</a:t>
            </a:r>
            <a:r>
              <a:rPr lang="en-US" dirty="0" smtClean="0"/>
              <a:t>. </a:t>
            </a:r>
          </a:p>
          <a:p>
            <a:endParaRPr lang="en-US" sz="800" dirty="0" smtClean="0"/>
          </a:p>
          <a:p>
            <a:pPr lvl="1"/>
            <a:r>
              <a:rPr lang="en-US" dirty="0" smtClean="0"/>
              <a:t>A person often needs several years of experience in business to understand what is acceptable or ethical.</a:t>
            </a:r>
          </a:p>
          <a:p>
            <a:pPr lvl="1"/>
            <a:endParaRPr lang="en-US" sz="800" dirty="0" smtClean="0"/>
          </a:p>
          <a:p>
            <a:pPr lvl="2"/>
            <a:r>
              <a:rPr lang="en-US" dirty="0" smtClean="0">
                <a:solidFill>
                  <a:srgbClr val="FF0000"/>
                </a:solidFill>
              </a:rPr>
              <a:t>For example, is it appropriate to offer payment, gifts, or special favors to influence the outcome of a decision? </a:t>
            </a:r>
          </a:p>
          <a:p>
            <a:pPr lvl="2"/>
            <a:endParaRPr lang="en-US" sz="800" dirty="0" smtClean="0"/>
          </a:p>
          <a:p>
            <a:pPr lvl="3"/>
            <a:r>
              <a:rPr lang="en-US" dirty="0" smtClean="0">
                <a:solidFill>
                  <a:srgbClr val="0070C0"/>
                </a:solidFill>
              </a:rPr>
              <a:t>These are called bribes and are considered improper and could carry significant penalty if offered.</a:t>
            </a:r>
            <a:endParaRPr lang="en-US" dirty="0">
              <a:solidFill>
                <a:srgbClr val="0070C0"/>
              </a:solidFill>
            </a:endParaRPr>
          </a:p>
        </p:txBody>
      </p:sp>
      <p:pic>
        <p:nvPicPr>
          <p:cNvPr id="13315" name="Picture 3" descr="C:\Users\Michaelm\AppData\Local\Microsoft\Windows\Temporary Internet Files\Content.IE5\52LYKE23\bribe[1].jpg"/>
          <p:cNvPicPr>
            <a:picLocks noChangeAspect="1" noChangeArrowheads="1"/>
          </p:cNvPicPr>
          <p:nvPr/>
        </p:nvPicPr>
        <p:blipFill>
          <a:blip r:embed="rId2" cstate="print"/>
          <a:srcRect/>
          <a:stretch>
            <a:fillRect/>
          </a:stretch>
        </p:blipFill>
        <p:spPr bwMode="auto">
          <a:xfrm>
            <a:off x="5531005" y="4800600"/>
            <a:ext cx="3612995" cy="205740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3647323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Recognizing Ethical Issues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Many ethical issues in business can be categorized in the context of their relation with (1) abusive and intimidating behavior, (2) conflicts of interest, (3) fairness and honesty, (4) communications, (5) misuse of company resources, and (6) business relationships</a:t>
            </a:r>
            <a:r>
              <a:rPr lang="en-US" dirty="0" smtClean="0"/>
              <a:t>.</a:t>
            </a:r>
          </a:p>
          <a:p>
            <a:endParaRPr lang="en-US" sz="800" dirty="0" smtClean="0"/>
          </a:p>
          <a:p>
            <a:pPr lvl="1"/>
            <a:r>
              <a:rPr lang="en-US" dirty="0">
                <a:solidFill>
                  <a:srgbClr val="FF0000"/>
                </a:solidFill>
              </a:rPr>
              <a:t>A</a:t>
            </a:r>
            <a:r>
              <a:rPr lang="en-US" dirty="0" smtClean="0">
                <a:solidFill>
                  <a:srgbClr val="FF0000"/>
                </a:solidFill>
              </a:rPr>
              <a:t> Global Business Ethics Survey found that workers witness many instances of ethical misconduct in their organizations and sometimes feel pressured to compromise standards.</a:t>
            </a:r>
            <a:endParaRPr lang="en-US" dirty="0">
              <a:solidFill>
                <a:srgbClr val="FF0000"/>
              </a:solidFill>
            </a:endParaRPr>
          </a:p>
        </p:txBody>
      </p:sp>
      <p:pic>
        <p:nvPicPr>
          <p:cNvPr id="15363" name="Picture 3" descr="C:\Users\Michaelm\AppData\Local\Microsoft\Windows\Temporary Internet Files\Content.IE5\V2O6EV3C\STandards[1].jpg"/>
          <p:cNvPicPr>
            <a:picLocks noChangeAspect="1" noChangeArrowheads="1"/>
          </p:cNvPicPr>
          <p:nvPr/>
        </p:nvPicPr>
        <p:blipFill>
          <a:blip r:embed="rId2" cstate="print"/>
          <a:srcRect/>
          <a:stretch>
            <a:fillRect/>
          </a:stretch>
        </p:blipFill>
        <p:spPr bwMode="auto">
          <a:xfrm>
            <a:off x="2819400" y="4724400"/>
            <a:ext cx="3581400" cy="156845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3262435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 Abusive and Intimidating Behavior</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Abusive or intimidating behavior is the most common ethical problem for employees.  </a:t>
            </a:r>
          </a:p>
          <a:p>
            <a:endParaRPr lang="en-US" sz="800" u="sng" dirty="0" smtClean="0"/>
          </a:p>
          <a:p>
            <a:pPr lvl="1"/>
            <a:r>
              <a:rPr lang="en-US" dirty="0" smtClean="0"/>
              <a:t>These concepts can mean anything from physical threats,    false accusations, profanity, insults, yelling, harshness, and unreasonableness to ignoring someone or simply being annoying (the meaning of these words differ by person).</a:t>
            </a:r>
          </a:p>
          <a:p>
            <a:pPr lvl="1"/>
            <a:endParaRPr lang="en-US" sz="800" dirty="0" smtClean="0"/>
          </a:p>
          <a:p>
            <a:pPr lvl="2"/>
            <a:r>
              <a:rPr lang="en-US" dirty="0" smtClean="0">
                <a:solidFill>
                  <a:srgbClr val="FF0000"/>
                </a:solidFill>
              </a:rPr>
              <a:t>The productivity level of many organizations has been diminished by the time spent unraveling abusive relationships.</a:t>
            </a:r>
          </a:p>
          <a:p>
            <a:pPr lvl="1">
              <a:buNone/>
            </a:pPr>
            <a:endParaRPr lang="en-US" dirty="0"/>
          </a:p>
        </p:txBody>
      </p:sp>
      <p:pic>
        <p:nvPicPr>
          <p:cNvPr id="17410" name="Picture 2" descr="C:\Users\Michaelm\AppData\Local\Microsoft\Windows\Temporary Internet Files\Content.IE5\3X0ZDPIB\stop-the-abuse[1].jpg"/>
          <p:cNvPicPr>
            <a:picLocks noChangeAspect="1" noChangeArrowheads="1"/>
          </p:cNvPicPr>
          <p:nvPr/>
        </p:nvPicPr>
        <p:blipFill>
          <a:blip r:embed="rId2" cstate="print"/>
          <a:srcRect/>
          <a:stretch>
            <a:fillRect/>
          </a:stretch>
        </p:blipFill>
        <p:spPr bwMode="auto">
          <a:xfrm>
            <a:off x="5715000" y="4714639"/>
            <a:ext cx="3429000" cy="2153752"/>
          </a:xfrm>
          <a:prstGeom prst="rect">
            <a:avLst/>
          </a:prstGeom>
          <a:noFill/>
        </p:spPr>
      </p:pic>
      <p:pic>
        <p:nvPicPr>
          <p:cNvPr id="17413" name="Picture 5" descr="C:\Users\Michaelm\AppData\Local\Microsoft\Windows\Temporary Internet Files\Content.IE5\QTOHO7LC\no_excuse_for_abuse[1].jpg"/>
          <p:cNvPicPr>
            <a:picLocks noChangeAspect="1" noChangeArrowheads="1"/>
          </p:cNvPicPr>
          <p:nvPr/>
        </p:nvPicPr>
        <p:blipFill>
          <a:blip r:embed="rId3" cstate="print"/>
          <a:srcRect/>
          <a:stretch>
            <a:fillRect/>
          </a:stretch>
        </p:blipFill>
        <p:spPr bwMode="auto">
          <a:xfrm>
            <a:off x="3886200" y="4876800"/>
            <a:ext cx="1618488" cy="1371600"/>
          </a:xfrm>
          <a:prstGeom prst="rect">
            <a:avLst/>
          </a:prstGeom>
          <a:noFill/>
        </p:spPr>
      </p:pic>
      <p:pic>
        <p:nvPicPr>
          <p:cNvPr id="7" name="Picture 6" descr="5 Ways Small Businesses Can Benefit From Using Surveys - Survey ..."/>
          <p:cNvPicPr/>
          <p:nvPr/>
        </p:nvPicPr>
        <p:blipFill>
          <a:blip r:embed="rId4"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3670856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Abusive or Intimidating Behavior</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Bullying is associated with a hostile workplace when a person or group is targeted and is threatened, harassed, belittled, verbally abused, or overly criticized</a:t>
            </a:r>
            <a:r>
              <a:rPr lang="en-US" dirty="0" smtClean="0"/>
              <a:t>.</a:t>
            </a:r>
          </a:p>
          <a:p>
            <a:endParaRPr lang="en-US" sz="800" dirty="0" smtClean="0"/>
          </a:p>
          <a:p>
            <a:pPr lvl="1"/>
            <a:r>
              <a:rPr lang="en-US" sz="2100" dirty="0" smtClean="0"/>
              <a:t>Bullying may create what some consider a hostile environment,   </a:t>
            </a:r>
            <a:r>
              <a:rPr lang="en-US" dirty="0" smtClean="0"/>
              <a:t>a term generally associated with sexual harassment.</a:t>
            </a:r>
          </a:p>
          <a:p>
            <a:pPr lvl="1"/>
            <a:endParaRPr lang="en-US" sz="800" dirty="0" smtClean="0"/>
          </a:p>
          <a:p>
            <a:pPr lvl="2"/>
            <a:r>
              <a:rPr lang="en-US" dirty="0" smtClean="0">
                <a:solidFill>
                  <a:srgbClr val="FF0000"/>
                </a:solidFill>
              </a:rPr>
              <a:t>Bullying can use a mix of verbal, nonverbal, and manipulative threatening expressions to damage workplace productivity.</a:t>
            </a:r>
            <a:endParaRPr lang="en-US" dirty="0">
              <a:solidFill>
                <a:srgbClr val="FF0000"/>
              </a:solidFill>
            </a:endParaRPr>
          </a:p>
        </p:txBody>
      </p:sp>
      <p:pic>
        <p:nvPicPr>
          <p:cNvPr id="19459" name="Picture 3" descr="C:\Users\Michaelm\AppData\Local\Microsoft\Windows\Temporary Internet Files\Content.IE5\96G5M6R0\bully[1].jpg"/>
          <p:cNvPicPr>
            <a:picLocks noChangeAspect="1" noChangeArrowheads="1"/>
          </p:cNvPicPr>
          <p:nvPr/>
        </p:nvPicPr>
        <p:blipFill>
          <a:blip r:embed="rId2" cstate="print"/>
          <a:srcRect/>
          <a:stretch>
            <a:fillRect/>
          </a:stretch>
        </p:blipFill>
        <p:spPr bwMode="auto">
          <a:xfrm>
            <a:off x="5257800" y="4520564"/>
            <a:ext cx="3876964" cy="233383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3372826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Conflict of Interest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A conflict of interest exists when a person must choose whether to advance their own personal or financial interests or those of others</a:t>
            </a:r>
            <a:r>
              <a:rPr lang="en-US" dirty="0" smtClean="0"/>
              <a:t>.</a:t>
            </a:r>
          </a:p>
          <a:p>
            <a:endParaRPr lang="en-US" sz="800" dirty="0" smtClean="0"/>
          </a:p>
          <a:p>
            <a:pPr lvl="1"/>
            <a:r>
              <a:rPr lang="en-US" sz="2000" dirty="0" smtClean="0"/>
              <a:t>For example, a manager in a corporation is supposed to ensure that the company is profitable so that its stockholder-owners receive a return on their investment.  In other words, the manager has a responsibility to investors.</a:t>
            </a:r>
          </a:p>
          <a:p>
            <a:pPr lvl="1"/>
            <a:endParaRPr lang="en-US" sz="800" dirty="0" smtClean="0"/>
          </a:p>
          <a:p>
            <a:pPr lvl="2"/>
            <a:r>
              <a:rPr lang="en-US" dirty="0" smtClean="0">
                <a:solidFill>
                  <a:srgbClr val="FF0000"/>
                </a:solidFill>
              </a:rPr>
              <a:t>If they make decisions that give them more power or money but do not help the company, then they have a conflict of interest.</a:t>
            </a:r>
            <a:endParaRPr lang="en-US" dirty="0">
              <a:solidFill>
                <a:srgbClr val="FF0000"/>
              </a:solidFill>
            </a:endParaRPr>
          </a:p>
        </p:txBody>
      </p:sp>
      <p:pic>
        <p:nvPicPr>
          <p:cNvPr id="22531" name="Picture 3" descr="C:\Users\Michaelm\AppData\Local\Microsoft\Windows\Temporary Internet Files\Content.IE5\HWRYGRBG\conflict_of_interest[1].jpg"/>
          <p:cNvPicPr>
            <a:picLocks noChangeAspect="1" noChangeArrowheads="1"/>
          </p:cNvPicPr>
          <p:nvPr/>
        </p:nvPicPr>
        <p:blipFill>
          <a:blip r:embed="rId2" cstate="print"/>
          <a:srcRect/>
          <a:stretch>
            <a:fillRect/>
          </a:stretch>
        </p:blipFill>
        <p:spPr bwMode="auto">
          <a:xfrm>
            <a:off x="5098490" y="5181601"/>
            <a:ext cx="4054746" cy="1692416"/>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2943951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3. Fairness and Honesty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Fairness and Honesty are at the heart of business ethics and related to the general values of decision makers</a:t>
            </a:r>
            <a:r>
              <a:rPr lang="en-US" dirty="0" smtClean="0"/>
              <a:t>.</a:t>
            </a:r>
          </a:p>
          <a:p>
            <a:endParaRPr lang="en-US" sz="800" dirty="0" smtClean="0"/>
          </a:p>
          <a:p>
            <a:pPr lvl="1"/>
            <a:r>
              <a:rPr lang="en-US" sz="2000" dirty="0" smtClean="0"/>
              <a:t>At a minimum, businesspersons are expected to follow all applicable laws and regulations.  But beyond obeying the law, they are expected not to harm customers, employees, clients, or competitors knowingly through deception, misrepresentation, coercion, discrimination, or breaking the law by unfair competition or monopolization.</a:t>
            </a:r>
          </a:p>
          <a:p>
            <a:pPr lvl="1"/>
            <a:endParaRPr lang="en-US" sz="800" dirty="0" smtClean="0"/>
          </a:p>
          <a:p>
            <a:pPr lvl="2"/>
            <a:r>
              <a:rPr lang="en-US" dirty="0" smtClean="0">
                <a:solidFill>
                  <a:srgbClr val="FF0000"/>
                </a:solidFill>
              </a:rPr>
              <a:t>Honesty and Fairness can also relate to how employees utilize the resources of an organization.</a:t>
            </a:r>
          </a:p>
          <a:p>
            <a:pPr lvl="2"/>
            <a:endParaRPr lang="en-US" sz="800" dirty="0" smtClean="0"/>
          </a:p>
        </p:txBody>
      </p:sp>
      <p:pic>
        <p:nvPicPr>
          <p:cNvPr id="23556" name="Picture 4" descr="C:\Users\Michaelm\AppData\Local\Microsoft\Windows\Temporary Internet Files\Content.IE5\QTOHO7LC\businessman-840623_640[1].jpg"/>
          <p:cNvPicPr>
            <a:picLocks noChangeAspect="1" noChangeArrowheads="1"/>
          </p:cNvPicPr>
          <p:nvPr/>
        </p:nvPicPr>
        <p:blipFill>
          <a:blip r:embed="rId2" cstate="print"/>
          <a:srcRect/>
          <a:stretch>
            <a:fillRect/>
          </a:stretch>
        </p:blipFill>
        <p:spPr bwMode="auto">
          <a:xfrm>
            <a:off x="6172200" y="4724401"/>
            <a:ext cx="2971800" cy="213360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362771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Business Needs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a:p>
        </p:txBody>
      </p:sp>
      <p:sp>
        <p:nvSpPr>
          <p:cNvPr id="4" name="Content Placeholder 3"/>
          <p:cNvSpPr>
            <a:spLocks noGrp="1"/>
          </p:cNvSpPr>
          <p:nvPr>
            <p:ph sz="quarter" idx="1"/>
          </p:nvPr>
        </p:nvSpPr>
        <p:spPr/>
        <p:txBody>
          <a:bodyPr/>
          <a:lstStyle/>
          <a:p>
            <a:r>
              <a:rPr lang="en-US" sz="2300" u="sng" dirty="0" smtClean="0"/>
              <a:t>To earn a profit, a person or organization needs management skills to (1) plan, (2) organize, and (3) control the activities of the business and to find and develop EEs so that it can make products consumers will buy</a:t>
            </a:r>
            <a:r>
              <a:rPr lang="en-US" sz="2300" dirty="0" smtClean="0"/>
              <a:t>.</a:t>
            </a:r>
          </a:p>
          <a:p>
            <a:endParaRPr lang="en-US" sz="800" dirty="0" smtClean="0"/>
          </a:p>
          <a:p>
            <a:pPr lvl="1"/>
            <a:r>
              <a:rPr lang="en-US" sz="2000" dirty="0" smtClean="0"/>
              <a:t>A business also needs marketing expertise to learn what products consumers need and want and to develop, manufacture, price, promote, and distribute those products.</a:t>
            </a:r>
          </a:p>
          <a:p>
            <a:pPr lvl="1"/>
            <a:endParaRPr lang="en-US" sz="800" dirty="0" smtClean="0"/>
          </a:p>
          <a:p>
            <a:pPr lvl="2"/>
            <a:r>
              <a:rPr lang="en-US" sz="1800" dirty="0" smtClean="0">
                <a:solidFill>
                  <a:srgbClr val="FF0000"/>
                </a:solidFill>
              </a:rPr>
              <a:t>Additionally, a business needs financial resources and skills to fund, maintain, and expand its operations.</a:t>
            </a:r>
            <a:endParaRPr lang="en-US" sz="1800" dirty="0">
              <a:solidFill>
                <a:srgbClr val="FF0000"/>
              </a:solidFill>
            </a:endParaRPr>
          </a:p>
        </p:txBody>
      </p:sp>
      <p:pic>
        <p:nvPicPr>
          <p:cNvPr id="7" name="Picture 6" descr="Business Needs PowerPoint and Google Slides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648200"/>
            <a:ext cx="3161145" cy="2399030"/>
          </a:xfrm>
          <a:prstGeom prst="rect">
            <a:avLst/>
          </a:prstGeom>
          <a:noFill/>
          <a:ln>
            <a:noFill/>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4. Communications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smtClean="0"/>
              <a:t>Communications is an area in which ethical concerns arise</a:t>
            </a:r>
            <a:r>
              <a:rPr lang="en-US" dirty="0" smtClean="0"/>
              <a:t>.</a:t>
            </a:r>
          </a:p>
          <a:p>
            <a:endParaRPr lang="en-US" sz="800" dirty="0" smtClean="0"/>
          </a:p>
          <a:p>
            <a:pPr lvl="1"/>
            <a:r>
              <a:rPr lang="en-US" dirty="0" smtClean="0">
                <a:solidFill>
                  <a:srgbClr val="FF0000"/>
                </a:solidFill>
              </a:rPr>
              <a:t>False and misleading advertising, as well as deceptive personal-selling tactics, anger consumers and can lead to the failure of a business.  Truthfulness regarding product labeling, ingredients, quality, and safety is important to consumers.</a:t>
            </a:r>
          </a:p>
          <a:p>
            <a:pPr lvl="1"/>
            <a:endParaRPr lang="en-US" sz="800" dirty="0" smtClean="0"/>
          </a:p>
        </p:txBody>
      </p:sp>
      <p:pic>
        <p:nvPicPr>
          <p:cNvPr id="8" name="Picture 7" descr="Unethical Advertising, Misleading Information or Deceptive..."/>
          <p:cNvPicPr/>
          <p:nvPr/>
        </p:nvPicPr>
        <p:blipFill>
          <a:blip r:embed="rId2" cstate="print"/>
          <a:srcRect/>
          <a:stretch>
            <a:fillRect/>
          </a:stretch>
        </p:blipFill>
        <p:spPr bwMode="auto">
          <a:xfrm>
            <a:off x="4818888" y="3962400"/>
            <a:ext cx="3715512" cy="2195999"/>
          </a:xfrm>
          <a:prstGeom prst="rect">
            <a:avLst/>
          </a:prstGeom>
          <a:noFill/>
          <a:ln w="9525">
            <a:noFill/>
            <a:miter lim="800000"/>
            <a:headEnd/>
            <a:tailEnd/>
          </a:ln>
        </p:spPr>
      </p:pic>
      <p:pic>
        <p:nvPicPr>
          <p:cNvPr id="9" name="Picture 8" descr="FDA Food Claims - HOW THEY ARE MISLEADING! - YouTube"/>
          <p:cNvPicPr/>
          <p:nvPr/>
        </p:nvPicPr>
        <p:blipFill>
          <a:blip r:embed="rId3" cstate="print"/>
          <a:srcRect/>
          <a:stretch>
            <a:fillRect/>
          </a:stretch>
        </p:blipFill>
        <p:spPr bwMode="auto">
          <a:xfrm>
            <a:off x="762000" y="3962400"/>
            <a:ext cx="3828288" cy="2195999"/>
          </a:xfrm>
          <a:prstGeom prst="rect">
            <a:avLst/>
          </a:prstGeom>
          <a:noFill/>
          <a:ln w="9525">
            <a:noFill/>
            <a:miter lim="800000"/>
            <a:headEnd/>
            <a:tailEnd/>
          </a:ln>
        </p:spPr>
      </p:pic>
      <p:pic>
        <p:nvPicPr>
          <p:cNvPr id="7" name="Picture 6" descr="5 Ways Small Businesses Can Benefit From Using Surveys - Survey ..."/>
          <p:cNvPicPr/>
          <p:nvPr/>
        </p:nvPicPr>
        <p:blipFill>
          <a:blip r:embed="rId4"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2760016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5. Misuse of Company Resources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Misuse of company resources has been identified by the Ethics Resource Center as a leading issue in observed misconduct in organizations</a:t>
            </a:r>
            <a:r>
              <a:rPr lang="en-US" dirty="0" smtClean="0"/>
              <a:t>.</a:t>
            </a:r>
          </a:p>
          <a:p>
            <a:endParaRPr lang="en-US" sz="800" dirty="0" smtClean="0"/>
          </a:p>
          <a:p>
            <a:pPr lvl="1"/>
            <a:r>
              <a:rPr lang="en-US" dirty="0" smtClean="0"/>
              <a:t>Issues might include spending an excessive amount of time on personal e-mails, submitting personal expenses on company expense reports, or using the company copier for personal use.</a:t>
            </a:r>
          </a:p>
          <a:p>
            <a:pPr lvl="1"/>
            <a:endParaRPr lang="en-US" sz="800" dirty="0" smtClean="0"/>
          </a:p>
          <a:p>
            <a:pPr lvl="2"/>
            <a:r>
              <a:rPr lang="en-US" sz="1800" dirty="0" smtClean="0">
                <a:solidFill>
                  <a:srgbClr val="FF0000"/>
                </a:solidFill>
              </a:rPr>
              <a:t>The most common way that EEs abuse resources is by using company computers for personal use (i.e.) shopping online, downloading music, doing personal banking, surfing the Internet, or visiting Facebook.</a:t>
            </a:r>
            <a:endParaRPr lang="en-US" sz="1800" dirty="0">
              <a:solidFill>
                <a:srgbClr val="FF0000"/>
              </a:solidFill>
            </a:endParaRPr>
          </a:p>
        </p:txBody>
      </p:sp>
      <p:pic>
        <p:nvPicPr>
          <p:cNvPr id="21507" name="Picture 3" descr="C:\Program Files (x86)\Microsoft Office\MEDIA\CAGCAT10\j0292982.wmf"/>
          <p:cNvPicPr>
            <a:picLocks noChangeAspect="1" noChangeArrowheads="1"/>
          </p:cNvPicPr>
          <p:nvPr/>
        </p:nvPicPr>
        <p:blipFill>
          <a:blip r:embed="rId2" cstate="print"/>
          <a:srcRect/>
          <a:stretch>
            <a:fillRect/>
          </a:stretch>
        </p:blipFill>
        <p:spPr bwMode="auto">
          <a:xfrm>
            <a:off x="6553200" y="5105400"/>
            <a:ext cx="2453030" cy="1610207"/>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2838049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Misuse of Company Time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Theft of time is a common area of misconduct observed in the workplace</a:t>
            </a:r>
            <a:r>
              <a:rPr lang="en-US" dirty="0" smtClean="0"/>
              <a:t>.</a:t>
            </a:r>
          </a:p>
          <a:p>
            <a:endParaRPr lang="en-US" sz="800" dirty="0" smtClean="0"/>
          </a:p>
          <a:p>
            <a:pPr lvl="1"/>
            <a:r>
              <a:rPr lang="en-US" dirty="0" smtClean="0"/>
              <a:t>One example of misusing time in the workplace is by engaging in activities that are not necessary for the job.  For instance, many employees spend an average of one hour each day using social networking sites or watching YouTube.</a:t>
            </a:r>
          </a:p>
          <a:p>
            <a:pPr lvl="1"/>
            <a:endParaRPr lang="en-US" sz="800" dirty="0" smtClean="0"/>
          </a:p>
          <a:p>
            <a:pPr lvl="2"/>
            <a:r>
              <a:rPr lang="en-US" dirty="0" smtClean="0">
                <a:solidFill>
                  <a:srgbClr val="FF0000"/>
                </a:solidFill>
              </a:rPr>
              <a:t>This relates to lost productivity and profits for the employer, and relates to ethical issues in the area of time theft.</a:t>
            </a:r>
            <a:endParaRPr lang="en-US" dirty="0">
              <a:solidFill>
                <a:srgbClr val="FF0000"/>
              </a:solidFill>
            </a:endParaRPr>
          </a:p>
        </p:txBody>
      </p:sp>
      <p:pic>
        <p:nvPicPr>
          <p:cNvPr id="16388" name="Picture 4" descr="C:\Users\Michaelm\AppData\Local\Microsoft\Windows\Temporary Internet Files\Content.IE5\JQUOH281\Thief_series_logo[1].png"/>
          <p:cNvPicPr>
            <a:picLocks noChangeAspect="1" noChangeArrowheads="1"/>
          </p:cNvPicPr>
          <p:nvPr/>
        </p:nvPicPr>
        <p:blipFill>
          <a:blip r:embed="rId2" cstate="print"/>
          <a:srcRect/>
          <a:stretch>
            <a:fillRect/>
          </a:stretch>
        </p:blipFill>
        <p:spPr bwMode="auto">
          <a:xfrm>
            <a:off x="4818888" y="4785123"/>
            <a:ext cx="4041676" cy="1486076"/>
          </a:xfrm>
          <a:prstGeom prst="rect">
            <a:avLst/>
          </a:prstGeom>
          <a:noFill/>
        </p:spPr>
      </p:pic>
      <p:pic>
        <p:nvPicPr>
          <p:cNvPr id="16389" name="Picture 5" descr="C:\Users\Michaelm\AppData\Local\Microsoft\Windows\Temporary Internet Files\Content.IE5\52LYKE23\clock-icon[1].jpg"/>
          <p:cNvPicPr>
            <a:picLocks noChangeAspect="1" noChangeArrowheads="1"/>
          </p:cNvPicPr>
          <p:nvPr/>
        </p:nvPicPr>
        <p:blipFill>
          <a:blip r:embed="rId3" cstate="print"/>
          <a:srcRect/>
          <a:stretch>
            <a:fillRect/>
          </a:stretch>
        </p:blipFill>
        <p:spPr bwMode="auto">
          <a:xfrm>
            <a:off x="3181401" y="4897924"/>
            <a:ext cx="1408887" cy="1260475"/>
          </a:xfrm>
          <a:prstGeom prst="rect">
            <a:avLst/>
          </a:prstGeom>
          <a:noFill/>
        </p:spPr>
      </p:pic>
      <p:pic>
        <p:nvPicPr>
          <p:cNvPr id="7" name="Picture 6" descr="5 Ways Small Businesses Can Benefit From Using Surveys - Survey ..."/>
          <p:cNvPicPr/>
          <p:nvPr/>
        </p:nvPicPr>
        <p:blipFill>
          <a:blip r:embed="rId4"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1338718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6. Business Relationships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a:xfrm>
            <a:off x="274043" y="1534226"/>
            <a:ext cx="8503920" cy="4572000"/>
          </a:xfrm>
        </p:spPr>
        <p:txBody>
          <a:bodyPr/>
          <a:lstStyle/>
          <a:p>
            <a:r>
              <a:rPr lang="en-US" sz="2400" u="sng" dirty="0" smtClean="0"/>
              <a:t>The behavior of businesspersons toward their customers, suppliers, and others in the workplace may also generate ethical concerns</a:t>
            </a:r>
            <a:r>
              <a:rPr lang="en-US" sz="2400" dirty="0" smtClean="0"/>
              <a:t>.</a:t>
            </a:r>
          </a:p>
          <a:p>
            <a:endParaRPr lang="en-US" sz="800" dirty="0" smtClean="0"/>
          </a:p>
          <a:p>
            <a:pPr lvl="1"/>
            <a:r>
              <a:rPr lang="en-US" sz="2000" dirty="0" smtClean="0"/>
              <a:t>Ethical behavior within a business involves keeping company secrets, meeting obligations and responsibilities, and avoiding undue pressure that may force others to act unethically.</a:t>
            </a:r>
          </a:p>
          <a:p>
            <a:pPr lvl="1"/>
            <a:endParaRPr lang="en-US" sz="800" dirty="0" smtClean="0"/>
          </a:p>
          <a:p>
            <a:pPr lvl="2"/>
            <a:r>
              <a:rPr lang="en-US" sz="1900" dirty="0" smtClean="0">
                <a:solidFill>
                  <a:srgbClr val="FF0000"/>
                </a:solidFill>
              </a:rPr>
              <a:t>Managers, because of the authority of their position, have the opportunity to influence an EE’s actions. For example, a manager might influence the EE to cut corners or use inferior or pirated components to complete a product.</a:t>
            </a:r>
          </a:p>
        </p:txBody>
      </p:sp>
      <p:pic>
        <p:nvPicPr>
          <p:cNvPr id="6" name="Picture 5" descr="Typically Ethical - Ethics in Software Engineering | Kevin Liu ..."/>
          <p:cNvPicPr/>
          <p:nvPr/>
        </p:nvPicPr>
        <p:blipFill>
          <a:blip r:embed="rId2" cstate="print"/>
          <a:srcRect/>
          <a:stretch>
            <a:fillRect/>
          </a:stretch>
        </p:blipFill>
        <p:spPr bwMode="auto">
          <a:xfrm>
            <a:off x="5562600" y="4953001"/>
            <a:ext cx="3581400" cy="19050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28245640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Business Relationships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300" u="sng" dirty="0" smtClean="0"/>
              <a:t>Plagiarism, taking someone else’s work and presenting it as your own without mentioning source, is another ethical issue</a:t>
            </a:r>
            <a:r>
              <a:rPr lang="en-US" sz="2300" dirty="0" smtClean="0"/>
              <a:t>.</a:t>
            </a:r>
          </a:p>
          <a:p>
            <a:endParaRPr lang="en-US" sz="800" dirty="0" smtClean="0"/>
          </a:p>
          <a:p>
            <a:pPr lvl="1"/>
            <a:r>
              <a:rPr lang="en-US" sz="2000" dirty="0" smtClean="0"/>
              <a:t>An ethical issue arises when an employee copies reports or takes the work or ideas of others and presents it as their own.  </a:t>
            </a:r>
          </a:p>
          <a:p>
            <a:pPr lvl="1"/>
            <a:endParaRPr lang="en-US" sz="800" dirty="0" smtClean="0"/>
          </a:p>
          <a:p>
            <a:pPr lvl="2"/>
            <a:r>
              <a:rPr lang="en-US" dirty="0" smtClean="0">
                <a:solidFill>
                  <a:srgbClr val="FF0000"/>
                </a:solidFill>
              </a:rPr>
              <a:t>A manager attempting to take credit for a subordinate’s ideas is engaging in another type of plagiarism.</a:t>
            </a:r>
            <a:endParaRPr lang="en-US" dirty="0">
              <a:solidFill>
                <a:srgbClr val="FF0000"/>
              </a:solidFill>
            </a:endParaRPr>
          </a:p>
        </p:txBody>
      </p:sp>
      <p:pic>
        <p:nvPicPr>
          <p:cNvPr id="5" name="Picture 4" descr="How do Plagiarism Detector tool Work? | Copyleaks"/>
          <p:cNvPicPr/>
          <p:nvPr/>
        </p:nvPicPr>
        <p:blipFill>
          <a:blip r:embed="rId2" cstate="print"/>
          <a:srcRect/>
          <a:stretch>
            <a:fillRect/>
          </a:stretch>
        </p:blipFill>
        <p:spPr bwMode="auto">
          <a:xfrm>
            <a:off x="5257800" y="4114800"/>
            <a:ext cx="3886200" cy="2757055"/>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1132683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Business Relationships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It is the responsibility of managers to create a work environment that helps the organization achieve objectives and fulfill its responsibilities</a:t>
            </a:r>
            <a:r>
              <a:rPr lang="en-US" sz="2400" dirty="0" smtClean="0"/>
              <a:t>.</a:t>
            </a:r>
          </a:p>
          <a:p>
            <a:endParaRPr lang="en-US" sz="800" dirty="0" smtClean="0"/>
          </a:p>
          <a:p>
            <a:pPr lvl="1"/>
            <a:r>
              <a:rPr lang="en-US" sz="2000" dirty="0" smtClean="0">
                <a:solidFill>
                  <a:srgbClr val="FF0000"/>
                </a:solidFill>
              </a:rPr>
              <a:t>Managers who offer no ethical direction to EE’s create many opportunities for manipulation, dishonesty, and conflicts of interest.</a:t>
            </a:r>
            <a:endParaRPr lang="en-US" sz="2000" dirty="0">
              <a:solidFill>
                <a:srgbClr val="FF0000"/>
              </a:solidFill>
            </a:endParaRPr>
          </a:p>
        </p:txBody>
      </p:sp>
      <p:pic>
        <p:nvPicPr>
          <p:cNvPr id="5" name="Picture 4" descr="Managing Social Responsibility and Ethics (Management) | Teaching ..."/>
          <p:cNvPicPr/>
          <p:nvPr/>
        </p:nvPicPr>
        <p:blipFill>
          <a:blip r:embed="rId2" cstate="print"/>
          <a:srcRect/>
          <a:stretch>
            <a:fillRect/>
          </a:stretch>
        </p:blipFill>
        <p:spPr bwMode="auto">
          <a:xfrm>
            <a:off x="5410200" y="3657600"/>
            <a:ext cx="3733800" cy="32004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3615192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Making Decisions about Ethical Issues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It is difficult to recognize specific ethical issues in practice</a:t>
            </a:r>
            <a:r>
              <a:rPr lang="en-US" sz="2400" dirty="0" smtClean="0"/>
              <a:t>.</a:t>
            </a:r>
          </a:p>
          <a:p>
            <a:endParaRPr lang="en-US" sz="800" dirty="0" smtClean="0"/>
          </a:p>
          <a:p>
            <a:pPr lvl="1"/>
            <a:r>
              <a:rPr lang="en-US" dirty="0" smtClean="0"/>
              <a:t>The perceived importance of an ethical issue substantially affects choices.  However, only a few issues receive scrutiny, and most receive no attention at all.  </a:t>
            </a:r>
          </a:p>
          <a:p>
            <a:pPr lvl="1"/>
            <a:endParaRPr lang="en-US" sz="800" dirty="0"/>
          </a:p>
          <a:p>
            <a:pPr lvl="2"/>
            <a:r>
              <a:rPr lang="en-US" dirty="0" smtClean="0">
                <a:solidFill>
                  <a:srgbClr val="FF0000"/>
                </a:solidFill>
              </a:rPr>
              <a:t>Managers make intuitive decisions sometimes without recognizing the embedded ethical issues.</a:t>
            </a:r>
            <a:endParaRPr lang="en-US" dirty="0">
              <a:solidFill>
                <a:srgbClr val="FF0000"/>
              </a:solidFill>
            </a:endParaRPr>
          </a:p>
        </p:txBody>
      </p:sp>
      <p:pic>
        <p:nvPicPr>
          <p:cNvPr id="5" name="Picture 4" descr="Digital Chain: There should be no rush to make 'intuitive ..."/>
          <p:cNvPicPr/>
          <p:nvPr/>
        </p:nvPicPr>
        <p:blipFill>
          <a:blip r:embed="rId2" cstate="print"/>
          <a:srcRect/>
          <a:stretch>
            <a:fillRect/>
          </a:stretch>
        </p:blipFill>
        <p:spPr bwMode="auto">
          <a:xfrm>
            <a:off x="4724400" y="3886200"/>
            <a:ext cx="4191000" cy="2442362"/>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15685485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Making Decisions about Ethical Issues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Open discussion of ethical issues does not eliminate ethical problems, but it does promote both trust and learning in an organization</a:t>
            </a:r>
            <a:r>
              <a:rPr lang="en-US" dirty="0" smtClean="0"/>
              <a:t>.</a:t>
            </a:r>
          </a:p>
          <a:p>
            <a:pPr lvl="1"/>
            <a:endParaRPr lang="en-US" dirty="0"/>
          </a:p>
        </p:txBody>
      </p:sp>
      <p:pic>
        <p:nvPicPr>
          <p:cNvPr id="5" name="Picture 4" descr="Forum for Ethics in the Workplace at DeSales University"/>
          <p:cNvPicPr/>
          <p:nvPr/>
        </p:nvPicPr>
        <p:blipFill>
          <a:blip r:embed="rId2" cstate="print"/>
          <a:srcRect/>
          <a:stretch>
            <a:fillRect/>
          </a:stretch>
        </p:blipFill>
        <p:spPr bwMode="auto">
          <a:xfrm>
            <a:off x="1676400" y="3124200"/>
            <a:ext cx="5943600" cy="2641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570398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Is the Action Ethical?</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400" u="sng" dirty="0" smtClean="0"/>
              <a:t>Ask these questions to determine if an action is ethical</a:t>
            </a:r>
            <a:r>
              <a:rPr lang="en-US" dirty="0"/>
              <a:t>:</a:t>
            </a:r>
            <a:endParaRPr lang="en-US" dirty="0" smtClean="0"/>
          </a:p>
          <a:p>
            <a:endParaRPr lang="en-US" sz="800" dirty="0" smtClean="0"/>
          </a:p>
          <a:p>
            <a:pPr lvl="1"/>
            <a:r>
              <a:rPr lang="en-US" sz="2000" dirty="0" smtClean="0"/>
              <a:t>Are there any potential legal restrictions or violations that could result from the action?</a:t>
            </a:r>
          </a:p>
          <a:p>
            <a:pPr lvl="1"/>
            <a:r>
              <a:rPr lang="en-US" sz="2000" dirty="0" smtClean="0"/>
              <a:t>Does the company have a specific code of ethics or policy on action?</a:t>
            </a:r>
          </a:p>
          <a:p>
            <a:pPr lvl="1"/>
            <a:r>
              <a:rPr lang="en-US" sz="2000" dirty="0" smtClean="0"/>
              <a:t>Is this activity customary in your industry?  </a:t>
            </a:r>
          </a:p>
          <a:p>
            <a:pPr lvl="2"/>
            <a:r>
              <a:rPr lang="en-US" sz="1800" dirty="0" smtClean="0">
                <a:solidFill>
                  <a:srgbClr val="FF0000"/>
                </a:solidFill>
              </a:rPr>
              <a:t>Are there any industry trade groups that provide guidelines or codes of conduct that address the issue?</a:t>
            </a:r>
          </a:p>
          <a:p>
            <a:pPr lvl="1"/>
            <a:r>
              <a:rPr lang="en-US" sz="2000" dirty="0" smtClean="0"/>
              <a:t>Would this activity be accepted by your co-workers?  </a:t>
            </a:r>
          </a:p>
          <a:p>
            <a:pPr lvl="2"/>
            <a:r>
              <a:rPr lang="en-US" sz="1800" dirty="0" smtClean="0">
                <a:solidFill>
                  <a:srgbClr val="FF0000"/>
                </a:solidFill>
              </a:rPr>
              <a:t>Will your decision or action withstand open discussion with co-workers and managers and survive untarnished?</a:t>
            </a:r>
            <a:endParaRPr lang="en-US" sz="1800" dirty="0">
              <a:solidFill>
                <a:srgbClr val="FF0000"/>
              </a:solidFill>
            </a:endParaRPr>
          </a:p>
        </p:txBody>
      </p:sp>
      <p:pic>
        <p:nvPicPr>
          <p:cNvPr id="27650" name="Picture 2" descr="C:\Users\Michaelm\AppData\Local\Microsoft\Windows\Temporary Internet Files\Content.IE5\KDB8FMSX\1024px-Text-questionmark.svg[1].png"/>
          <p:cNvPicPr>
            <a:picLocks noChangeAspect="1" noChangeArrowheads="1"/>
          </p:cNvPicPr>
          <p:nvPr/>
        </p:nvPicPr>
        <p:blipFill>
          <a:blip r:embed="rId2" cstate="print"/>
          <a:srcRect/>
          <a:stretch>
            <a:fillRect/>
          </a:stretch>
        </p:blipFill>
        <p:spPr bwMode="auto">
          <a:xfrm>
            <a:off x="7010400" y="4948382"/>
            <a:ext cx="2565400" cy="1909618"/>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9700055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Improving Ethical Behavior in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400" u="sng" dirty="0" smtClean="0"/>
              <a:t>Understanding how people make ethical choices and what prompts a person to act unethically may result in better ethical decisions</a:t>
            </a:r>
            <a:r>
              <a:rPr lang="en-US" dirty="0" smtClean="0"/>
              <a:t>.</a:t>
            </a:r>
          </a:p>
          <a:p>
            <a:endParaRPr lang="en-US" sz="800" dirty="0" smtClean="0"/>
          </a:p>
          <a:p>
            <a:pPr lvl="1"/>
            <a:r>
              <a:rPr lang="en-US" sz="2000" dirty="0" smtClean="0"/>
              <a:t>Ethical decisions in an organization are influenced by </a:t>
            </a:r>
            <a:r>
              <a:rPr lang="en-US" sz="2000" dirty="0"/>
              <a:t>3</a:t>
            </a:r>
            <a:r>
              <a:rPr lang="en-US" sz="2000" dirty="0" smtClean="0"/>
              <a:t> key factors: (1) individual moral standards/values, (2) the influence of managers and co-workers, and (3) the opportunity to engage in misconduct.</a:t>
            </a:r>
          </a:p>
          <a:p>
            <a:pPr lvl="1"/>
            <a:endParaRPr lang="en-US" sz="800" dirty="0" smtClean="0"/>
          </a:p>
          <a:p>
            <a:pPr lvl="2"/>
            <a:r>
              <a:rPr lang="en-US" sz="1800" dirty="0" smtClean="0">
                <a:solidFill>
                  <a:srgbClr val="FF0000"/>
                </a:solidFill>
              </a:rPr>
              <a:t>While you have great control over your personal ethics outside workplace, your co-workers and superiors exert significant control over your choices at work through authority and example.</a:t>
            </a:r>
            <a:endParaRPr lang="en-US" sz="1800" dirty="0">
              <a:solidFill>
                <a:srgbClr val="FF0000"/>
              </a:solidFill>
            </a:endParaRPr>
          </a:p>
        </p:txBody>
      </p:sp>
      <p:pic>
        <p:nvPicPr>
          <p:cNvPr id="5" name="Picture 4" descr="The Trouble With Corporate Compliance Programs"/>
          <p:cNvPicPr/>
          <p:nvPr/>
        </p:nvPicPr>
        <p:blipFill>
          <a:blip r:embed="rId2" cstate="print"/>
          <a:srcRect/>
          <a:stretch>
            <a:fillRect/>
          </a:stretch>
        </p:blipFill>
        <p:spPr bwMode="auto">
          <a:xfrm>
            <a:off x="6019800" y="4876800"/>
            <a:ext cx="3124200" cy="1981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1858518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Business Needs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a:p>
        </p:txBody>
      </p:sp>
      <p:sp>
        <p:nvSpPr>
          <p:cNvPr id="4" name="Content Placeholder 3"/>
          <p:cNvSpPr>
            <a:spLocks noGrp="1"/>
          </p:cNvSpPr>
          <p:nvPr>
            <p:ph sz="quarter" idx="1"/>
          </p:nvPr>
        </p:nvSpPr>
        <p:spPr/>
        <p:txBody>
          <a:bodyPr/>
          <a:lstStyle/>
          <a:p>
            <a:r>
              <a:rPr lang="en-US" sz="2400" u="sng" dirty="0" smtClean="0"/>
              <a:t>Other challenges for business people include abiding by laws and government regulations; acting in an ethical and socially responsible manner; and adapting to economic, technological, political, and social changes</a:t>
            </a:r>
            <a:r>
              <a:rPr lang="en-US" dirty="0" smtClean="0"/>
              <a:t>.</a:t>
            </a:r>
            <a:endParaRPr lang="en-US" dirty="0"/>
          </a:p>
        </p:txBody>
      </p:sp>
      <p:pic>
        <p:nvPicPr>
          <p:cNvPr id="5" name="Picture 4" descr="5 Reasons Why your Business Needs an AI Strategy - The Next Scoop"/>
          <p:cNvPicPr/>
          <p:nvPr/>
        </p:nvPicPr>
        <p:blipFill>
          <a:blip r:embed="rId2" cstate="print"/>
          <a:srcRect/>
          <a:stretch>
            <a:fillRect/>
          </a:stretch>
        </p:blipFill>
        <p:spPr bwMode="auto">
          <a:xfrm>
            <a:off x="2133600" y="3276600"/>
            <a:ext cx="4876800" cy="2962275"/>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Improving Ethical Behavior in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400" u="sng" dirty="0" smtClean="0"/>
              <a:t>Business managers and employees often experience some tension between their own ethical beliefs and their obligations to the organization in which they work</a:t>
            </a:r>
            <a:r>
              <a:rPr lang="en-US" dirty="0" smtClean="0"/>
              <a:t>.</a:t>
            </a:r>
          </a:p>
          <a:p>
            <a:endParaRPr lang="en-US" sz="800" dirty="0" smtClean="0"/>
          </a:p>
          <a:p>
            <a:pPr lvl="1"/>
            <a:r>
              <a:rPr lang="en-US" dirty="0" smtClean="0"/>
              <a:t>Many employees utilize different ethical standards at work than they do at home.  This conflict increases when EE’s feel that their company is encouraging unethical conduct or exerting pressure on them to engage in it.</a:t>
            </a:r>
          </a:p>
          <a:p>
            <a:pPr lvl="1"/>
            <a:endParaRPr lang="en-US" sz="800" dirty="0" smtClean="0"/>
          </a:p>
          <a:p>
            <a:pPr lvl="2"/>
            <a:r>
              <a:rPr lang="en-US" dirty="0" smtClean="0">
                <a:solidFill>
                  <a:srgbClr val="FF0000"/>
                </a:solidFill>
              </a:rPr>
              <a:t>Having sound personal values is important because you will be responsible for your own conduct.</a:t>
            </a:r>
            <a:endParaRPr lang="en-US" dirty="0">
              <a:solidFill>
                <a:srgbClr val="FF0000"/>
              </a:solidFill>
            </a:endParaRPr>
          </a:p>
        </p:txBody>
      </p:sp>
      <p:pic>
        <p:nvPicPr>
          <p:cNvPr id="28674" name="Picture 2" descr="C:\Users\Michaelm\AppData\Local\Microsoft\Windows\Temporary Internet Files\Content.IE5\VYJYNPGJ\Personal-Values-Quote[1].png"/>
          <p:cNvPicPr>
            <a:picLocks noChangeAspect="1" noChangeArrowheads="1"/>
          </p:cNvPicPr>
          <p:nvPr/>
        </p:nvPicPr>
        <p:blipFill>
          <a:blip r:embed="rId2" cstate="print"/>
          <a:srcRect/>
          <a:stretch>
            <a:fillRect/>
          </a:stretch>
        </p:blipFill>
        <p:spPr bwMode="auto">
          <a:xfrm>
            <a:off x="6017638" y="4876800"/>
            <a:ext cx="3126362" cy="198120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20904357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Improving Ethical Behavior in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400" u="sng" dirty="0" smtClean="0"/>
              <a:t>The Factors that Influence Business Ethics</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Individual Standards and Values</a:t>
            </a:r>
          </a:p>
          <a:p>
            <a:pPr marL="731520" lvl="1" indent="-457200">
              <a:buFont typeface="+mj-lt"/>
              <a:buAutoNum type="arabicPeriod"/>
            </a:pPr>
            <a:r>
              <a:rPr lang="en-US" sz="2000" dirty="0" smtClean="0">
                <a:solidFill>
                  <a:srgbClr val="FF0000"/>
                </a:solidFill>
              </a:rPr>
              <a:t>Managers’ and Co-workers’ Influence</a:t>
            </a:r>
          </a:p>
          <a:p>
            <a:pPr marL="731520" lvl="1" indent="-457200">
              <a:buFont typeface="+mj-lt"/>
              <a:buAutoNum type="arabicPeriod"/>
            </a:pPr>
            <a:r>
              <a:rPr lang="en-US" sz="2000" dirty="0" smtClean="0">
                <a:solidFill>
                  <a:srgbClr val="FF0000"/>
                </a:solidFill>
              </a:rPr>
              <a:t>Codes and Compliance Requirements - Opportunity</a:t>
            </a:r>
          </a:p>
          <a:p>
            <a:pPr marL="731520" lvl="1" indent="-457200">
              <a:buFont typeface="+mj-lt"/>
              <a:buAutoNum type="arabicPeriod"/>
            </a:pPr>
            <a:r>
              <a:rPr lang="en-US" sz="2000" dirty="0" smtClean="0">
                <a:solidFill>
                  <a:srgbClr val="FF0000"/>
                </a:solidFill>
              </a:rPr>
              <a:t>Ethical and Unethical Choices in Business</a:t>
            </a:r>
            <a:endParaRPr lang="en-US" sz="2000" dirty="0">
              <a:solidFill>
                <a:srgbClr val="FF0000"/>
              </a:solidFill>
            </a:endParaRPr>
          </a:p>
        </p:txBody>
      </p:sp>
      <p:pic>
        <p:nvPicPr>
          <p:cNvPr id="8" name="Picture 7" descr="Business ethics"/>
          <p:cNvPicPr/>
          <p:nvPr/>
        </p:nvPicPr>
        <p:blipFill>
          <a:blip r:embed="rId2" cstate="print"/>
          <a:srcRect/>
          <a:stretch>
            <a:fillRect/>
          </a:stretch>
        </p:blipFill>
        <p:spPr bwMode="auto">
          <a:xfrm>
            <a:off x="5486400" y="3733800"/>
            <a:ext cx="3581400" cy="3087653"/>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13322897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Codes of Ethics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normAutofit/>
          </a:bodyPr>
          <a:lstStyle/>
          <a:p>
            <a:r>
              <a:rPr lang="en-US" sz="2400" u="sng" dirty="0" smtClean="0"/>
              <a:t>Codes of Ethics, policies on ethics, and ethics training programs advance ethical behavior because they prescribe which activities are acceptable and which are not, and they limit the opportunity for misconduct by providing punishments for violations of rules and standards</a:t>
            </a:r>
            <a:r>
              <a:rPr lang="en-US" dirty="0" smtClean="0"/>
              <a:t>.</a:t>
            </a:r>
          </a:p>
          <a:p>
            <a:endParaRPr lang="en-US" sz="900" dirty="0" smtClean="0"/>
          </a:p>
          <a:p>
            <a:pPr lvl="1"/>
            <a:r>
              <a:rPr lang="en-US" dirty="0" smtClean="0"/>
              <a:t>This creates compliance requirements to establish uniform behavior among all employees.</a:t>
            </a:r>
          </a:p>
          <a:p>
            <a:pPr lvl="1"/>
            <a:endParaRPr lang="en-US" sz="800" dirty="0" smtClean="0"/>
          </a:p>
          <a:p>
            <a:pPr lvl="2"/>
            <a:r>
              <a:rPr lang="en-US" dirty="0" smtClean="0">
                <a:solidFill>
                  <a:srgbClr val="FF0000"/>
                </a:solidFill>
              </a:rPr>
              <a:t>Do you live by a code?</a:t>
            </a:r>
          </a:p>
          <a:p>
            <a:pPr lvl="1"/>
            <a:endParaRPr lang="en-US" sz="900" dirty="0" smtClean="0"/>
          </a:p>
        </p:txBody>
      </p:sp>
      <p:pic>
        <p:nvPicPr>
          <p:cNvPr id="5" name="Picture 3" descr="C:\Users\Michaelm\AppData\Local\Microsoft\Windows\Temporary Internet Files\Content.IE5\3E7R16IG\scroll[1].jpg"/>
          <p:cNvPicPr>
            <a:picLocks noChangeAspect="1" noChangeArrowheads="1"/>
          </p:cNvPicPr>
          <p:nvPr/>
        </p:nvPicPr>
        <p:blipFill>
          <a:blip r:embed="rId2" cstate="print"/>
          <a:srcRect/>
          <a:stretch>
            <a:fillRect/>
          </a:stretch>
        </p:blipFill>
        <p:spPr bwMode="auto">
          <a:xfrm>
            <a:off x="6629400" y="4191000"/>
            <a:ext cx="2032000" cy="205740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35590515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Business Ethics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Lack of organizational ethics initiatives and the absence of workplace values such as honesty, trust, and integrity can have a negative impact on organizational objectives and employee retention</a:t>
            </a:r>
            <a:r>
              <a:rPr lang="en-US" dirty="0" smtClean="0"/>
              <a:t>.</a:t>
            </a:r>
          </a:p>
          <a:p>
            <a:endParaRPr lang="en-US" sz="800" dirty="0" smtClean="0"/>
          </a:p>
          <a:p>
            <a:pPr lvl="1"/>
            <a:r>
              <a:rPr lang="en-US" sz="2000" dirty="0" smtClean="0">
                <a:solidFill>
                  <a:srgbClr val="FF0000"/>
                </a:solidFill>
              </a:rPr>
              <a:t>According to one study, three of the most common factors that relate to EE turnover are: (1) EE loss of trust in the company, (2) a lack of transparency among company leaders, and (3) unfair EE treatment.</a:t>
            </a:r>
            <a:endParaRPr lang="en-US" sz="2000" dirty="0">
              <a:solidFill>
                <a:srgbClr val="FF0000"/>
              </a:solidFill>
            </a:endParaRPr>
          </a:p>
        </p:txBody>
      </p:sp>
      <p:pic>
        <p:nvPicPr>
          <p:cNvPr id="32770" name="Picture 2" descr="Ethical Responsibilities in the Employer-Employee Relationship ..."/>
          <p:cNvPicPr>
            <a:picLocks noChangeAspect="1" noChangeArrowheads="1"/>
          </p:cNvPicPr>
          <p:nvPr/>
        </p:nvPicPr>
        <p:blipFill>
          <a:blip r:embed="rId2" cstate="print"/>
          <a:srcRect/>
          <a:stretch>
            <a:fillRect/>
          </a:stretch>
        </p:blipFill>
        <p:spPr bwMode="auto">
          <a:xfrm>
            <a:off x="4057988" y="4572001"/>
            <a:ext cx="5086012" cy="228600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20970847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Nature of Social Responsibility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400" u="sng" dirty="0" smtClean="0"/>
              <a:t>The four dimensions of social responsibility include:</a:t>
            </a:r>
          </a:p>
          <a:p>
            <a:endParaRPr lang="en-US" sz="800" u="sng" dirty="0" smtClean="0"/>
          </a:p>
          <a:p>
            <a:pPr marL="731520" lvl="1" indent="-457200">
              <a:buFont typeface="+mj-lt"/>
              <a:buAutoNum type="arabicPeriod"/>
            </a:pPr>
            <a:r>
              <a:rPr lang="en-US" sz="2000" dirty="0" smtClean="0">
                <a:solidFill>
                  <a:srgbClr val="FF0000"/>
                </a:solidFill>
              </a:rPr>
              <a:t>Economic and Financial Viability</a:t>
            </a:r>
          </a:p>
          <a:p>
            <a:pPr marL="731520" lvl="1" indent="-457200">
              <a:buFont typeface="+mj-lt"/>
              <a:buAutoNum type="arabicPeriod"/>
            </a:pPr>
            <a:r>
              <a:rPr lang="en-US" sz="2000" dirty="0" smtClean="0">
                <a:solidFill>
                  <a:srgbClr val="FF0000"/>
                </a:solidFill>
              </a:rPr>
              <a:t>Compliance with Legal and Regulatory Requirements</a:t>
            </a:r>
          </a:p>
          <a:p>
            <a:pPr marL="731520" lvl="1" indent="-457200">
              <a:buFont typeface="+mj-lt"/>
              <a:buAutoNum type="arabicPeriod"/>
            </a:pPr>
            <a:r>
              <a:rPr lang="en-US" sz="2000" dirty="0" smtClean="0">
                <a:solidFill>
                  <a:srgbClr val="FF0000"/>
                </a:solidFill>
              </a:rPr>
              <a:t>Ethics, Principles, and Values</a:t>
            </a:r>
          </a:p>
          <a:p>
            <a:pPr marL="731520" lvl="1" indent="-457200">
              <a:buFont typeface="+mj-lt"/>
              <a:buAutoNum type="arabicPeriod"/>
            </a:pPr>
            <a:r>
              <a:rPr lang="en-US" sz="2000" dirty="0" smtClean="0">
                <a:solidFill>
                  <a:srgbClr val="FF0000"/>
                </a:solidFill>
              </a:rPr>
              <a:t>Voluntary (including Philanthropic Activities).</a:t>
            </a:r>
          </a:p>
        </p:txBody>
      </p:sp>
      <p:pic>
        <p:nvPicPr>
          <p:cNvPr id="5" name="Picture 4" descr="Corporate-Social-Responsibility-1024x784 - Neo-Negotium"/>
          <p:cNvPicPr/>
          <p:nvPr/>
        </p:nvPicPr>
        <p:blipFill>
          <a:blip r:embed="rId2" cstate="print"/>
          <a:srcRect/>
          <a:stretch>
            <a:fillRect/>
          </a:stretch>
        </p:blipFill>
        <p:spPr bwMode="auto">
          <a:xfrm>
            <a:off x="3993988" y="3581400"/>
            <a:ext cx="4876800" cy="2667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14843217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Corporate Citizenship</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300" u="sng" dirty="0" smtClean="0"/>
              <a:t>Corporate Citizenship is the extent to which businesses meet the legal, ethical, economic, and voluntary responsibilities placed on them by their various stakeholders</a:t>
            </a:r>
            <a:r>
              <a:rPr lang="en-US" sz="2300" dirty="0" smtClean="0"/>
              <a:t>.</a:t>
            </a:r>
          </a:p>
          <a:p>
            <a:endParaRPr lang="en-US" sz="800" dirty="0" smtClean="0"/>
          </a:p>
          <a:p>
            <a:pPr lvl="1"/>
            <a:r>
              <a:rPr lang="en-US" dirty="0" smtClean="0"/>
              <a:t>It involves the activities and organizational processes adopted by businesses to meet their social responsibilities.</a:t>
            </a:r>
          </a:p>
          <a:p>
            <a:pPr lvl="1"/>
            <a:endParaRPr lang="en-US" sz="800" dirty="0" smtClean="0"/>
          </a:p>
          <a:p>
            <a:pPr lvl="2"/>
            <a:r>
              <a:rPr lang="en-US" dirty="0" smtClean="0">
                <a:solidFill>
                  <a:srgbClr val="FF0000"/>
                </a:solidFill>
              </a:rPr>
              <a:t>CVS demonstrated Corporate Citizenship by removing tobacco products from its shelves.</a:t>
            </a:r>
            <a:endParaRPr lang="en-US" dirty="0">
              <a:solidFill>
                <a:srgbClr val="FF0000"/>
              </a:solidFill>
            </a:endParaRPr>
          </a:p>
        </p:txBody>
      </p:sp>
      <p:pic>
        <p:nvPicPr>
          <p:cNvPr id="6" name="Picture 5" descr="Impact of Good Corporate Citizenship – Community Foundation for ..."/>
          <p:cNvPicPr/>
          <p:nvPr/>
        </p:nvPicPr>
        <p:blipFill>
          <a:blip r:embed="rId2" cstate="print"/>
          <a:srcRect/>
          <a:stretch>
            <a:fillRect/>
          </a:stretch>
        </p:blipFill>
        <p:spPr bwMode="auto">
          <a:xfrm>
            <a:off x="5029200" y="4419600"/>
            <a:ext cx="4121727" cy="24384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19504438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Corporate Citizenship</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300" u="sng" dirty="0" smtClean="0"/>
              <a:t>Corporate Citizenship involves action and measurement of the extent to which a firm embraces the corporate citizenship philosophy and then follows through by implementing citizenship and social responsibility initiatives</a:t>
            </a:r>
            <a:r>
              <a:rPr lang="en-US" sz="2300" dirty="0" smtClean="0"/>
              <a:t>.</a:t>
            </a:r>
          </a:p>
          <a:p>
            <a:endParaRPr lang="en-US" sz="800" dirty="0" smtClean="0"/>
          </a:p>
          <a:p>
            <a:pPr lvl="1"/>
            <a:r>
              <a:rPr lang="en-US" dirty="0" smtClean="0"/>
              <a:t>One of the major corporate citizenship issues is the focus on preserving the environment.</a:t>
            </a:r>
          </a:p>
          <a:p>
            <a:pPr lvl="1"/>
            <a:endParaRPr lang="en-US" sz="800" dirty="0" smtClean="0"/>
          </a:p>
          <a:p>
            <a:pPr lvl="2"/>
            <a:r>
              <a:rPr lang="en-US" dirty="0" smtClean="0">
                <a:solidFill>
                  <a:srgbClr val="FF0000"/>
                </a:solidFill>
              </a:rPr>
              <a:t>(i.e.) Eco-friendly, Green Initiatives.</a:t>
            </a:r>
            <a:endParaRPr lang="en-US" dirty="0">
              <a:solidFill>
                <a:srgbClr val="FF0000"/>
              </a:solidFill>
            </a:endParaRPr>
          </a:p>
        </p:txBody>
      </p:sp>
      <p:pic>
        <p:nvPicPr>
          <p:cNvPr id="59395" name="Picture 3" descr="C:\Users\Michaelm\AppData\Local\Microsoft\Windows\Temporary Internet Files\Content.IE5\WX0DVOOP\recycling-160925_640[1].png"/>
          <p:cNvPicPr>
            <a:picLocks noChangeAspect="1" noChangeArrowheads="1"/>
          </p:cNvPicPr>
          <p:nvPr/>
        </p:nvPicPr>
        <p:blipFill>
          <a:blip r:embed="rId2" cstate="print"/>
          <a:srcRect/>
          <a:stretch>
            <a:fillRect/>
          </a:stretch>
        </p:blipFill>
        <p:spPr bwMode="auto">
          <a:xfrm>
            <a:off x="6096000" y="3950169"/>
            <a:ext cx="2558281" cy="2210539"/>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1469787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Employee Relations</a:t>
            </a:r>
            <a:br>
              <a:rPr lang="en-US" sz="3200" dirty="0" smtClean="0"/>
            </a:br>
            <a:r>
              <a:rPr lang="en-US" sz="2000" dirty="0" smtClean="0"/>
              <a:t>Equal Opportunity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400" u="sng" dirty="0" smtClean="0"/>
              <a:t>A major social responsibility for business is providing equal opportunities for all employees regardless of their sex, age, race, religion, or nationality</a:t>
            </a:r>
            <a:r>
              <a:rPr lang="en-US" dirty="0" smtClean="0"/>
              <a:t>.</a:t>
            </a:r>
          </a:p>
          <a:p>
            <a:endParaRPr lang="en-US" sz="800" dirty="0" smtClean="0"/>
          </a:p>
          <a:p>
            <a:pPr lvl="1"/>
            <a:r>
              <a:rPr lang="en-US" dirty="0" smtClean="0"/>
              <a:t>Diversity is also helpful to a firm financially.  </a:t>
            </a:r>
          </a:p>
          <a:p>
            <a:pPr lvl="1"/>
            <a:endParaRPr lang="en-US" sz="800" dirty="0" smtClean="0"/>
          </a:p>
          <a:p>
            <a:pPr lvl="2"/>
            <a:r>
              <a:rPr lang="en-US" dirty="0" smtClean="0">
                <a:solidFill>
                  <a:srgbClr val="FF0000"/>
                </a:solidFill>
              </a:rPr>
              <a:t>Firms with gender-diverse leadership are 15% more likely to report financial returns higher than industry average, while those with ethnic-diverse leadership are 35% more likely.</a:t>
            </a:r>
          </a:p>
        </p:txBody>
      </p:sp>
      <p:pic>
        <p:nvPicPr>
          <p:cNvPr id="62466" name="Picture 2" descr="C:\Users\Michaelm\AppData\Local\Microsoft\Windows\Temporary Internet Files\Content.IE5\WX0DVOOP\image-20160307-31275-mlwc4c[1].jpg"/>
          <p:cNvPicPr>
            <a:picLocks noChangeAspect="1" noChangeArrowheads="1"/>
          </p:cNvPicPr>
          <p:nvPr/>
        </p:nvPicPr>
        <p:blipFill>
          <a:blip r:embed="rId2" cstate="print"/>
          <a:srcRect/>
          <a:stretch>
            <a:fillRect/>
          </a:stretch>
        </p:blipFill>
        <p:spPr bwMode="auto">
          <a:xfrm>
            <a:off x="4860912" y="4495800"/>
            <a:ext cx="4054487" cy="182880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37509482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Consumer Relations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400" u="sng" dirty="0" smtClean="0"/>
              <a:t>A critical issue in business is its responsibility to customers, who look to business to provide them with satisfying, safe products and to respect their rights as consumers</a:t>
            </a:r>
            <a:r>
              <a:rPr lang="en-US" dirty="0" smtClean="0"/>
              <a:t>.</a:t>
            </a:r>
          </a:p>
          <a:p>
            <a:endParaRPr lang="en-US" sz="800" dirty="0" smtClean="0"/>
          </a:p>
          <a:p>
            <a:pPr lvl="1"/>
            <a:r>
              <a:rPr lang="en-US" dirty="0" smtClean="0"/>
              <a:t>The activities that independent individuals, groups, and organizations undertake to protect their rights as consumers are known as </a:t>
            </a:r>
            <a:r>
              <a:rPr lang="en-US" u="sng" dirty="0" smtClean="0"/>
              <a:t>consumerism</a:t>
            </a:r>
            <a:r>
              <a:rPr lang="en-US" dirty="0" smtClean="0"/>
              <a:t>.</a:t>
            </a:r>
          </a:p>
          <a:p>
            <a:pPr lvl="1"/>
            <a:endParaRPr lang="en-US" sz="800" dirty="0" smtClean="0"/>
          </a:p>
          <a:p>
            <a:pPr lvl="2"/>
            <a:r>
              <a:rPr lang="en-US" dirty="0" smtClean="0">
                <a:solidFill>
                  <a:srgbClr val="FF0000"/>
                </a:solidFill>
              </a:rPr>
              <a:t>To achieve their objectives, consumers and their advocates write letters to companies, lobby government agencies, make public service announcements, and boycott companies whose activities they deem irresponsible.</a:t>
            </a:r>
            <a:endParaRPr lang="en-US" dirty="0">
              <a:solidFill>
                <a:srgbClr val="FF0000"/>
              </a:solidFill>
            </a:endParaRPr>
          </a:p>
        </p:txBody>
      </p:sp>
      <p:pic>
        <p:nvPicPr>
          <p:cNvPr id="10" name="Picture 9" descr="Consumerism - Mr. Lowe @ St. Joe's"/>
          <p:cNvPicPr/>
          <p:nvPr/>
        </p:nvPicPr>
        <p:blipFill>
          <a:blip r:embed="rId2" cstate="print"/>
          <a:srcRect/>
          <a:stretch>
            <a:fillRect/>
          </a:stretch>
        </p:blipFill>
        <p:spPr bwMode="auto">
          <a:xfrm>
            <a:off x="4785729" y="5105400"/>
            <a:ext cx="4019943" cy="1219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4017223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Consumer Bill of Rights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fontScale="92500" lnSpcReduction="10000"/>
          </a:bodyPr>
          <a:lstStyle/>
          <a:p>
            <a:pPr marL="457200" indent="-457200">
              <a:buFont typeface="+mj-lt"/>
              <a:buAutoNum type="arabicPeriod"/>
            </a:pPr>
            <a:r>
              <a:rPr lang="en-US" sz="2400" u="sng" dirty="0" smtClean="0"/>
              <a:t>The Right to Safety</a:t>
            </a:r>
          </a:p>
          <a:p>
            <a:pPr lvl="1"/>
            <a:r>
              <a:rPr lang="en-US" sz="1900" dirty="0" smtClean="0">
                <a:solidFill>
                  <a:srgbClr val="FF0000"/>
                </a:solidFill>
              </a:rPr>
              <a:t>Means that a business must not knowingly sell anything that could result in personal injury or harm to consumers, and must provide a safe place for consumers to shop.</a:t>
            </a:r>
          </a:p>
          <a:p>
            <a:pPr marL="457200" indent="-457200">
              <a:buFont typeface="+mj-lt"/>
              <a:buAutoNum type="arabicPeriod"/>
            </a:pPr>
            <a:r>
              <a:rPr lang="en-US" sz="2400" u="sng" dirty="0" smtClean="0"/>
              <a:t>The Right to Be Informed</a:t>
            </a:r>
          </a:p>
          <a:p>
            <a:pPr lvl="1"/>
            <a:r>
              <a:rPr lang="en-US" sz="1900" dirty="0" smtClean="0">
                <a:solidFill>
                  <a:srgbClr val="FF0000"/>
                </a:solidFill>
              </a:rPr>
              <a:t>Gives consumers the freedom to review complete information about a product before they buy it.  Detailed information about ingredients, risks, and instructions for use are to be printed on labels and packages.</a:t>
            </a:r>
          </a:p>
          <a:p>
            <a:pPr marL="457200" indent="-457200">
              <a:buFont typeface="+mj-lt"/>
              <a:buAutoNum type="arabicPeriod"/>
            </a:pPr>
            <a:r>
              <a:rPr lang="en-US" sz="2400" u="sng" dirty="0" smtClean="0"/>
              <a:t>The Right to Choose</a:t>
            </a:r>
          </a:p>
          <a:p>
            <a:pPr lvl="1"/>
            <a:r>
              <a:rPr lang="en-US" sz="1900" dirty="0" smtClean="0">
                <a:solidFill>
                  <a:srgbClr val="FF0000"/>
                </a:solidFill>
              </a:rPr>
              <a:t>Ensures that consumers have access to a variety of goods and services at competitive prices</a:t>
            </a:r>
            <a:r>
              <a:rPr lang="en-US" dirty="0" smtClean="0">
                <a:solidFill>
                  <a:srgbClr val="FF0000"/>
                </a:solidFill>
              </a:rPr>
              <a:t>.</a:t>
            </a:r>
          </a:p>
          <a:p>
            <a:pPr marL="457200" indent="-457200">
              <a:buFont typeface="+mj-lt"/>
              <a:buAutoNum type="arabicPeriod"/>
            </a:pPr>
            <a:r>
              <a:rPr lang="en-US" sz="2400" u="sng" dirty="0" smtClean="0"/>
              <a:t>The Right to Be Heard</a:t>
            </a:r>
          </a:p>
          <a:p>
            <a:pPr lvl="1"/>
            <a:r>
              <a:rPr lang="en-US" sz="1900" dirty="0" smtClean="0">
                <a:solidFill>
                  <a:srgbClr val="FF0000"/>
                </a:solidFill>
              </a:rPr>
              <a:t>Assures consumers that their interests will receive full and sympathetic consideration when government formulates policy.  It also ensures the fair treatment of consumers who voice complaints about a purchased product.</a:t>
            </a:r>
          </a:p>
        </p:txBody>
      </p:sp>
      <p:pic>
        <p:nvPicPr>
          <p:cNvPr id="5" name="Picture 4" descr="Download Mcm &amp; Encore Capital Enacts Industry-first Consumer ..."/>
          <p:cNvPicPr/>
          <p:nvPr/>
        </p:nvPicPr>
        <p:blipFill>
          <a:blip r:embed="rId2" cstate="print"/>
          <a:srcRect/>
          <a:stretch>
            <a:fillRect/>
          </a:stretch>
        </p:blipFill>
        <p:spPr bwMode="auto">
          <a:xfrm>
            <a:off x="7162800" y="228600"/>
            <a:ext cx="1257300" cy="990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2935900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Stakeholders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a:p>
        </p:txBody>
      </p:sp>
      <p:sp>
        <p:nvSpPr>
          <p:cNvPr id="4" name="Content Placeholder 3"/>
          <p:cNvSpPr>
            <a:spLocks noGrp="1"/>
          </p:cNvSpPr>
          <p:nvPr>
            <p:ph sz="quarter" idx="1"/>
          </p:nvPr>
        </p:nvSpPr>
        <p:spPr/>
        <p:txBody>
          <a:bodyPr/>
          <a:lstStyle/>
          <a:p>
            <a:r>
              <a:rPr lang="en-US" sz="2300" u="sng" dirty="0" smtClean="0"/>
              <a:t>To achieve and maintain profitability, businesses found that they must produce quality products, operate efficiently, and be socially responsible and ethical in dealing with customers, employees, investors, government regulators, and community</a:t>
            </a:r>
            <a:r>
              <a:rPr lang="en-US" sz="2300" dirty="0" smtClean="0"/>
              <a:t>.</a:t>
            </a:r>
          </a:p>
          <a:p>
            <a:endParaRPr lang="en-US" sz="800" dirty="0" smtClean="0"/>
          </a:p>
          <a:p>
            <a:pPr lvl="1"/>
            <a:r>
              <a:rPr lang="en-US" sz="2000" dirty="0" smtClean="0">
                <a:solidFill>
                  <a:srgbClr val="FF0000"/>
                </a:solidFill>
              </a:rPr>
              <a:t>Because these groups have a stake in the success and outcomes of a business, they are called stakeholders.</a:t>
            </a:r>
            <a:endParaRPr lang="en-US" sz="2000" dirty="0">
              <a:solidFill>
                <a:srgbClr val="FF0000"/>
              </a:solidFill>
            </a:endParaRPr>
          </a:p>
        </p:txBody>
      </p:sp>
      <p:pic>
        <p:nvPicPr>
          <p:cNvPr id="5" name="Picture 4" descr="Stakeholder Maps - Keep the Important People Happy | Interaction ..."/>
          <p:cNvPicPr/>
          <p:nvPr/>
        </p:nvPicPr>
        <p:blipFill>
          <a:blip r:embed="rId2" cstate="print"/>
          <a:srcRect/>
          <a:stretch>
            <a:fillRect/>
          </a:stretch>
        </p:blipFill>
        <p:spPr bwMode="auto">
          <a:xfrm>
            <a:off x="4114800" y="3962400"/>
            <a:ext cx="5029200" cy="2895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Sustainability Issues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400" u="sng" dirty="0" smtClean="0"/>
              <a:t>Sustainability is defined as conducting activities in such a way as to provide for the long-term well-being of the natural environment, including all biological entities</a:t>
            </a:r>
            <a:r>
              <a:rPr lang="en-US" dirty="0" smtClean="0"/>
              <a:t>.</a:t>
            </a:r>
          </a:p>
          <a:p>
            <a:endParaRPr lang="en-US" sz="800" dirty="0" smtClean="0"/>
          </a:p>
          <a:p>
            <a:pPr lvl="1"/>
            <a:r>
              <a:rPr lang="en-US" sz="2000" dirty="0" smtClean="0"/>
              <a:t>Some of the most significant sustainability and environmental health issues facing business and society today include:</a:t>
            </a:r>
          </a:p>
          <a:p>
            <a:pPr lvl="1"/>
            <a:endParaRPr lang="en-US" sz="800" dirty="0" smtClean="0"/>
          </a:p>
          <a:p>
            <a:pPr marL="1051560" lvl="2" indent="-457200">
              <a:buFont typeface="+mj-lt"/>
              <a:buAutoNum type="arabicPeriod"/>
            </a:pPr>
            <a:r>
              <a:rPr lang="en-US" dirty="0" smtClean="0">
                <a:solidFill>
                  <a:srgbClr val="FF0000"/>
                </a:solidFill>
              </a:rPr>
              <a:t>Pollution</a:t>
            </a:r>
          </a:p>
          <a:p>
            <a:pPr marL="1051560" lvl="2" indent="-457200">
              <a:buFont typeface="+mj-lt"/>
              <a:buAutoNum type="arabicPeriod"/>
            </a:pPr>
            <a:r>
              <a:rPr lang="en-US" dirty="0" smtClean="0">
                <a:solidFill>
                  <a:srgbClr val="FF0000"/>
                </a:solidFill>
              </a:rPr>
              <a:t>Alternative Energy</a:t>
            </a:r>
          </a:p>
          <a:p>
            <a:pPr lvl="1"/>
            <a:endParaRPr lang="en-US" sz="2000" dirty="0" smtClean="0"/>
          </a:p>
          <a:p>
            <a:pPr lvl="1"/>
            <a:endParaRPr lang="en-US" sz="800" dirty="0" smtClean="0"/>
          </a:p>
        </p:txBody>
      </p:sp>
      <p:pic>
        <p:nvPicPr>
          <p:cNvPr id="5" name="Picture 4" descr="Defining True Sustainability"/>
          <p:cNvPicPr/>
          <p:nvPr/>
        </p:nvPicPr>
        <p:blipFill>
          <a:blip r:embed="rId2" cstate="print"/>
          <a:srcRect/>
          <a:stretch>
            <a:fillRect/>
          </a:stretch>
        </p:blipFill>
        <p:spPr bwMode="auto">
          <a:xfrm>
            <a:off x="5300472" y="3733800"/>
            <a:ext cx="3505200" cy="2514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1504194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Response to Environmental Issues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lstStyle/>
          <a:p>
            <a:r>
              <a:rPr lang="en-US" sz="2400" u="sng" dirty="0" smtClean="0"/>
              <a:t>Many firms are trying to eliminate wasteful practices, the emission of pollutants, and/or the use of harmful chemicals from their manufacturing processes.  Other companies are seeking ways to improve their products</a:t>
            </a:r>
            <a:r>
              <a:rPr lang="en-US" dirty="0" smtClean="0"/>
              <a:t>.</a:t>
            </a:r>
          </a:p>
          <a:p>
            <a:endParaRPr lang="en-US" sz="800" dirty="0" smtClean="0"/>
          </a:p>
          <a:p>
            <a:pPr lvl="1"/>
            <a:r>
              <a:rPr lang="en-US" dirty="0" smtClean="0">
                <a:solidFill>
                  <a:srgbClr val="FF0000"/>
                </a:solidFill>
              </a:rPr>
              <a:t>Utility providers, for example, are increasingly supplementing their services with alternative energy sources, including solar, wind, and geothermal power.</a:t>
            </a:r>
            <a:endParaRPr lang="en-US" dirty="0">
              <a:solidFill>
                <a:srgbClr val="FF0000"/>
              </a:solidFill>
            </a:endParaRPr>
          </a:p>
        </p:txBody>
      </p:sp>
      <p:pic>
        <p:nvPicPr>
          <p:cNvPr id="5" name="Picture 4" descr="More Reasons To Check Out Alternative Energy Sources | BioEnergy ..."/>
          <p:cNvPicPr/>
          <p:nvPr/>
        </p:nvPicPr>
        <p:blipFill>
          <a:blip r:embed="rId2" cstate="print"/>
          <a:srcRect/>
          <a:stretch>
            <a:fillRect/>
          </a:stretch>
        </p:blipFill>
        <p:spPr bwMode="auto">
          <a:xfrm>
            <a:off x="4876800" y="4191000"/>
            <a:ext cx="3810000" cy="2133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27226265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Relations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lstStyle/>
          <a:p>
            <a:r>
              <a:rPr lang="en-US" sz="2400" u="sng" dirty="0" smtClean="0"/>
              <a:t>Another significant issue for businesses today relates to their commitment and responsibility to the general welfare of the communities and societies in which they operate</a:t>
            </a:r>
            <a:r>
              <a:rPr lang="en-US" dirty="0" smtClean="0"/>
              <a:t>.</a:t>
            </a:r>
          </a:p>
          <a:p>
            <a:endParaRPr lang="en-US" sz="800" dirty="0" smtClean="0"/>
          </a:p>
          <a:p>
            <a:pPr lvl="1"/>
            <a:r>
              <a:rPr lang="en-US" dirty="0" smtClean="0"/>
              <a:t>Many businesses simply want to make their communities better places for everyone to live and work.</a:t>
            </a:r>
          </a:p>
          <a:p>
            <a:pPr lvl="1"/>
            <a:endParaRPr lang="en-US" sz="800" dirty="0" smtClean="0"/>
          </a:p>
          <a:p>
            <a:pPr lvl="2"/>
            <a:r>
              <a:rPr lang="en-US" dirty="0" smtClean="0">
                <a:solidFill>
                  <a:srgbClr val="FF0000"/>
                </a:solidFill>
              </a:rPr>
              <a:t>The most common way that businesses exercise their community responsibility is through donations to charitable organizations.</a:t>
            </a:r>
            <a:endParaRPr lang="en-US" dirty="0">
              <a:solidFill>
                <a:srgbClr val="FF0000"/>
              </a:solidFill>
            </a:endParaRPr>
          </a:p>
        </p:txBody>
      </p:sp>
      <p:pic>
        <p:nvPicPr>
          <p:cNvPr id="5" name="Picture 4" descr="Charitable Giving Outlook: Nonprofit execs say tax law changes put ..."/>
          <p:cNvPicPr/>
          <p:nvPr/>
        </p:nvPicPr>
        <p:blipFill>
          <a:blip r:embed="rId2" cstate="print"/>
          <a:srcRect/>
          <a:stretch>
            <a:fillRect/>
          </a:stretch>
        </p:blipFill>
        <p:spPr bwMode="auto">
          <a:xfrm>
            <a:off x="5334000" y="4495800"/>
            <a:ext cx="3502152" cy="18288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37823674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People and Activities of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a:p>
        </p:txBody>
      </p:sp>
      <p:sp>
        <p:nvSpPr>
          <p:cNvPr id="4" name="Content Placeholder 3"/>
          <p:cNvSpPr>
            <a:spLocks noGrp="1"/>
          </p:cNvSpPr>
          <p:nvPr>
            <p:ph sz="quarter" idx="1"/>
          </p:nvPr>
        </p:nvSpPr>
        <p:spPr/>
        <p:txBody>
          <a:bodyPr/>
          <a:lstStyle/>
          <a:p>
            <a:r>
              <a:rPr lang="en-US" sz="2400" u="sng" dirty="0" smtClean="0"/>
              <a:t>Owner’s, employees, and customers are at the center of an organization, and their primary business activities include: (1) management, (2) marketing, and (3) finance</a:t>
            </a:r>
            <a:r>
              <a:rPr lang="en-US" dirty="0" smtClean="0"/>
              <a:t>.</a:t>
            </a:r>
          </a:p>
          <a:p>
            <a:endParaRPr lang="en-US" sz="800" dirty="0" smtClean="0"/>
          </a:p>
          <a:p>
            <a:pPr lvl="1"/>
            <a:r>
              <a:rPr lang="en-US" dirty="0" smtClean="0">
                <a:solidFill>
                  <a:srgbClr val="FF0000"/>
                </a:solidFill>
              </a:rPr>
              <a:t>A business’s major role is to satisfy the customers who buys its goods or services.</a:t>
            </a:r>
            <a:endParaRPr lang="en-US" dirty="0">
              <a:solidFill>
                <a:srgbClr val="FF0000"/>
              </a:solidFill>
            </a:endParaRPr>
          </a:p>
        </p:txBody>
      </p:sp>
      <p:pic>
        <p:nvPicPr>
          <p:cNvPr id="5" name="Picture 4" descr="Businessman surrounded business activities icons Vector Image"/>
          <p:cNvPicPr/>
          <p:nvPr/>
        </p:nvPicPr>
        <p:blipFill>
          <a:blip r:embed="rId2" cstate="print"/>
          <a:srcRect/>
          <a:stretch>
            <a:fillRect/>
          </a:stretch>
        </p:blipFill>
        <p:spPr bwMode="auto">
          <a:xfrm>
            <a:off x="5257800" y="3581400"/>
            <a:ext cx="3886200" cy="3666744"/>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a:p>
        </p:txBody>
      </p:sp>
      <p:sp>
        <p:nvSpPr>
          <p:cNvPr id="4" name="Content Placeholder 3"/>
          <p:cNvSpPr>
            <a:spLocks noGrp="1"/>
          </p:cNvSpPr>
          <p:nvPr>
            <p:ph sz="quarter" idx="1"/>
          </p:nvPr>
        </p:nvSpPr>
        <p:spPr/>
        <p:txBody>
          <a:bodyPr/>
          <a:lstStyle/>
          <a:p>
            <a:r>
              <a:rPr lang="en-US" sz="2400" u="sng" dirty="0" smtClean="0"/>
              <a:t>Management involves developing plans, coordinating employee’s actions to achieve the firm’s goals, organizing people to work efficiently, and motivating them to achieve the business’s goals</a:t>
            </a:r>
            <a:r>
              <a:rPr lang="en-US" dirty="0" smtClean="0"/>
              <a:t>.</a:t>
            </a:r>
          </a:p>
          <a:p>
            <a:endParaRPr lang="en-US" sz="800" dirty="0" smtClean="0"/>
          </a:p>
          <a:p>
            <a:pPr lvl="1"/>
            <a:r>
              <a:rPr lang="en-US" dirty="0" smtClean="0"/>
              <a:t>Management involves the functions of (1) planning, (2) organizing, (3) leading, (4) controlling, and (5) staffing.</a:t>
            </a:r>
          </a:p>
          <a:p>
            <a:pPr lvl="1"/>
            <a:endParaRPr lang="en-US" sz="800" dirty="0" smtClean="0"/>
          </a:p>
          <a:p>
            <a:pPr lvl="2"/>
            <a:r>
              <a:rPr lang="en-US" dirty="0" smtClean="0">
                <a:solidFill>
                  <a:srgbClr val="FF0000"/>
                </a:solidFill>
              </a:rPr>
              <a:t>Effective managers who are skilled in these areas display effective leadership, decision-making, and implementation of work tasks.  </a:t>
            </a:r>
          </a:p>
          <a:p>
            <a:pPr lvl="2"/>
            <a:r>
              <a:rPr lang="en-US" dirty="0" smtClean="0">
                <a:solidFill>
                  <a:srgbClr val="FF0000"/>
                </a:solidFill>
              </a:rPr>
              <a:t>Management is also concerned with acquiring, developing, and using resources (including people) effectively and efficiently.</a:t>
            </a:r>
            <a:endParaRPr lang="en-US" dirty="0">
              <a:solidFill>
                <a:srgbClr val="FF0000"/>
              </a:solidFill>
            </a:endParaRPr>
          </a:p>
        </p:txBody>
      </p:sp>
      <p:pic>
        <p:nvPicPr>
          <p:cNvPr id="3074" name="Picture 2" descr="C:\Users\MichaelM\AppData\Local\Microsoft\Windows\INetCache\IE\76VTN800\business-management-sign[1].jpg"/>
          <p:cNvPicPr>
            <a:picLocks noChangeAspect="1" noChangeArrowheads="1"/>
          </p:cNvPicPr>
          <p:nvPr/>
        </p:nvPicPr>
        <p:blipFill>
          <a:blip r:embed="rId2" cstate="print"/>
          <a:srcRect/>
          <a:stretch>
            <a:fillRect/>
          </a:stretch>
        </p:blipFill>
        <p:spPr bwMode="auto">
          <a:xfrm>
            <a:off x="6477000" y="228600"/>
            <a:ext cx="1676400" cy="99060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3732</TotalTime>
  <Words>4781</Words>
  <Application>Microsoft Office PowerPoint</Application>
  <PresentationFormat>On-screen Show (4:3)</PresentationFormat>
  <Paragraphs>465</Paragraphs>
  <Slides>73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Calibri</vt:lpstr>
      <vt:lpstr>Georgia</vt:lpstr>
      <vt:lpstr>Wingdings</vt:lpstr>
      <vt:lpstr>Wingdings 2</vt:lpstr>
      <vt:lpstr>Civic</vt:lpstr>
      <vt:lpstr>Business Survey Session One Class Presentation</vt:lpstr>
      <vt:lpstr>Part One: Business in a Changing World</vt:lpstr>
      <vt:lpstr>Introduction</vt:lpstr>
      <vt:lpstr>The Goal of Business</vt:lpstr>
      <vt:lpstr>Business Needs</vt:lpstr>
      <vt:lpstr>Business Needs</vt:lpstr>
      <vt:lpstr>Stakeholders</vt:lpstr>
      <vt:lpstr>People and Activities of Business</vt:lpstr>
      <vt:lpstr>1. Management</vt:lpstr>
      <vt:lpstr>Management</vt:lpstr>
      <vt:lpstr>2. Marketing</vt:lpstr>
      <vt:lpstr>Marketing</vt:lpstr>
      <vt:lpstr>3. Finance</vt:lpstr>
      <vt:lpstr>Economic Foundations of Business Factors of Production</vt:lpstr>
      <vt:lpstr>Economic Foundations of Business Intangible Resources</vt:lpstr>
      <vt:lpstr>Economic Systems</vt:lpstr>
      <vt:lpstr>Economic Systems</vt:lpstr>
      <vt:lpstr>Communism</vt:lpstr>
      <vt:lpstr>Socialism</vt:lpstr>
      <vt:lpstr>Capitalism</vt:lpstr>
      <vt:lpstr>Mixed Economies</vt:lpstr>
      <vt:lpstr>The Free-Enterprise System</vt:lpstr>
      <vt:lpstr>The Free-Enterprise System</vt:lpstr>
      <vt:lpstr>Entrepreneurs</vt:lpstr>
      <vt:lpstr>Forces of Supply and Demand</vt:lpstr>
      <vt:lpstr>Equilibrium Price</vt:lpstr>
      <vt:lpstr>Supply and Demand</vt:lpstr>
      <vt:lpstr>Nature of Competition</vt:lpstr>
      <vt:lpstr>Role of the Entrepreneur</vt:lpstr>
      <vt:lpstr>Role of the Entrepreneur</vt:lpstr>
      <vt:lpstr>Role of Ethics in Business</vt:lpstr>
      <vt:lpstr>Role of Social Responsibility in Business</vt:lpstr>
      <vt:lpstr>Role of Ethics and Social Responsibility in Business</vt:lpstr>
      <vt:lpstr>Part One: Business in a Changing World</vt:lpstr>
      <vt:lpstr>Introduction</vt:lpstr>
      <vt:lpstr>Business Ethics and Social Responsibility</vt:lpstr>
      <vt:lpstr>Business Ethics</vt:lpstr>
      <vt:lpstr>Business Ethics</vt:lpstr>
      <vt:lpstr>Social Responsibility</vt:lpstr>
      <vt:lpstr>Business Ethics and Social Responsibility</vt:lpstr>
      <vt:lpstr>Role of Ethics in Business</vt:lpstr>
      <vt:lpstr>Recognizing Ethical Issues</vt:lpstr>
      <vt:lpstr>Recognizing Ethical Issues</vt:lpstr>
      <vt:lpstr>Recognizing Ethical Issues</vt:lpstr>
      <vt:lpstr>Recognizing Ethical Issues</vt:lpstr>
      <vt:lpstr>1. Abusive and Intimidating Behavior</vt:lpstr>
      <vt:lpstr>Abusive or Intimidating Behavior</vt:lpstr>
      <vt:lpstr>2. Conflict of Interest</vt:lpstr>
      <vt:lpstr>3. Fairness and Honesty</vt:lpstr>
      <vt:lpstr>4. Communications</vt:lpstr>
      <vt:lpstr>5. Misuse of Company Resources</vt:lpstr>
      <vt:lpstr>Misuse of Company Time</vt:lpstr>
      <vt:lpstr>6. Business Relationships</vt:lpstr>
      <vt:lpstr>Business Relationships</vt:lpstr>
      <vt:lpstr>Business Relationships</vt:lpstr>
      <vt:lpstr>Making Decisions about Ethical Issues</vt:lpstr>
      <vt:lpstr>Making Decisions about Ethical Issues</vt:lpstr>
      <vt:lpstr>Is the Action Ethical?</vt:lpstr>
      <vt:lpstr>Improving Ethical Behavior in Business</vt:lpstr>
      <vt:lpstr>Improving Ethical Behavior in Business</vt:lpstr>
      <vt:lpstr>Improving Ethical Behavior in Business</vt:lpstr>
      <vt:lpstr>Codes of Ethics</vt:lpstr>
      <vt:lpstr>Business Ethics</vt:lpstr>
      <vt:lpstr>The Nature of Social Responsibility</vt:lpstr>
      <vt:lpstr>Corporate Citizenship</vt:lpstr>
      <vt:lpstr>Corporate Citizenship</vt:lpstr>
      <vt:lpstr>Employee Relations Equal Opportunity</vt:lpstr>
      <vt:lpstr>Consumer Relations</vt:lpstr>
      <vt:lpstr>Consumer Bill of Rights</vt:lpstr>
      <vt:lpstr>Sustainability Issues</vt:lpstr>
      <vt:lpstr>Response to Environmental Issues</vt:lpstr>
      <vt:lpstr>Community Relations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284</cp:revision>
  <cp:lastPrinted>2025-07-21T22:10:07Z</cp:lastPrinted>
  <dcterms:created xsi:type="dcterms:W3CDTF">2015-02-01T00:37:43Z</dcterms:created>
  <dcterms:modified xsi:type="dcterms:W3CDTF">2026-02-03T20:46:32Z</dcterms:modified>
</cp:coreProperties>
</file>