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0"/>
  </p:notesMasterIdLst>
  <p:handoutMasterIdLst>
    <p:handoutMasterId r:id="rId71"/>
  </p:handoutMasterIdLst>
  <p:sldIdLst>
    <p:sldId id="327" r:id="rId2"/>
    <p:sldId id="417"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5" r:id="rId20"/>
    <p:sldId id="437" r:id="rId21"/>
    <p:sldId id="438" r:id="rId22"/>
    <p:sldId id="467" r:id="rId23"/>
    <p:sldId id="445" r:id="rId24"/>
    <p:sldId id="446" r:id="rId25"/>
    <p:sldId id="447" r:id="rId26"/>
    <p:sldId id="449" r:id="rId27"/>
    <p:sldId id="450" r:id="rId28"/>
    <p:sldId id="451" r:id="rId29"/>
    <p:sldId id="452" r:id="rId30"/>
    <p:sldId id="453" r:id="rId31"/>
    <p:sldId id="454" r:id="rId32"/>
    <p:sldId id="455" r:id="rId33"/>
    <p:sldId id="456" r:id="rId34"/>
    <p:sldId id="457" r:id="rId35"/>
    <p:sldId id="460" r:id="rId36"/>
    <p:sldId id="461" r:id="rId37"/>
    <p:sldId id="462" r:id="rId38"/>
    <p:sldId id="463" r:id="rId39"/>
    <p:sldId id="464" r:id="rId40"/>
    <p:sldId id="465" r:id="rId41"/>
    <p:sldId id="466" r:id="rId42"/>
    <p:sldId id="309" r:id="rId43"/>
    <p:sldId id="328" r:id="rId44"/>
    <p:sldId id="329" r:id="rId45"/>
    <p:sldId id="330" r:id="rId46"/>
    <p:sldId id="331" r:id="rId47"/>
    <p:sldId id="332" r:id="rId48"/>
    <p:sldId id="333" r:id="rId49"/>
    <p:sldId id="334" r:id="rId50"/>
    <p:sldId id="335" r:id="rId51"/>
    <p:sldId id="336" r:id="rId52"/>
    <p:sldId id="338" r:id="rId53"/>
    <p:sldId id="339" r:id="rId54"/>
    <p:sldId id="340" r:id="rId55"/>
    <p:sldId id="341" r:id="rId56"/>
    <p:sldId id="342" r:id="rId57"/>
    <p:sldId id="344" r:id="rId58"/>
    <p:sldId id="356" r:id="rId59"/>
    <p:sldId id="351" r:id="rId60"/>
    <p:sldId id="352" r:id="rId61"/>
    <p:sldId id="353" r:id="rId62"/>
    <p:sldId id="350" r:id="rId63"/>
    <p:sldId id="354" r:id="rId64"/>
    <p:sldId id="355" r:id="rId65"/>
    <p:sldId id="357" r:id="rId66"/>
    <p:sldId id="358" r:id="rId67"/>
    <p:sldId id="364" r:id="rId68"/>
    <p:sldId id="326"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5" autoAdjust="0"/>
    <p:restoredTop sz="86394"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7/14/2025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7/14/2025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7/14/2025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7/14/2025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7/14/2025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7/14/2025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7/14/2025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7/14/2025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228166"/>
            <a:ext cx="8534400" cy="758952"/>
          </a:xfrm>
        </p:spPr>
        <p:txBody>
          <a:bodyPr>
            <a:normAutofit fontScale="90000"/>
          </a:bodyPr>
          <a:lstStyle/>
          <a:p>
            <a:r>
              <a:rPr lang="en-US" u="sng" dirty="0" smtClean="0"/>
              <a:t>Leadership</a:t>
            </a:r>
            <a:br>
              <a:rPr lang="en-US" u="sng" dirty="0" smtClean="0"/>
            </a:br>
            <a:r>
              <a:rPr lang="en-US" sz="2000" dirty="0" smtClean="0"/>
              <a:t>Session Seven Class Presentation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sp>
        <p:nvSpPr>
          <p:cNvPr id="6" name="Content Placeholder 5"/>
          <p:cNvSpPr>
            <a:spLocks noGrp="1"/>
          </p:cNvSpPr>
          <p:nvPr>
            <p:ph sz="quarter" idx="1"/>
          </p:nvPr>
        </p:nvSpPr>
        <p:spPr/>
        <p:txBody>
          <a:bodyPr/>
          <a:lstStyle/>
          <a:p>
            <a:r>
              <a:rPr lang="en-US" sz="2400" u="sng" dirty="0" smtClean="0"/>
              <a:t>Leadership</a:t>
            </a:r>
          </a:p>
          <a:p>
            <a:pPr lvl="1"/>
            <a:r>
              <a:rPr lang="en-US" u="sng" dirty="0" smtClean="0"/>
              <a:t>Enhancing the Lessons of Experience 8</a:t>
            </a:r>
            <a:r>
              <a:rPr lang="en-US" u="sng" baseline="30000" dirty="0" smtClean="0"/>
              <a:t>th</a:t>
            </a:r>
            <a:r>
              <a:rPr lang="en-US" u="sng" dirty="0" smtClean="0"/>
              <a:t> Edition</a:t>
            </a:r>
          </a:p>
          <a:p>
            <a:pPr lvl="1"/>
            <a:endParaRPr lang="en-US" sz="800" u="sng" dirty="0" smtClean="0"/>
          </a:p>
          <a:p>
            <a:pPr lvl="2"/>
            <a:r>
              <a:rPr lang="en-US" dirty="0" smtClean="0"/>
              <a:t>Richard L. Hughes, Robert C. </a:t>
            </a:r>
            <a:r>
              <a:rPr lang="en-US" dirty="0" err="1" smtClean="0"/>
              <a:t>Ginnett</a:t>
            </a:r>
            <a:r>
              <a:rPr lang="en-US" dirty="0" smtClean="0"/>
              <a:t>, and Gordy J. </a:t>
            </a:r>
            <a:r>
              <a:rPr lang="en-US" dirty="0" err="1" smtClean="0"/>
              <a:t>Curphy</a:t>
            </a:r>
            <a:r>
              <a:rPr lang="en-US" dirty="0" smtClean="0"/>
              <a:t>, McGraw Hill Education, New York, NY 2015</a:t>
            </a:r>
          </a:p>
          <a:p>
            <a:pPr lvl="3"/>
            <a:r>
              <a:rPr lang="en-US" dirty="0" smtClean="0"/>
              <a:t>ISBN: 978-0-07-786240-4</a:t>
            </a:r>
            <a:endParaRPr lang="en-US" dirty="0"/>
          </a:p>
        </p:txBody>
      </p:sp>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2590800" y="3962400"/>
            <a:ext cx="4114800" cy="21717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Conflict is an inevitable fact of life and leadership</a:t>
            </a:r>
            <a:r>
              <a:rPr lang="en-US" dirty="0" smtClean="0"/>
              <a:t>.</a:t>
            </a:r>
          </a:p>
          <a:p>
            <a:endParaRPr lang="en-US" sz="800" dirty="0" smtClean="0"/>
          </a:p>
          <a:p>
            <a:pPr lvl="1"/>
            <a:r>
              <a:rPr lang="en-US" dirty="0" smtClean="0"/>
              <a:t>Researchers have found that supervisors/managers can spend more than 25 percent of their time dealing with conflict, and resolving conflict is an important factor in leader effectiveness.</a:t>
            </a:r>
          </a:p>
          <a:p>
            <a:pPr lvl="1"/>
            <a:endParaRPr lang="en-US" sz="800" dirty="0" smtClean="0"/>
          </a:p>
          <a:p>
            <a:pPr lvl="2"/>
            <a:r>
              <a:rPr lang="en-US" dirty="0" smtClean="0">
                <a:solidFill>
                  <a:srgbClr val="FF0000"/>
                </a:solidFill>
              </a:rPr>
              <a:t>Successfully resolving conflicts will become an increasingly important skill as leadership and management practice moves away from authoritarian directives and toward cooperative approaches emphasizing rational persuasion, collaboration, compromise, and solutions of mutual gain.</a:t>
            </a:r>
            <a:endParaRPr lang="en-US" dirty="0">
              <a:solidFill>
                <a:srgbClr val="FF0000"/>
              </a:solidFill>
            </a:endParaRPr>
          </a:p>
        </p:txBody>
      </p:sp>
      <p:pic>
        <p:nvPicPr>
          <p:cNvPr id="4098" name="Picture 2" descr="C:\Users\MichaelM\AppData\Local\Microsoft\Windows\INetCache\IE\57ZPVCL6\conflict-resolution[1].png"/>
          <p:cNvPicPr>
            <a:picLocks noChangeAspect="1" noChangeArrowheads="1"/>
          </p:cNvPicPr>
          <p:nvPr/>
        </p:nvPicPr>
        <p:blipFill>
          <a:blip r:embed="rId2" cstate="print"/>
          <a:srcRect/>
          <a:stretch>
            <a:fillRect/>
          </a:stretch>
        </p:blipFill>
        <p:spPr bwMode="auto">
          <a:xfrm>
            <a:off x="5643913" y="5105400"/>
            <a:ext cx="3486690" cy="173250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64458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lstStyle/>
          <a:p>
            <a:r>
              <a:rPr lang="en-US" sz="2400" u="sng" dirty="0" smtClean="0"/>
              <a:t>Conflict occurs when opposing parties have interests or goals that appear to be incompatible, for example</a:t>
            </a:r>
            <a:r>
              <a:rPr lang="en-US" dirty="0" smtClean="0"/>
              <a:t>:</a:t>
            </a:r>
          </a:p>
          <a:p>
            <a:endParaRPr lang="en-US" sz="800" dirty="0" smtClean="0"/>
          </a:p>
          <a:p>
            <a:pPr lvl="1"/>
            <a:r>
              <a:rPr lang="en-US" dirty="0" smtClean="0"/>
              <a:t>Strong differences in values, beliefs, or goals.</a:t>
            </a:r>
          </a:p>
          <a:p>
            <a:pPr lvl="1"/>
            <a:r>
              <a:rPr lang="en-US" dirty="0" smtClean="0"/>
              <a:t>High levels of task or lateral interdependence.</a:t>
            </a:r>
          </a:p>
          <a:p>
            <a:pPr lvl="1"/>
            <a:r>
              <a:rPr lang="en-US" dirty="0" smtClean="0"/>
              <a:t>Competing for scarce resources or rewards.</a:t>
            </a:r>
          </a:p>
          <a:p>
            <a:pPr lvl="1"/>
            <a:r>
              <a:rPr lang="en-US" dirty="0" smtClean="0"/>
              <a:t>Under high levels of stress.</a:t>
            </a:r>
          </a:p>
          <a:p>
            <a:pPr lvl="1"/>
            <a:r>
              <a:rPr lang="en-US" dirty="0" smtClean="0"/>
              <a:t>Face uncertain or incompatible demands.</a:t>
            </a:r>
          </a:p>
          <a:p>
            <a:pPr lvl="2"/>
            <a:r>
              <a:rPr lang="en-US" dirty="0" smtClean="0">
                <a:solidFill>
                  <a:srgbClr val="FF0000"/>
                </a:solidFill>
              </a:rPr>
              <a:t>Conflict can also occur when leaders act in a manner inconsistent with their vision and goals they have articulated.</a:t>
            </a:r>
            <a:endParaRPr lang="en-US" dirty="0">
              <a:solidFill>
                <a:srgbClr val="FF0000"/>
              </a:solidFill>
            </a:endParaRPr>
          </a:p>
        </p:txBody>
      </p:sp>
      <p:pic>
        <p:nvPicPr>
          <p:cNvPr id="5127" name="Picture 7" descr="C:\Users\MichaelM\AppData\Local\Microsoft\Windows\INetCache\IE\57ZPVCL6\conflict-resolution-logo[1].jpg"/>
          <p:cNvPicPr>
            <a:picLocks noChangeAspect="1" noChangeArrowheads="1"/>
          </p:cNvPicPr>
          <p:nvPr/>
        </p:nvPicPr>
        <p:blipFill>
          <a:blip r:embed="rId2" cstate="print"/>
          <a:srcRect/>
          <a:stretch>
            <a:fillRect/>
          </a:stretch>
        </p:blipFill>
        <p:spPr bwMode="auto">
          <a:xfrm>
            <a:off x="6910720" y="5029200"/>
            <a:ext cx="1905000" cy="1295400"/>
          </a:xfrm>
          <a:prstGeom prst="rect">
            <a:avLst/>
          </a:prstGeom>
          <a:noFill/>
        </p:spPr>
      </p:pic>
      <p:pic>
        <p:nvPicPr>
          <p:cNvPr id="11" name="Picture 3" descr="C:\Users\MichaelM\AppData\Local\Microsoft\Windows\INetCache\IE\NA6TXAAW\conflict_resolution[1].jpg"/>
          <p:cNvPicPr>
            <a:picLocks noChangeAspect="1" noChangeArrowheads="1"/>
          </p:cNvPicPr>
          <p:nvPr/>
        </p:nvPicPr>
        <p:blipFill>
          <a:blip r:embed="rId3" cstate="print"/>
          <a:srcRect/>
          <a:stretch>
            <a:fillRect/>
          </a:stretch>
        </p:blipFill>
        <p:spPr bwMode="auto">
          <a:xfrm>
            <a:off x="5539120" y="5562600"/>
            <a:ext cx="1371600" cy="762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1584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lstStyle/>
          <a:p>
            <a:r>
              <a:rPr lang="en-US" sz="2400" u="sng" dirty="0" smtClean="0"/>
              <a:t>Because many conflicts are the result of misunderstandings and communication breakdowns, leaders can minimize the level of conflict within and between groups by improving their communication and listening skills, as well as, spending time with others</a:t>
            </a:r>
            <a:r>
              <a:rPr lang="en-US" dirty="0" smtClean="0"/>
              <a:t>.</a:t>
            </a:r>
            <a:endParaRPr lang="en-US" dirty="0"/>
          </a:p>
        </p:txBody>
      </p:sp>
      <p:pic>
        <p:nvPicPr>
          <p:cNvPr id="6" name="Picture 5" descr="This Year's Game — CanalsideStudios"/>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00400"/>
            <a:ext cx="3349752" cy="305625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7760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Conflict?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normAutofit fontScale="92500" lnSpcReduction="10000"/>
          </a:bodyPr>
          <a:lstStyle/>
          <a:p>
            <a:r>
              <a:rPr lang="en-US" sz="2400" u="sng" dirty="0" smtClean="0"/>
              <a:t>It is necessary to describe several aspects of conflict that can have an impact on the resolution process</a:t>
            </a:r>
            <a:r>
              <a:rPr lang="en-US" dirty="0" smtClean="0"/>
              <a:t>.</a:t>
            </a:r>
          </a:p>
          <a:p>
            <a:endParaRPr lang="en-US" sz="800" dirty="0" smtClean="0"/>
          </a:p>
          <a:p>
            <a:pPr lvl="1"/>
            <a:r>
              <a:rPr lang="en-US" dirty="0" smtClean="0">
                <a:solidFill>
                  <a:srgbClr val="FF0000"/>
                </a:solidFill>
              </a:rPr>
              <a:t>The size of an issue, the extent to which parties define the problem egocentrically (how much personally invested), and the existence of hidden agendas can all affect the process.</a:t>
            </a:r>
          </a:p>
          <a:p>
            <a:pPr lvl="1"/>
            <a:r>
              <a:rPr lang="en-US" dirty="0" smtClean="0">
                <a:solidFill>
                  <a:srgbClr val="FF0000"/>
                </a:solidFill>
              </a:rPr>
              <a:t>Seeing a conflict situation in win-lose or either-or terms restricts the perceived possible outcomes to total satisfaction or total frustration.</a:t>
            </a:r>
          </a:p>
          <a:p>
            <a:pPr lvl="1"/>
            <a:r>
              <a:rPr lang="en-US" dirty="0" smtClean="0">
                <a:solidFill>
                  <a:srgbClr val="FF0000"/>
                </a:solidFill>
              </a:rPr>
              <a:t>Seeing a conflict as a zero-sum situation, one in which intermediate degrees of satisfaction are possible, but increases in one party’s satisfaction inherently decreases the other party’s satisfaction, and vice-versa can have an adverse effect.</a:t>
            </a:r>
          </a:p>
          <a:p>
            <a:pPr lvl="1"/>
            <a:r>
              <a:rPr lang="en-US" dirty="0" smtClean="0">
                <a:solidFill>
                  <a:srgbClr val="FF0000"/>
                </a:solidFill>
              </a:rPr>
              <a:t>Finally, parties may perceive a conflict as un-resolvable, in which neither party gains at the expense of the other, but continues to perceive the other as an obstacle to satisfaction.</a:t>
            </a:r>
            <a:endParaRPr lang="en-US" dirty="0">
              <a:solidFill>
                <a:srgbClr val="FF0000"/>
              </a:solidFill>
            </a:endParaRPr>
          </a:p>
        </p:txBody>
      </p:sp>
      <p:pic>
        <p:nvPicPr>
          <p:cNvPr id="7170" name="Picture 2" descr="C:\Users\MichaelM\AppData\Local\Microsoft\Windows\INetCache\IE\T5TVNH9H\1024px-Impact_font.svg[1].png"/>
          <p:cNvPicPr>
            <a:picLocks noChangeAspect="1" noChangeArrowheads="1"/>
          </p:cNvPicPr>
          <p:nvPr/>
        </p:nvPicPr>
        <p:blipFill>
          <a:blip r:embed="rId2" cstate="print"/>
          <a:srcRect/>
          <a:stretch>
            <a:fillRect/>
          </a:stretch>
        </p:blipFill>
        <p:spPr bwMode="auto">
          <a:xfrm>
            <a:off x="6477000" y="5638800"/>
            <a:ext cx="2464443" cy="67437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9362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Conflict Always Bad?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Some conflict may bolster innovation and performance. </a:t>
            </a:r>
          </a:p>
          <a:p>
            <a:r>
              <a:rPr lang="en-US" sz="2400" u="sng" dirty="0" smtClean="0"/>
              <a:t>Various positive and negative effects of conflict, include</a:t>
            </a:r>
            <a:r>
              <a:rPr lang="en-US" dirty="0" smtClean="0"/>
              <a:t>:</a:t>
            </a:r>
          </a:p>
          <a:p>
            <a:endParaRPr lang="en-US" sz="800" dirty="0" smtClean="0"/>
          </a:p>
          <a:p>
            <a:pPr lvl="1"/>
            <a:r>
              <a:rPr lang="en-US" u="sng" dirty="0" smtClean="0"/>
              <a:t>Positive Effects of Conflict</a:t>
            </a:r>
          </a:p>
          <a:p>
            <a:pPr lvl="2"/>
            <a:r>
              <a:rPr lang="en-US" dirty="0" smtClean="0">
                <a:solidFill>
                  <a:srgbClr val="FF0000"/>
                </a:solidFill>
              </a:rPr>
              <a:t>Increased Effort – Feelings Get Aired – Better Understanding of Others – Impetus for Change – Better Decision Making – Key Issues Surface – Critical Thinking Stimulated</a:t>
            </a:r>
          </a:p>
          <a:p>
            <a:pPr lvl="2"/>
            <a:endParaRPr lang="en-US" sz="800" dirty="0" smtClean="0"/>
          </a:p>
          <a:p>
            <a:pPr lvl="1"/>
            <a:r>
              <a:rPr lang="en-US" u="sng" dirty="0" smtClean="0"/>
              <a:t>Negative Effects of Conflict</a:t>
            </a:r>
          </a:p>
          <a:p>
            <a:pPr lvl="2"/>
            <a:r>
              <a:rPr lang="en-US" dirty="0" smtClean="0">
                <a:solidFill>
                  <a:srgbClr val="FF0000"/>
                </a:solidFill>
              </a:rPr>
              <a:t>Reduced Productivity – Decreased Communication – Negative Feelings – Stress – Poorer Decision Making – Decreased Cooperation – Political Backstabbing</a:t>
            </a:r>
          </a:p>
          <a:p>
            <a:pPr lvl="1"/>
            <a:endParaRPr lang="en-US" dirty="0"/>
          </a:p>
        </p:txBody>
      </p:sp>
      <p:pic>
        <p:nvPicPr>
          <p:cNvPr id="1028" name="Picture 4" descr="C:\Users\MichaelM\AppData\Local\Microsoft\Windows\INetCache\IE\76VTN800\600px-Plus_font_awesome.svg[1].png"/>
          <p:cNvPicPr>
            <a:picLocks noChangeAspect="1" noChangeArrowheads="1"/>
          </p:cNvPicPr>
          <p:nvPr/>
        </p:nvPicPr>
        <p:blipFill>
          <a:blip r:embed="rId2" cstate="print"/>
          <a:srcRect/>
          <a:stretch>
            <a:fillRect/>
          </a:stretch>
        </p:blipFill>
        <p:spPr bwMode="auto">
          <a:xfrm>
            <a:off x="6096000" y="2466118"/>
            <a:ext cx="685800" cy="557213"/>
          </a:xfrm>
          <a:prstGeom prst="rect">
            <a:avLst/>
          </a:prstGeom>
          <a:noFill/>
        </p:spPr>
      </p:pic>
      <p:pic>
        <p:nvPicPr>
          <p:cNvPr id="1029" name="Picture 5" descr="C:\Users\MichaelM\AppData\Local\Microsoft\Windows\INetCache\IE\57ZPVCL6\600px-Minus-.svg[1].png"/>
          <p:cNvPicPr>
            <a:picLocks noChangeAspect="1" noChangeArrowheads="1"/>
          </p:cNvPicPr>
          <p:nvPr/>
        </p:nvPicPr>
        <p:blipFill>
          <a:blip r:embed="rId3" cstate="print"/>
          <a:srcRect/>
          <a:stretch>
            <a:fillRect/>
          </a:stretch>
        </p:blipFill>
        <p:spPr bwMode="auto">
          <a:xfrm>
            <a:off x="6324600" y="3979298"/>
            <a:ext cx="457200" cy="581891"/>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04199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Conflict Always Bad?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300" u="sng" dirty="0" smtClean="0"/>
              <a:t>Conflict can cause a radical change in political power, as well as, dramatic changes in organizational structure and design, group cohesiveness, and group or organizational effectiveness</a:t>
            </a:r>
            <a:r>
              <a:rPr lang="en-US" sz="2300" dirty="0" smtClean="0"/>
              <a:t>.</a:t>
            </a:r>
          </a:p>
          <a:p>
            <a:endParaRPr lang="en-US" sz="800" dirty="0" smtClean="0"/>
          </a:p>
          <a:p>
            <a:pPr lvl="1"/>
            <a:r>
              <a:rPr lang="en-US" dirty="0" smtClean="0"/>
              <a:t>Nevertheless, it is important to realize that this current conceptualization of conflict is still somewhat limited in scope.</a:t>
            </a:r>
          </a:p>
          <a:p>
            <a:pPr lvl="1"/>
            <a:endParaRPr lang="en-US" sz="800" dirty="0" smtClean="0"/>
          </a:p>
          <a:p>
            <a:pPr lvl="2"/>
            <a:r>
              <a:rPr lang="en-US" dirty="0" smtClean="0">
                <a:solidFill>
                  <a:srgbClr val="FF0000"/>
                </a:solidFill>
              </a:rPr>
              <a:t>For example, increasing the level of conflict within a group or team may enhance immediate overall performance but may also have a disastrous effect on organizational climate and turnover. </a:t>
            </a:r>
            <a:endParaRPr lang="en-US" dirty="0">
              <a:solidFill>
                <a:srgbClr val="FF0000"/>
              </a:solidFill>
            </a:endParaRPr>
          </a:p>
        </p:txBody>
      </p:sp>
      <p:pic>
        <p:nvPicPr>
          <p:cNvPr id="2050" name="Picture 2" descr="C:\Users\MichaelM\AppData\Local\Microsoft\Windows\INetCache\IE\NA6TXAAW\plus-minus[1].png"/>
          <p:cNvPicPr>
            <a:picLocks noChangeAspect="1" noChangeArrowheads="1"/>
          </p:cNvPicPr>
          <p:nvPr/>
        </p:nvPicPr>
        <p:blipFill>
          <a:blip r:embed="rId2" cstate="print"/>
          <a:srcRect/>
          <a:stretch>
            <a:fillRect/>
          </a:stretch>
        </p:blipFill>
        <p:spPr bwMode="auto">
          <a:xfrm>
            <a:off x="6545664" y="4724400"/>
            <a:ext cx="2562330" cy="213527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7973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Resolution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lstStyle/>
          <a:p>
            <a:r>
              <a:rPr lang="en-US" sz="2400" u="sng" dirty="0" smtClean="0"/>
              <a:t>In addition to spending time understanding and clarifying positions, separating people from the problem, and focusing on interests, leaders can use five strategies or approaches to resolve conflicts</a:t>
            </a:r>
            <a:r>
              <a:rPr lang="en-US" dirty="0" smtClean="0"/>
              <a:t>.</a:t>
            </a:r>
          </a:p>
          <a:p>
            <a:endParaRPr lang="en-US" sz="800" dirty="0" smtClean="0"/>
          </a:p>
          <a:p>
            <a:pPr lvl="1"/>
            <a:r>
              <a:rPr lang="en-US" dirty="0" smtClean="0"/>
              <a:t>Perhaps the best way to differentiate between these strategies is to think of conflict resolution in terms of two independent dimensions: </a:t>
            </a:r>
          </a:p>
          <a:p>
            <a:pPr lvl="1"/>
            <a:endParaRPr lang="en-US" sz="800" dirty="0" smtClean="0"/>
          </a:p>
          <a:p>
            <a:pPr marL="1051560" lvl="2" indent="-457200">
              <a:buFont typeface="+mj-lt"/>
              <a:buAutoNum type="arabicPeriod"/>
            </a:pPr>
            <a:r>
              <a:rPr lang="en-US" dirty="0">
                <a:solidFill>
                  <a:srgbClr val="FF0000"/>
                </a:solidFill>
              </a:rPr>
              <a:t>C</a:t>
            </a:r>
            <a:r>
              <a:rPr lang="en-US" dirty="0" smtClean="0">
                <a:solidFill>
                  <a:srgbClr val="FF0000"/>
                </a:solidFill>
              </a:rPr>
              <a:t>ooperativeness vs. </a:t>
            </a:r>
            <a:r>
              <a:rPr lang="en-US" dirty="0">
                <a:solidFill>
                  <a:srgbClr val="FF0000"/>
                </a:solidFill>
              </a:rPr>
              <a:t>U</a:t>
            </a:r>
            <a:r>
              <a:rPr lang="en-US" dirty="0" smtClean="0">
                <a:solidFill>
                  <a:srgbClr val="FF0000"/>
                </a:solidFill>
              </a:rPr>
              <a:t>ncooperativeness </a:t>
            </a:r>
          </a:p>
          <a:p>
            <a:pPr marL="1051560" lvl="2" indent="-457200">
              <a:buFont typeface="+mj-lt"/>
              <a:buAutoNum type="arabicPeriod"/>
            </a:pPr>
            <a:r>
              <a:rPr lang="en-US" dirty="0">
                <a:solidFill>
                  <a:srgbClr val="FF0000"/>
                </a:solidFill>
              </a:rPr>
              <a:t>A</a:t>
            </a:r>
            <a:r>
              <a:rPr lang="en-US" dirty="0" smtClean="0">
                <a:solidFill>
                  <a:srgbClr val="FF0000"/>
                </a:solidFill>
              </a:rPr>
              <a:t>ssertiveness vs. Unassertiveness.</a:t>
            </a:r>
          </a:p>
          <a:p>
            <a:pPr marL="274320" lvl="1" indent="0">
              <a:buNone/>
            </a:pPr>
            <a:endParaRPr lang="en-US" sz="800" dirty="0" smtClean="0"/>
          </a:p>
        </p:txBody>
      </p:sp>
      <p:pic>
        <p:nvPicPr>
          <p:cNvPr id="3074" name="Picture 2" descr="C:\Users\MichaelM\AppData\Local\Microsoft\Windows\INetCache\IE\76VTN800\five-39497_640[1].png"/>
          <p:cNvPicPr>
            <a:picLocks noChangeAspect="1" noChangeArrowheads="1"/>
          </p:cNvPicPr>
          <p:nvPr/>
        </p:nvPicPr>
        <p:blipFill>
          <a:blip r:embed="rId2" cstate="print"/>
          <a:srcRect/>
          <a:stretch>
            <a:fillRect/>
          </a:stretch>
        </p:blipFill>
        <p:spPr bwMode="auto">
          <a:xfrm>
            <a:off x="7543800" y="304800"/>
            <a:ext cx="990600" cy="762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6352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Conflict Resolution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normAutofit fontScale="77500" lnSpcReduction="20000"/>
          </a:bodyPr>
          <a:lstStyle/>
          <a:p>
            <a:pPr marL="514350" indent="-514350">
              <a:buFont typeface="+mj-lt"/>
              <a:buAutoNum type="arabicPeriod"/>
            </a:pPr>
            <a:r>
              <a:rPr lang="en-US" u="sng" dirty="0" smtClean="0"/>
              <a:t>Competition</a:t>
            </a:r>
          </a:p>
          <a:p>
            <a:pPr lvl="1"/>
            <a:r>
              <a:rPr lang="en-US" dirty="0" smtClean="0">
                <a:solidFill>
                  <a:srgbClr val="FF0000"/>
                </a:solidFill>
              </a:rPr>
              <a:t>Reflects a desire to achieve one’s own ends at the expense of someone else. This is domination, also known as win-lose.</a:t>
            </a:r>
          </a:p>
          <a:p>
            <a:pPr marL="514350" indent="-514350">
              <a:buFont typeface="+mj-lt"/>
              <a:buAutoNum type="arabicPeriod"/>
            </a:pPr>
            <a:r>
              <a:rPr lang="en-US" u="sng" dirty="0" smtClean="0"/>
              <a:t>Accommodation</a:t>
            </a:r>
          </a:p>
          <a:p>
            <a:pPr lvl="1"/>
            <a:r>
              <a:rPr lang="en-US" dirty="0" smtClean="0">
                <a:solidFill>
                  <a:srgbClr val="FF0000"/>
                </a:solidFill>
              </a:rPr>
              <a:t>Reflects a mirror image of competition – entirely giving in to someone’s concerns w/out making any effort to achieve one’s goal.  This is a tactic of appeasement.</a:t>
            </a:r>
          </a:p>
          <a:p>
            <a:pPr marL="514350" indent="-514350">
              <a:buFont typeface="+mj-lt"/>
              <a:buAutoNum type="arabicPeriod"/>
            </a:pPr>
            <a:r>
              <a:rPr lang="en-US" u="sng" dirty="0" smtClean="0"/>
              <a:t>Sharing</a:t>
            </a:r>
          </a:p>
          <a:p>
            <a:pPr lvl="1"/>
            <a:r>
              <a:rPr lang="en-US" dirty="0" smtClean="0">
                <a:solidFill>
                  <a:srgbClr val="FF0000"/>
                </a:solidFill>
              </a:rPr>
              <a:t>An approach that represents a compromise between domination </a:t>
            </a:r>
            <a:r>
              <a:rPr lang="en-US" dirty="0">
                <a:solidFill>
                  <a:srgbClr val="FF0000"/>
                </a:solidFill>
              </a:rPr>
              <a:t>&amp;</a:t>
            </a:r>
            <a:r>
              <a:rPr lang="en-US" dirty="0" smtClean="0">
                <a:solidFill>
                  <a:srgbClr val="FF0000"/>
                </a:solidFill>
              </a:rPr>
              <a:t> appeasement.  Both parties give up something, yet both parties get something.  Both parties are moderately, but incompletely, satisfied.</a:t>
            </a:r>
          </a:p>
          <a:p>
            <a:pPr marL="514350" indent="-514350">
              <a:buFont typeface="+mj-lt"/>
              <a:buAutoNum type="arabicPeriod"/>
            </a:pPr>
            <a:r>
              <a:rPr lang="en-US" u="sng" dirty="0" smtClean="0"/>
              <a:t>Collaboration</a:t>
            </a:r>
          </a:p>
          <a:p>
            <a:pPr lvl="1"/>
            <a:r>
              <a:rPr lang="en-US" dirty="0" smtClean="0">
                <a:solidFill>
                  <a:srgbClr val="FF0000"/>
                </a:solidFill>
              </a:rPr>
              <a:t>Reflects an effort to fully satisfy both parties.  This is a problem-solving approach that requires the integration of each party’s concerns.</a:t>
            </a:r>
          </a:p>
          <a:p>
            <a:pPr marL="514350" indent="-514350">
              <a:buFont typeface="+mj-lt"/>
              <a:buAutoNum type="arabicPeriod"/>
            </a:pPr>
            <a:r>
              <a:rPr lang="en-US" u="sng" dirty="0" smtClean="0"/>
              <a:t>Avoidance</a:t>
            </a:r>
            <a:r>
              <a:rPr lang="en-US" dirty="0" smtClean="0"/>
              <a:t> </a:t>
            </a:r>
          </a:p>
          <a:p>
            <a:pPr lvl="1"/>
            <a:r>
              <a:rPr lang="en-US" dirty="0" smtClean="0">
                <a:solidFill>
                  <a:srgbClr val="FF0000"/>
                </a:solidFill>
              </a:rPr>
              <a:t>Involves indifference to the concerns of both parties.  It reflects a withdrawal from or neglect of any party’s interests.</a:t>
            </a:r>
            <a:endParaRPr lang="en-US" dirty="0">
              <a:solidFill>
                <a:srgbClr val="FF0000"/>
              </a:solidFill>
            </a:endParaRPr>
          </a:p>
        </p:txBody>
      </p:sp>
      <p:pic>
        <p:nvPicPr>
          <p:cNvPr id="6" name="Picture 2" descr="C:\Users\MichaelM\AppData\Local\Microsoft\Windows\INetCache\IE\76VTN800\five-39497_640[1].png"/>
          <p:cNvPicPr>
            <a:picLocks noChangeAspect="1" noChangeArrowheads="1"/>
          </p:cNvPicPr>
          <p:nvPr/>
        </p:nvPicPr>
        <p:blipFill>
          <a:blip r:embed="rId2" cstate="print"/>
          <a:srcRect/>
          <a:stretch>
            <a:fillRect/>
          </a:stretch>
        </p:blipFill>
        <p:spPr bwMode="auto">
          <a:xfrm>
            <a:off x="7845552" y="261457"/>
            <a:ext cx="990600" cy="762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17905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Situations in Which to Use the 5 Approaches to Conflict Management</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fontScale="92500" lnSpcReduction="20000"/>
          </a:bodyPr>
          <a:lstStyle/>
          <a:p>
            <a:r>
              <a:rPr lang="en-US" sz="2400" u="sng" dirty="0"/>
              <a:t>1. Competing</a:t>
            </a:r>
          </a:p>
          <a:p>
            <a:endParaRPr lang="en-US" sz="800" dirty="0"/>
          </a:p>
          <a:p>
            <a:pPr marL="731520" lvl="1" indent="-457200">
              <a:buFont typeface="+mj-lt"/>
              <a:buAutoNum type="arabicPeriod"/>
            </a:pPr>
            <a:r>
              <a:rPr lang="en-US" sz="2000" dirty="0">
                <a:solidFill>
                  <a:srgbClr val="FF0000"/>
                </a:solidFill>
              </a:rPr>
              <a:t>When quick, decisive action is vital – such as, emergencies.</a:t>
            </a:r>
          </a:p>
          <a:p>
            <a:pPr marL="731520" lvl="1" indent="-457200">
              <a:buFont typeface="+mj-lt"/>
              <a:buAutoNum type="arabicPeriod"/>
            </a:pPr>
            <a:r>
              <a:rPr lang="en-US" sz="2000" dirty="0">
                <a:solidFill>
                  <a:srgbClr val="FF0000"/>
                </a:solidFill>
              </a:rPr>
              <a:t>On important issues where unpopular actions need implementing – cost cutting, enforcing unpopular rules, discipline.</a:t>
            </a:r>
          </a:p>
          <a:p>
            <a:pPr marL="731520" lvl="1" indent="-457200">
              <a:buFont typeface="+mj-lt"/>
              <a:buAutoNum type="arabicPeriod"/>
            </a:pPr>
            <a:r>
              <a:rPr lang="en-US" sz="2000" dirty="0">
                <a:solidFill>
                  <a:srgbClr val="FF0000"/>
                </a:solidFill>
              </a:rPr>
              <a:t>On issues vital to company welfare when you know you’re right.</a:t>
            </a:r>
          </a:p>
          <a:p>
            <a:pPr marL="731520" lvl="1" indent="-457200">
              <a:buFont typeface="+mj-lt"/>
              <a:buAutoNum type="arabicPeriod"/>
            </a:pPr>
            <a:r>
              <a:rPr lang="en-US" sz="2000" dirty="0">
                <a:solidFill>
                  <a:srgbClr val="FF0000"/>
                </a:solidFill>
              </a:rPr>
              <a:t>Against people who take advantage of noncompetitive behavior.</a:t>
            </a:r>
          </a:p>
          <a:p>
            <a:r>
              <a:rPr lang="en-US" sz="2400" u="sng" dirty="0" smtClean="0"/>
              <a:t>2</a:t>
            </a:r>
            <a:r>
              <a:rPr lang="en-US" sz="2400" u="sng" dirty="0"/>
              <a:t>. Accommodating</a:t>
            </a:r>
          </a:p>
          <a:p>
            <a:endParaRPr lang="en-US" sz="800" dirty="0"/>
          </a:p>
          <a:p>
            <a:pPr marL="731520" lvl="1" indent="-457200">
              <a:buFont typeface="+mj-lt"/>
              <a:buAutoNum type="arabicPeriod"/>
            </a:pPr>
            <a:r>
              <a:rPr lang="en-US" sz="2000" dirty="0">
                <a:solidFill>
                  <a:srgbClr val="FF0000"/>
                </a:solidFill>
              </a:rPr>
              <a:t>When you find you are wrong – to allow a better position to be heard, to learn, and to show your reasonableness.</a:t>
            </a:r>
          </a:p>
          <a:p>
            <a:pPr marL="731520" lvl="1" indent="-457200">
              <a:buFont typeface="+mj-lt"/>
              <a:buAutoNum type="arabicPeriod"/>
            </a:pPr>
            <a:r>
              <a:rPr lang="en-US" sz="2000" dirty="0">
                <a:solidFill>
                  <a:srgbClr val="FF0000"/>
                </a:solidFill>
              </a:rPr>
              <a:t>When issues are more important to others than yourself – to satisfy others and maintain cooperation.</a:t>
            </a:r>
          </a:p>
          <a:p>
            <a:pPr marL="731520" lvl="1" indent="-457200">
              <a:buFont typeface="+mj-lt"/>
              <a:buAutoNum type="arabicPeriod"/>
            </a:pPr>
            <a:r>
              <a:rPr lang="en-US" sz="2000" dirty="0">
                <a:solidFill>
                  <a:srgbClr val="FF0000"/>
                </a:solidFill>
              </a:rPr>
              <a:t>To build social credits for later issues.</a:t>
            </a:r>
          </a:p>
          <a:p>
            <a:pPr marL="731520" lvl="1" indent="-457200">
              <a:buFont typeface="+mj-lt"/>
              <a:buAutoNum type="arabicPeriod"/>
            </a:pPr>
            <a:r>
              <a:rPr lang="en-US" sz="2000" dirty="0">
                <a:solidFill>
                  <a:srgbClr val="FF0000"/>
                </a:solidFill>
              </a:rPr>
              <a:t>To minimize loss when you are outmatched and losing.</a:t>
            </a:r>
          </a:p>
          <a:p>
            <a:pPr marL="731520" lvl="1" indent="-457200">
              <a:buFont typeface="+mj-lt"/>
              <a:buAutoNum type="arabicPeriod"/>
            </a:pPr>
            <a:r>
              <a:rPr lang="en-US" sz="2000" dirty="0">
                <a:solidFill>
                  <a:srgbClr val="FF0000"/>
                </a:solidFill>
              </a:rPr>
              <a:t>When harmony and stability are especially important.</a:t>
            </a:r>
          </a:p>
          <a:p>
            <a:pPr marL="731520" lvl="1" indent="-457200">
              <a:buFont typeface="+mj-lt"/>
              <a:buAutoNum type="arabicPeriod"/>
            </a:pPr>
            <a:r>
              <a:rPr lang="en-US" sz="2000" dirty="0">
                <a:solidFill>
                  <a:srgbClr val="FF0000"/>
                </a:solidFill>
              </a:rPr>
              <a:t>To allow subordinates to develop by learning from mistakes</a:t>
            </a:r>
            <a:r>
              <a:rPr lang="en-US" sz="2000" dirty="0" smtClean="0">
                <a:solidFill>
                  <a:srgbClr val="FF0000"/>
                </a:solidFill>
              </a:rPr>
              <a:t>.</a:t>
            </a:r>
            <a:endParaRPr lang="en-US" sz="2000" dirty="0">
              <a:solidFill>
                <a:srgbClr val="FF0000"/>
              </a:solidFill>
            </a:endParaRPr>
          </a:p>
        </p:txBody>
      </p:sp>
      <p:pic>
        <p:nvPicPr>
          <p:cNvPr id="6" name="Picture 5" descr="C:\Users\MichaelM\AppData\Local\Microsoft\Windows\INetCache\IE\76VTN800\conflict-1181572_960_720[1].png"/>
          <p:cNvPicPr>
            <a:picLocks noChangeAspect="1" noChangeArrowheads="1"/>
          </p:cNvPicPr>
          <p:nvPr/>
        </p:nvPicPr>
        <p:blipFill>
          <a:blip r:embed="rId2" cstate="print"/>
          <a:srcRect/>
          <a:stretch>
            <a:fillRect/>
          </a:stretch>
        </p:blipFill>
        <p:spPr bwMode="auto">
          <a:xfrm>
            <a:off x="7772400" y="6004442"/>
            <a:ext cx="1219200" cy="85355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50732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Situations in Which to Use the 5 Approaches to Conflict Management</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normAutofit fontScale="92500" lnSpcReduction="20000"/>
          </a:bodyPr>
          <a:lstStyle/>
          <a:p>
            <a:r>
              <a:rPr lang="en-US" sz="2400" u="sng" dirty="0"/>
              <a:t>3. Compromising</a:t>
            </a:r>
          </a:p>
          <a:p>
            <a:endParaRPr lang="en-US" sz="800" dirty="0"/>
          </a:p>
          <a:p>
            <a:pPr marL="731520" lvl="1" indent="-457200">
              <a:buFont typeface="+mj-lt"/>
              <a:buAutoNum type="arabicPeriod"/>
            </a:pPr>
            <a:r>
              <a:rPr lang="en-US" sz="2000" dirty="0">
                <a:solidFill>
                  <a:srgbClr val="FF0000"/>
                </a:solidFill>
              </a:rPr>
              <a:t>When goals are important, but not worth the effort or potential disruption of more assertive modes.</a:t>
            </a:r>
          </a:p>
          <a:p>
            <a:pPr marL="731520" lvl="1" indent="-457200">
              <a:buFont typeface="+mj-lt"/>
              <a:buAutoNum type="arabicPeriod"/>
            </a:pPr>
            <a:r>
              <a:rPr lang="en-US" sz="2000" dirty="0">
                <a:solidFill>
                  <a:srgbClr val="FF0000"/>
                </a:solidFill>
              </a:rPr>
              <a:t>When opponents with equal power are committed to mutually exclusive goals.</a:t>
            </a:r>
          </a:p>
          <a:p>
            <a:pPr marL="731520" lvl="1" indent="-457200">
              <a:buFont typeface="+mj-lt"/>
              <a:buAutoNum type="arabicPeriod"/>
            </a:pPr>
            <a:r>
              <a:rPr lang="en-US" sz="2000" dirty="0">
                <a:solidFill>
                  <a:srgbClr val="FF0000"/>
                </a:solidFill>
              </a:rPr>
              <a:t>To achieve temporary settlements of complex issues.</a:t>
            </a:r>
          </a:p>
          <a:p>
            <a:pPr marL="731520" lvl="1" indent="-457200">
              <a:buFont typeface="+mj-lt"/>
              <a:buAutoNum type="arabicPeriod"/>
            </a:pPr>
            <a:r>
              <a:rPr lang="en-US" sz="2000" dirty="0">
                <a:solidFill>
                  <a:srgbClr val="FF0000"/>
                </a:solidFill>
              </a:rPr>
              <a:t>To arrive at expedient solutions under time pressure.</a:t>
            </a:r>
          </a:p>
          <a:p>
            <a:pPr marL="731520" lvl="1" indent="-457200">
              <a:buFont typeface="+mj-lt"/>
              <a:buAutoNum type="arabicPeriod"/>
            </a:pPr>
            <a:r>
              <a:rPr lang="en-US" sz="2000" dirty="0">
                <a:solidFill>
                  <a:srgbClr val="FF0000"/>
                </a:solidFill>
              </a:rPr>
              <a:t>As a backup when collaboration or competition is unsuccessful.</a:t>
            </a:r>
          </a:p>
          <a:p>
            <a:r>
              <a:rPr lang="en-US" sz="2400" u="sng" dirty="0" smtClean="0"/>
              <a:t>4</a:t>
            </a:r>
            <a:r>
              <a:rPr lang="en-US" sz="2400" u="sng" dirty="0"/>
              <a:t>. Collaboration</a:t>
            </a:r>
          </a:p>
          <a:p>
            <a:endParaRPr lang="en-US" sz="800" dirty="0"/>
          </a:p>
          <a:p>
            <a:pPr marL="731520" lvl="1" indent="-457200">
              <a:buFont typeface="+mj-lt"/>
              <a:buAutoNum type="arabicPeriod"/>
            </a:pPr>
            <a:r>
              <a:rPr lang="en-US" sz="2000" dirty="0">
                <a:solidFill>
                  <a:srgbClr val="FF0000"/>
                </a:solidFill>
              </a:rPr>
              <a:t>To find an integrative solution when both sets of concerns are too important to be compromised.</a:t>
            </a:r>
          </a:p>
          <a:p>
            <a:pPr marL="731520" lvl="1" indent="-457200">
              <a:buFont typeface="+mj-lt"/>
              <a:buAutoNum type="arabicPeriod"/>
            </a:pPr>
            <a:r>
              <a:rPr lang="en-US" sz="2000" dirty="0">
                <a:solidFill>
                  <a:srgbClr val="FF0000"/>
                </a:solidFill>
              </a:rPr>
              <a:t>When your objective is to learn.</a:t>
            </a:r>
          </a:p>
          <a:p>
            <a:pPr marL="731520" lvl="1" indent="-457200">
              <a:buFont typeface="+mj-lt"/>
              <a:buAutoNum type="arabicPeriod"/>
            </a:pPr>
            <a:r>
              <a:rPr lang="en-US" sz="2000" dirty="0">
                <a:solidFill>
                  <a:srgbClr val="FF0000"/>
                </a:solidFill>
              </a:rPr>
              <a:t>To merge insights from people with different perspectives.</a:t>
            </a:r>
          </a:p>
          <a:p>
            <a:pPr marL="731520" lvl="1" indent="-457200">
              <a:buFont typeface="+mj-lt"/>
              <a:buAutoNum type="arabicPeriod"/>
            </a:pPr>
            <a:r>
              <a:rPr lang="en-US" sz="2000" dirty="0">
                <a:solidFill>
                  <a:srgbClr val="FF0000"/>
                </a:solidFill>
              </a:rPr>
              <a:t>To gain commitment by incorporating concerns into a consensus.</a:t>
            </a:r>
          </a:p>
          <a:p>
            <a:pPr marL="731520" lvl="1" indent="-457200">
              <a:buFont typeface="+mj-lt"/>
              <a:buAutoNum type="arabicPeriod"/>
            </a:pPr>
            <a:r>
              <a:rPr lang="en-US" sz="2000" dirty="0">
                <a:solidFill>
                  <a:srgbClr val="FF0000"/>
                </a:solidFill>
              </a:rPr>
              <a:t>To work through feelings that have interfered with a relationship</a:t>
            </a:r>
            <a:r>
              <a:rPr lang="en-US" sz="2000" dirty="0" smtClean="0">
                <a:solidFill>
                  <a:srgbClr val="FF0000"/>
                </a:solidFill>
              </a:rPr>
              <a:t>.</a:t>
            </a:r>
            <a:endParaRPr lang="en-US" sz="2000" dirty="0">
              <a:solidFill>
                <a:srgbClr val="FF0000"/>
              </a:solidFill>
            </a:endParaRPr>
          </a:p>
        </p:txBody>
      </p:sp>
      <p:pic>
        <p:nvPicPr>
          <p:cNvPr id="7173" name="Picture 5" descr="C:\Users\MichaelM\AppData\Local\Microsoft\Windows\INetCache\IE\76VTN800\conflict-1181572_960_720[1].png"/>
          <p:cNvPicPr>
            <a:picLocks noChangeAspect="1" noChangeArrowheads="1"/>
          </p:cNvPicPr>
          <p:nvPr/>
        </p:nvPicPr>
        <p:blipFill>
          <a:blip r:embed="rId2" cstate="print"/>
          <a:srcRect/>
          <a:stretch>
            <a:fillRect/>
          </a:stretch>
        </p:blipFill>
        <p:spPr bwMode="auto">
          <a:xfrm>
            <a:off x="7772400" y="6004442"/>
            <a:ext cx="1219200" cy="85355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43359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Four: 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400" u="sng" dirty="0" smtClean="0"/>
              <a:t>Skills for Optimizing Leadership as Situations Cha</a:t>
            </a:r>
            <a:r>
              <a:rPr lang="en-US" sz="2600" u="sng" dirty="0" smtClean="0"/>
              <a:t>nge</a:t>
            </a:r>
            <a:endParaRPr lang="en-US" sz="2600" u="sng" dirty="0" smtClean="0">
              <a:latin typeface="Broadway" pitchFamily="82" charset="0"/>
            </a:endParaRPr>
          </a:p>
          <a:p>
            <a:endParaRPr lang="en-US" sz="800" u="sng" dirty="0" smtClean="0"/>
          </a:p>
          <a:p>
            <a:pPr lvl="1"/>
            <a:r>
              <a:rPr lang="en-US" dirty="0" smtClean="0"/>
              <a:t>The following are skills appropriate to the last element of the interactional framework.  These skills include advanced leadership skills useful in specific situational challenges:</a:t>
            </a:r>
          </a:p>
          <a:p>
            <a:pPr lvl="1"/>
            <a:endParaRPr lang="en-US" sz="900" dirty="0" smtClean="0"/>
          </a:p>
          <a:p>
            <a:pPr lvl="2"/>
            <a:r>
              <a:rPr lang="en-US" dirty="0" smtClean="0">
                <a:solidFill>
                  <a:srgbClr val="FF0000"/>
                </a:solidFill>
              </a:rPr>
              <a:t>Diagnosing Performance Problems in Individuals, Groups, and Organizations</a:t>
            </a:r>
          </a:p>
          <a:p>
            <a:pPr lvl="2"/>
            <a:r>
              <a:rPr lang="en-US" dirty="0" smtClean="0">
                <a:solidFill>
                  <a:srgbClr val="FF0000"/>
                </a:solidFill>
              </a:rPr>
              <a:t>Creating a Compelling Vision</a:t>
            </a:r>
          </a:p>
          <a:p>
            <a:pPr lvl="2"/>
            <a:r>
              <a:rPr lang="en-US" dirty="0" smtClean="0">
                <a:solidFill>
                  <a:srgbClr val="FF0000"/>
                </a:solidFill>
              </a:rPr>
              <a:t>Managing Conflict</a:t>
            </a:r>
          </a:p>
          <a:p>
            <a:pPr lvl="2"/>
            <a:r>
              <a:rPr lang="en-US" dirty="0" smtClean="0">
                <a:solidFill>
                  <a:srgbClr val="FF0000"/>
                </a:solidFill>
              </a:rPr>
              <a:t>Negotiation</a:t>
            </a:r>
          </a:p>
          <a:p>
            <a:pPr lvl="2"/>
            <a:r>
              <a:rPr lang="en-US" dirty="0" smtClean="0">
                <a:solidFill>
                  <a:srgbClr val="FF0000"/>
                </a:solidFill>
              </a:rPr>
              <a:t>Team Building at the Top</a:t>
            </a:r>
          </a:p>
          <a:p>
            <a:pPr lvl="2"/>
            <a:r>
              <a:rPr lang="en-US" dirty="0" smtClean="0">
                <a:solidFill>
                  <a:srgbClr val="FF0000"/>
                </a:solidFill>
              </a:rPr>
              <a:t>Punishment </a:t>
            </a:r>
          </a:p>
        </p:txBody>
      </p:sp>
      <p:pic>
        <p:nvPicPr>
          <p:cNvPr id="2050" name="Picture 2" descr="C:\Users\Michaelm\AppData\Local\Microsoft\Windows\Temporary Internet Files\Content.IE5\WX0DVOOP\thumb-optimize-pictofigo-hi-019[1].png"/>
          <p:cNvPicPr>
            <a:picLocks noChangeAspect="1" noChangeArrowheads="1"/>
          </p:cNvPicPr>
          <p:nvPr/>
        </p:nvPicPr>
        <p:blipFill>
          <a:blip r:embed="rId2" cstate="print"/>
          <a:srcRect/>
          <a:stretch>
            <a:fillRect/>
          </a:stretch>
        </p:blipFill>
        <p:spPr bwMode="auto">
          <a:xfrm>
            <a:off x="6400800" y="4185240"/>
            <a:ext cx="1981200" cy="18911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2730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Situations in Which to Use the 5 Approaches to Conflict Management</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p:txBody>
          <a:bodyPr/>
          <a:lstStyle/>
          <a:p>
            <a:r>
              <a:rPr lang="en-US" sz="2400" u="sng" dirty="0" smtClean="0"/>
              <a:t>5. Avoiding</a:t>
            </a:r>
          </a:p>
          <a:p>
            <a:endParaRPr lang="en-US" sz="800" dirty="0" smtClean="0"/>
          </a:p>
          <a:p>
            <a:pPr marL="731520" lvl="1" indent="-457200">
              <a:buFont typeface="+mj-lt"/>
              <a:buAutoNum type="arabicPeriod"/>
            </a:pPr>
            <a:r>
              <a:rPr lang="en-US" sz="2000" dirty="0" smtClean="0">
                <a:solidFill>
                  <a:srgbClr val="FF0000"/>
                </a:solidFill>
              </a:rPr>
              <a:t>When an issue is trivial or more important issues are pressing.</a:t>
            </a:r>
          </a:p>
          <a:p>
            <a:pPr marL="731520" lvl="1" indent="-457200">
              <a:buFont typeface="+mj-lt"/>
              <a:buAutoNum type="arabicPeriod"/>
            </a:pPr>
            <a:r>
              <a:rPr lang="en-US" sz="2000" dirty="0" smtClean="0">
                <a:solidFill>
                  <a:srgbClr val="FF0000"/>
                </a:solidFill>
              </a:rPr>
              <a:t>When you perceive no chance of satisfying your concerns.</a:t>
            </a:r>
          </a:p>
          <a:p>
            <a:pPr marL="731520" lvl="1" indent="-457200">
              <a:buFont typeface="+mj-lt"/>
              <a:buAutoNum type="arabicPeriod"/>
            </a:pPr>
            <a:r>
              <a:rPr lang="en-US" sz="2000" dirty="0" smtClean="0">
                <a:solidFill>
                  <a:srgbClr val="FF0000"/>
                </a:solidFill>
              </a:rPr>
              <a:t>When potential disruption outweighs the benefits of resolution.</a:t>
            </a:r>
          </a:p>
          <a:p>
            <a:pPr marL="731520" lvl="1" indent="-457200">
              <a:buFont typeface="+mj-lt"/>
              <a:buAutoNum type="arabicPeriod"/>
            </a:pPr>
            <a:r>
              <a:rPr lang="en-US" sz="2000" dirty="0" smtClean="0">
                <a:solidFill>
                  <a:srgbClr val="FF0000"/>
                </a:solidFill>
              </a:rPr>
              <a:t>To let people cool down and regain perspective.</a:t>
            </a:r>
          </a:p>
          <a:p>
            <a:pPr marL="731520" lvl="1" indent="-457200">
              <a:buFont typeface="+mj-lt"/>
              <a:buAutoNum type="arabicPeriod"/>
            </a:pPr>
            <a:r>
              <a:rPr lang="en-US" sz="2000" dirty="0" smtClean="0">
                <a:solidFill>
                  <a:srgbClr val="FF0000"/>
                </a:solidFill>
              </a:rPr>
              <a:t>When gathering information supersedes immediate decisions.</a:t>
            </a:r>
          </a:p>
          <a:p>
            <a:pPr marL="731520" lvl="1" indent="-457200">
              <a:buFont typeface="+mj-lt"/>
              <a:buAutoNum type="arabicPeriod"/>
            </a:pPr>
            <a:r>
              <a:rPr lang="en-US" sz="2000" dirty="0" smtClean="0">
                <a:solidFill>
                  <a:srgbClr val="FF0000"/>
                </a:solidFill>
              </a:rPr>
              <a:t>When others can resolve the conflict more effectively.</a:t>
            </a:r>
          </a:p>
          <a:p>
            <a:pPr marL="731520" lvl="1" indent="-457200">
              <a:buFont typeface="+mj-lt"/>
              <a:buAutoNum type="arabicPeriod"/>
            </a:pPr>
            <a:r>
              <a:rPr lang="en-US" sz="2000" dirty="0" smtClean="0">
                <a:solidFill>
                  <a:srgbClr val="FF0000"/>
                </a:solidFill>
              </a:rPr>
              <a:t>When issues seem tangential to or symptomatic of other issues.</a:t>
            </a:r>
            <a:endParaRPr lang="en-US" sz="2000" dirty="0">
              <a:solidFill>
                <a:srgbClr val="FF0000"/>
              </a:solidFill>
            </a:endParaRPr>
          </a:p>
        </p:txBody>
      </p:sp>
      <p:pic>
        <p:nvPicPr>
          <p:cNvPr id="7" name="Picture 5" descr="C:\Users\MichaelM\AppData\Local\Microsoft\Windows\INetCache\IE\76VTN800\conflict-1181572_960_720[1].png"/>
          <p:cNvPicPr>
            <a:picLocks noChangeAspect="1" noChangeArrowheads="1"/>
          </p:cNvPicPr>
          <p:nvPr/>
        </p:nvPicPr>
        <p:blipFill>
          <a:blip r:embed="rId2" cstate="print"/>
          <a:srcRect/>
          <a:stretch>
            <a:fillRect/>
          </a:stretch>
        </p:blipFill>
        <p:spPr bwMode="auto">
          <a:xfrm>
            <a:off x="7772400" y="6004442"/>
            <a:ext cx="1219200" cy="85355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6475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 Analogy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p:txBody>
          <a:bodyPr/>
          <a:lstStyle/>
          <a:p>
            <a:r>
              <a:rPr lang="en-US" sz="2400" u="sng" dirty="0" smtClean="0"/>
              <a:t>The following rules for interacting with the sharks of the sea serve as useful analogies for interacting with the sharks of everyday life</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Assume any unidentified fish is a shark.</a:t>
            </a:r>
          </a:p>
          <a:p>
            <a:pPr marL="731520" lvl="1" indent="-457200">
              <a:buFont typeface="+mj-lt"/>
              <a:buAutoNum type="arabicPeriod"/>
            </a:pPr>
            <a:r>
              <a:rPr lang="en-US" sz="2000" dirty="0" smtClean="0">
                <a:solidFill>
                  <a:srgbClr val="FF0000"/>
                </a:solidFill>
              </a:rPr>
              <a:t>Don’t </a:t>
            </a:r>
            <a:r>
              <a:rPr lang="en-US" sz="2000" dirty="0">
                <a:solidFill>
                  <a:srgbClr val="FF0000"/>
                </a:solidFill>
              </a:rPr>
              <a:t>bleed</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Confront </a:t>
            </a:r>
            <a:r>
              <a:rPr lang="en-US" sz="2000" dirty="0">
                <a:solidFill>
                  <a:srgbClr val="FF0000"/>
                </a:solidFill>
              </a:rPr>
              <a:t>aggression quickly</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Get </a:t>
            </a:r>
            <a:r>
              <a:rPr lang="en-US" sz="2000" dirty="0">
                <a:solidFill>
                  <a:srgbClr val="FF0000"/>
                </a:solidFill>
              </a:rPr>
              <a:t>out of the water if anyone starts bleeding</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Create </a:t>
            </a:r>
            <a:r>
              <a:rPr lang="en-US" sz="2000" dirty="0">
                <a:solidFill>
                  <a:srgbClr val="FF0000"/>
                </a:solidFill>
              </a:rPr>
              <a:t>dissention among the attackers</a:t>
            </a:r>
            <a:r>
              <a:rPr lang="en-US" sz="2000" dirty="0" smtClean="0">
                <a:solidFill>
                  <a:srgbClr val="FF0000"/>
                </a:solidFill>
              </a:rPr>
              <a:t>.</a:t>
            </a:r>
          </a:p>
          <a:p>
            <a:pPr marL="731520" lvl="1" indent="-457200">
              <a:buFont typeface="+mj-lt"/>
              <a:buAutoNum type="arabicPeriod"/>
            </a:pPr>
            <a:r>
              <a:rPr lang="en-US" sz="2000" dirty="0" smtClean="0">
                <a:solidFill>
                  <a:srgbClr val="FF0000"/>
                </a:solidFill>
              </a:rPr>
              <a:t>Never </a:t>
            </a:r>
            <a:r>
              <a:rPr lang="en-US" sz="2000" dirty="0">
                <a:solidFill>
                  <a:srgbClr val="FF0000"/>
                </a:solidFill>
              </a:rPr>
              <a:t>divert a shark toward another swimmer.</a:t>
            </a:r>
          </a:p>
          <a:p>
            <a:pPr lvl="1"/>
            <a:endParaRPr lang="en-US" sz="800" dirty="0"/>
          </a:p>
          <a:p>
            <a:pPr lvl="1"/>
            <a:endParaRPr lang="en-US" dirty="0"/>
          </a:p>
          <a:p>
            <a:pPr lvl="1"/>
            <a:endParaRPr lang="en-US" dirty="0"/>
          </a:p>
          <a:p>
            <a:pPr lvl="1"/>
            <a:endParaRPr lang="en-US" dirty="0"/>
          </a:p>
          <a:p>
            <a:pPr lvl="1"/>
            <a:endParaRPr lang="en-US" dirty="0"/>
          </a:p>
          <a:p>
            <a:pPr lvl="1"/>
            <a:endParaRPr lang="en-US" dirty="0" smtClean="0"/>
          </a:p>
        </p:txBody>
      </p:sp>
      <p:pic>
        <p:nvPicPr>
          <p:cNvPr id="11" name="Picture 10" descr="C:\Users\MichaelM\AppData\Local\Microsoft\Windows\INetCache\IE\NA6TXAAW\shark-305005_640[1].png"/>
          <p:cNvPicPr>
            <a:picLocks noChangeAspect="1" noChangeArrowheads="1"/>
          </p:cNvPicPr>
          <p:nvPr/>
        </p:nvPicPr>
        <p:blipFill>
          <a:blip r:embed="rId2" cstate="print"/>
          <a:srcRect/>
          <a:stretch>
            <a:fillRect/>
          </a:stretch>
        </p:blipFill>
        <p:spPr bwMode="auto">
          <a:xfrm>
            <a:off x="6477000" y="5507736"/>
            <a:ext cx="2545782" cy="1371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8182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 Analogy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a:xfrm>
            <a:off x="301752" y="1527048"/>
            <a:ext cx="8503920" cy="4873752"/>
          </a:xfrm>
        </p:spPr>
        <p:txBody>
          <a:bodyPr>
            <a:normAutofit fontScale="62500" lnSpcReduction="20000"/>
          </a:bodyPr>
          <a:lstStyle/>
          <a:p>
            <a:pPr marL="514350" indent="-514350">
              <a:buFont typeface="+mj-lt"/>
              <a:buAutoNum type="arabicPeriod"/>
            </a:pPr>
            <a:r>
              <a:rPr lang="en-US" sz="3200" dirty="0" smtClean="0"/>
              <a:t>Assume Any </a:t>
            </a:r>
            <a:r>
              <a:rPr lang="en-US" sz="3200" dirty="0"/>
              <a:t>U</a:t>
            </a:r>
            <a:r>
              <a:rPr lang="en-US" sz="3200" dirty="0" smtClean="0"/>
              <a:t>nidentified </a:t>
            </a:r>
            <a:r>
              <a:rPr lang="en-US" sz="3200" dirty="0"/>
              <a:t>F</a:t>
            </a:r>
            <a:r>
              <a:rPr lang="en-US" sz="3200" dirty="0" smtClean="0"/>
              <a:t>ish is a Shark</a:t>
            </a:r>
          </a:p>
          <a:p>
            <a:pPr lvl="1"/>
            <a:r>
              <a:rPr lang="en-US" dirty="0">
                <a:solidFill>
                  <a:srgbClr val="FF0000"/>
                </a:solidFill>
              </a:rPr>
              <a:t>Just because a fish may be acting in a docile manner does not mean it is not a shark. </a:t>
            </a:r>
            <a:endParaRPr lang="en-US" dirty="0" smtClean="0">
              <a:solidFill>
                <a:srgbClr val="FF0000"/>
              </a:solidFill>
            </a:endParaRPr>
          </a:p>
          <a:p>
            <a:pPr lvl="1"/>
            <a:r>
              <a:rPr lang="en-US" dirty="0" smtClean="0">
                <a:solidFill>
                  <a:srgbClr val="FF0000"/>
                </a:solidFill>
              </a:rPr>
              <a:t> </a:t>
            </a:r>
            <a:r>
              <a:rPr lang="en-US" dirty="0">
                <a:solidFill>
                  <a:srgbClr val="FF0000"/>
                </a:solidFill>
              </a:rPr>
              <a:t>The real test is how it will act when blood is in the water.</a:t>
            </a:r>
          </a:p>
          <a:p>
            <a:pPr marL="514350" indent="-514350">
              <a:buFont typeface="+mj-lt"/>
              <a:buAutoNum type="arabicPeriod"/>
            </a:pPr>
            <a:r>
              <a:rPr lang="en-US" sz="3200" dirty="0" smtClean="0"/>
              <a:t>Don’t Bleed</a:t>
            </a:r>
          </a:p>
          <a:p>
            <a:pPr lvl="1"/>
            <a:r>
              <a:rPr lang="en-US" dirty="0">
                <a:solidFill>
                  <a:srgbClr val="FF0000"/>
                </a:solidFill>
              </a:rPr>
              <a:t>Bleeding will prompt even more aggressive behavior and the involvement of even more sharks.  </a:t>
            </a:r>
            <a:endParaRPr lang="en-US" dirty="0" smtClean="0">
              <a:solidFill>
                <a:srgbClr val="FF0000"/>
              </a:solidFill>
            </a:endParaRPr>
          </a:p>
          <a:p>
            <a:pPr lvl="1"/>
            <a:r>
              <a:rPr lang="en-US" dirty="0" smtClean="0">
                <a:solidFill>
                  <a:srgbClr val="FF0000"/>
                </a:solidFill>
              </a:rPr>
              <a:t>Of </a:t>
            </a:r>
            <a:r>
              <a:rPr lang="en-US" dirty="0">
                <a:solidFill>
                  <a:srgbClr val="FF0000"/>
                </a:solidFill>
              </a:rPr>
              <a:t>course, it is not easy to keep from bleeding when injured. Those who cannot do so are advised not to swim with sharks at all.</a:t>
            </a:r>
          </a:p>
          <a:p>
            <a:pPr marL="514350" indent="-514350">
              <a:buFont typeface="+mj-lt"/>
              <a:buAutoNum type="arabicPeriod"/>
            </a:pPr>
            <a:r>
              <a:rPr lang="en-US" sz="3200" dirty="0" smtClean="0"/>
              <a:t>Confront Aggression Quickly</a:t>
            </a:r>
          </a:p>
          <a:p>
            <a:pPr lvl="1"/>
            <a:r>
              <a:rPr lang="en-US" dirty="0">
                <a:solidFill>
                  <a:srgbClr val="FF0000"/>
                </a:solidFill>
              </a:rPr>
              <a:t>Sharks usually give warning before attacking a swimmer.  Swimmers should watch for indications an attack is imminent and take prompt counteraction.  A blow to the nose is often appropriate because it shows you understand the shark’s intentions and will respond in kind.</a:t>
            </a:r>
          </a:p>
          <a:p>
            <a:pPr marL="514350" indent="-514350">
              <a:buFont typeface="+mj-lt"/>
              <a:buAutoNum type="arabicPeriod"/>
            </a:pPr>
            <a:r>
              <a:rPr lang="en-US" sz="3200" dirty="0" smtClean="0"/>
              <a:t>Get Out of the Water if Anyone Starts Bleeding</a:t>
            </a:r>
          </a:p>
          <a:p>
            <a:pPr lvl="1"/>
            <a:r>
              <a:rPr lang="en-US" dirty="0" smtClean="0">
                <a:solidFill>
                  <a:srgbClr val="FF0000"/>
                </a:solidFill>
              </a:rPr>
              <a:t>Docile </a:t>
            </a:r>
            <a:r>
              <a:rPr lang="en-US" dirty="0">
                <a:solidFill>
                  <a:srgbClr val="FF0000"/>
                </a:solidFill>
              </a:rPr>
              <a:t>sharks may begin attacking if blood is in the water.  Their behavior can become so irrational, even including </a:t>
            </a:r>
            <a:r>
              <a:rPr lang="en-US" dirty="0" smtClean="0">
                <a:solidFill>
                  <a:srgbClr val="FF0000"/>
                </a:solidFill>
              </a:rPr>
              <a:t>attacking themselves.  It </a:t>
            </a:r>
            <a:r>
              <a:rPr lang="en-US" dirty="0">
                <a:solidFill>
                  <a:srgbClr val="FF0000"/>
                </a:solidFill>
              </a:rPr>
              <a:t>is safest to remove yourself entirely from the situation.</a:t>
            </a:r>
          </a:p>
          <a:p>
            <a:pPr marL="514350" indent="-514350">
              <a:buFont typeface="+mj-lt"/>
              <a:buAutoNum type="arabicPeriod"/>
            </a:pPr>
            <a:r>
              <a:rPr lang="en-US" sz="3200" dirty="0" smtClean="0"/>
              <a:t>Create Dissention Among the Attackers</a:t>
            </a:r>
          </a:p>
          <a:p>
            <a:pPr lvl="1"/>
            <a:r>
              <a:rPr lang="en-US" dirty="0">
                <a:solidFill>
                  <a:srgbClr val="FF0000"/>
                </a:solidFill>
              </a:rPr>
              <a:t>Sharks are self-centered and rarely act in an organized fashion with other sharks.  This significantly reduces the risk of swimming with sharks.  </a:t>
            </a:r>
            <a:r>
              <a:rPr lang="en-US" dirty="0" smtClean="0">
                <a:solidFill>
                  <a:srgbClr val="FF0000"/>
                </a:solidFill>
              </a:rPr>
              <a:t>Sharks </a:t>
            </a:r>
            <a:r>
              <a:rPr lang="en-US" dirty="0">
                <a:solidFill>
                  <a:srgbClr val="FF0000"/>
                </a:solidFill>
              </a:rPr>
              <a:t>may launch a coordinated </a:t>
            </a:r>
            <a:r>
              <a:rPr lang="en-US" dirty="0" smtClean="0">
                <a:solidFill>
                  <a:srgbClr val="FF0000"/>
                </a:solidFill>
              </a:rPr>
              <a:t>attack, though.  The </a:t>
            </a:r>
            <a:r>
              <a:rPr lang="en-US" dirty="0">
                <a:solidFill>
                  <a:srgbClr val="FF0000"/>
                </a:solidFill>
              </a:rPr>
              <a:t>best strategy </a:t>
            </a:r>
            <a:r>
              <a:rPr lang="en-US" dirty="0" smtClean="0">
                <a:solidFill>
                  <a:srgbClr val="FF0000"/>
                </a:solidFill>
              </a:rPr>
              <a:t>then is </a:t>
            </a:r>
            <a:r>
              <a:rPr lang="en-US" dirty="0">
                <a:solidFill>
                  <a:srgbClr val="FF0000"/>
                </a:solidFill>
              </a:rPr>
              <a:t>to create internal dissension among them because they are already prone to it.</a:t>
            </a:r>
            <a:endParaRPr lang="en-US" dirty="0" smtClean="0"/>
          </a:p>
          <a:p>
            <a:pPr marL="514350" indent="-514350">
              <a:buFont typeface="+mj-lt"/>
              <a:buAutoNum type="arabicPeriod"/>
            </a:pPr>
            <a:r>
              <a:rPr lang="en-US" sz="3200" dirty="0" smtClean="0"/>
              <a:t>Never Divert a Shark Toward Another Swimmer</a:t>
            </a:r>
          </a:p>
          <a:p>
            <a:pPr lvl="1"/>
            <a:r>
              <a:rPr lang="en-US" dirty="0">
                <a:solidFill>
                  <a:srgbClr val="FF0000"/>
                </a:solidFill>
              </a:rPr>
              <a:t>Please observe this final item of swimming etiquette</a:t>
            </a:r>
            <a:r>
              <a:rPr lang="en-US" dirty="0" smtClean="0">
                <a:solidFill>
                  <a:srgbClr val="FF0000"/>
                </a:solidFill>
              </a:rPr>
              <a:t>!</a:t>
            </a:r>
            <a:endParaRPr lang="en-US" dirty="0">
              <a:solidFill>
                <a:srgbClr val="FF0000"/>
              </a:solidFill>
            </a:endParaRPr>
          </a:p>
        </p:txBody>
      </p:sp>
      <p:pic>
        <p:nvPicPr>
          <p:cNvPr id="9" name="Picture 8" descr="C:\Users\MichaelM\AppData\Local\Microsoft\Windows\INetCache\IE\NA6TXAAW\shark-305005_640[1].png"/>
          <p:cNvPicPr>
            <a:picLocks noChangeAspect="1" noChangeArrowheads="1"/>
          </p:cNvPicPr>
          <p:nvPr/>
        </p:nvPicPr>
        <p:blipFill>
          <a:blip r:embed="rId2" cstate="print"/>
          <a:srcRect/>
          <a:stretch>
            <a:fillRect/>
          </a:stretch>
        </p:blipFill>
        <p:spPr bwMode="auto">
          <a:xfrm>
            <a:off x="6477000" y="5507736"/>
            <a:ext cx="2545782" cy="1371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1435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Negotiation is an approach that may help resolve some conflicts</a:t>
            </a:r>
            <a:r>
              <a:rPr lang="en-US" dirty="0" smtClean="0"/>
              <a:t>.</a:t>
            </a:r>
          </a:p>
          <a:p>
            <a:endParaRPr lang="en-US" sz="800" dirty="0" smtClean="0"/>
          </a:p>
          <a:p>
            <a:pPr lvl="1"/>
            <a:r>
              <a:rPr lang="en-US" dirty="0" smtClean="0"/>
              <a:t>The following negotiation tips, from Fisher and </a:t>
            </a:r>
            <a:r>
              <a:rPr lang="en-US" dirty="0" err="1" smtClean="0"/>
              <a:t>Ury</a:t>
            </a:r>
            <a:r>
              <a:rPr lang="en-US" dirty="0" smtClean="0"/>
              <a:t>, include:</a:t>
            </a:r>
          </a:p>
          <a:p>
            <a:pPr lvl="1"/>
            <a:endParaRPr lang="en-US" sz="800" dirty="0" smtClean="0"/>
          </a:p>
          <a:p>
            <a:pPr marL="1051560" lvl="2" indent="-457200">
              <a:buFont typeface="+mj-lt"/>
              <a:buAutoNum type="arabicPeriod"/>
            </a:pPr>
            <a:r>
              <a:rPr lang="en-US" dirty="0" smtClean="0">
                <a:solidFill>
                  <a:srgbClr val="FF0000"/>
                </a:solidFill>
              </a:rPr>
              <a:t>Taking the time to prepare for a negotiating session; </a:t>
            </a:r>
          </a:p>
          <a:p>
            <a:pPr marL="1051560" lvl="2" indent="-457200">
              <a:buFont typeface="+mj-lt"/>
              <a:buAutoNum type="arabicPeriod"/>
            </a:pPr>
            <a:r>
              <a:rPr lang="en-US" dirty="0" smtClean="0">
                <a:solidFill>
                  <a:srgbClr val="FF0000"/>
                </a:solidFill>
              </a:rPr>
              <a:t>Keeping the people and problems separate; and </a:t>
            </a:r>
          </a:p>
          <a:p>
            <a:pPr marL="1051560" lvl="2" indent="-457200">
              <a:buFont typeface="+mj-lt"/>
              <a:buAutoNum type="arabicPeriod"/>
            </a:pPr>
            <a:r>
              <a:rPr lang="en-US" dirty="0" smtClean="0">
                <a:solidFill>
                  <a:srgbClr val="FF0000"/>
                </a:solidFill>
              </a:rPr>
              <a:t>Focusing on interests rather than positions.</a:t>
            </a:r>
            <a:endParaRPr lang="en-US" dirty="0">
              <a:solidFill>
                <a:srgbClr val="FF0000"/>
              </a:solidFill>
            </a:endParaRPr>
          </a:p>
        </p:txBody>
      </p:sp>
      <p:pic>
        <p:nvPicPr>
          <p:cNvPr id="10242" name="Picture 2" descr="C:\Users\MichaelM\AppData\Local\Microsoft\Windows\INetCache\IE\NA6TXAAW\Adaptistration-People-022[1].jpg"/>
          <p:cNvPicPr>
            <a:picLocks noChangeAspect="1" noChangeArrowheads="1"/>
          </p:cNvPicPr>
          <p:nvPr/>
        </p:nvPicPr>
        <p:blipFill>
          <a:blip r:embed="rId2" cstate="print"/>
          <a:srcRect/>
          <a:stretch>
            <a:fillRect/>
          </a:stretch>
        </p:blipFill>
        <p:spPr bwMode="auto">
          <a:xfrm>
            <a:off x="6172200" y="4211870"/>
            <a:ext cx="2773680" cy="206701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3995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Prepare for the Negotiation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To successfully resolve conflicts, leaders may need to spend considerable time preparing for a negotiating session</a:t>
            </a:r>
            <a:r>
              <a:rPr lang="en-US" dirty="0" smtClean="0"/>
              <a:t>.  </a:t>
            </a:r>
          </a:p>
          <a:p>
            <a:endParaRPr lang="en-US" sz="800" dirty="0" smtClean="0"/>
          </a:p>
          <a:p>
            <a:pPr lvl="1"/>
            <a:r>
              <a:rPr lang="en-US" dirty="0" smtClean="0">
                <a:solidFill>
                  <a:srgbClr val="FF0000"/>
                </a:solidFill>
              </a:rPr>
              <a:t>Leaders should anticipate each side’s key concerns and issues, attitudes, possible negotiating strategies, and goals.</a:t>
            </a:r>
          </a:p>
        </p:txBody>
      </p:sp>
      <p:pic>
        <p:nvPicPr>
          <p:cNvPr id="1026" name="Picture 2" descr="C:\Users\MichaelM\AppData\Local\Microsoft\Windows\INetCache\IE\57ZPVCL6\Negotiation-Download-PNG[1].png"/>
          <p:cNvPicPr>
            <a:picLocks noChangeAspect="1" noChangeArrowheads="1"/>
          </p:cNvPicPr>
          <p:nvPr/>
        </p:nvPicPr>
        <p:blipFill>
          <a:blip r:embed="rId2" cstate="print"/>
          <a:srcRect/>
          <a:stretch>
            <a:fillRect/>
          </a:stretch>
        </p:blipFill>
        <p:spPr bwMode="auto">
          <a:xfrm>
            <a:off x="4114800" y="3657600"/>
            <a:ext cx="4054510" cy="2384792"/>
          </a:xfrm>
          <a:prstGeom prst="rect">
            <a:avLst/>
          </a:prstGeom>
          <a:noFill/>
        </p:spPr>
      </p:pic>
      <p:pic>
        <p:nvPicPr>
          <p:cNvPr id="1031" name="Picture 7" descr="C:\Users\MichaelM\AppData\Local\Microsoft\Windows\INetCache\IE\76VTN800\Earthquake_Preparedness_Tips[1].png"/>
          <p:cNvPicPr>
            <a:picLocks noChangeAspect="1" noChangeArrowheads="1"/>
          </p:cNvPicPr>
          <p:nvPr/>
        </p:nvPicPr>
        <p:blipFill>
          <a:blip r:embed="rId3" cstate="print"/>
          <a:srcRect/>
          <a:stretch>
            <a:fillRect/>
          </a:stretch>
        </p:blipFill>
        <p:spPr bwMode="auto">
          <a:xfrm>
            <a:off x="1600367" y="3733801"/>
            <a:ext cx="2499360" cy="236524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8710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Separate the People from the Problem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normAutofit/>
          </a:bodyPr>
          <a:lstStyle/>
          <a:p>
            <a:r>
              <a:rPr lang="en-US" sz="2400" u="sng" dirty="0" smtClean="0"/>
              <a:t>Because all negotiations involve substantive issues and relationships between negotiators, it is easy for these parts to become entangled</a:t>
            </a:r>
            <a:r>
              <a:rPr lang="en-US" dirty="0" smtClean="0"/>
              <a:t>.</a:t>
            </a:r>
          </a:p>
          <a:p>
            <a:endParaRPr lang="en-US" sz="800" dirty="0" smtClean="0"/>
          </a:p>
          <a:p>
            <a:pPr lvl="1"/>
            <a:r>
              <a:rPr lang="en-US" dirty="0" smtClean="0"/>
              <a:t>When that happens, parties may inadvertently treat the people and the problem as though they were the same.</a:t>
            </a:r>
          </a:p>
          <a:p>
            <a:pPr lvl="1"/>
            <a:endParaRPr lang="en-US" sz="800" dirty="0" smtClean="0"/>
          </a:p>
          <a:p>
            <a:pPr lvl="2"/>
            <a:r>
              <a:rPr lang="en-US" sz="1800" dirty="0" smtClean="0">
                <a:solidFill>
                  <a:srgbClr val="FF0000"/>
                </a:solidFill>
              </a:rPr>
              <a:t>Leaders </a:t>
            </a:r>
            <a:r>
              <a:rPr lang="en-US" sz="1800" dirty="0">
                <a:solidFill>
                  <a:srgbClr val="FF0000"/>
                </a:solidFill>
              </a:rPr>
              <a:t>should not let their fears color the perceptions of each side’s intention</a:t>
            </a:r>
            <a:r>
              <a:rPr lang="en-US" sz="1800" dirty="0" smtClean="0">
                <a:solidFill>
                  <a:srgbClr val="FF0000"/>
                </a:solidFill>
              </a:rPr>
              <a:t>. It </a:t>
            </a:r>
            <a:r>
              <a:rPr lang="en-US" sz="1800" dirty="0">
                <a:solidFill>
                  <a:srgbClr val="FF0000"/>
                </a:solidFill>
              </a:rPr>
              <a:t>does no good to blame the other side for our own problems.  </a:t>
            </a:r>
            <a:endParaRPr lang="en-US" sz="1800" dirty="0" smtClean="0">
              <a:solidFill>
                <a:srgbClr val="FF0000"/>
              </a:solidFill>
            </a:endParaRPr>
          </a:p>
          <a:p>
            <a:pPr lvl="2"/>
            <a:r>
              <a:rPr lang="en-US" sz="1800" dirty="0">
                <a:solidFill>
                  <a:srgbClr val="FF0000"/>
                </a:solidFill>
              </a:rPr>
              <a:t>Personally attacking the other party may make the conflict even more difficult to resolve, particularly since the genesis of the issue and/or the decision may be out of their hands</a:t>
            </a:r>
            <a:r>
              <a:rPr lang="en-US" sz="1800" dirty="0" smtClean="0">
                <a:solidFill>
                  <a:srgbClr val="FF0000"/>
                </a:solidFill>
              </a:rPr>
              <a:t>.</a:t>
            </a:r>
            <a:endParaRPr lang="en-US" sz="1800" dirty="0">
              <a:solidFill>
                <a:srgbClr val="FF0000"/>
              </a:solidFill>
            </a:endParaRPr>
          </a:p>
        </p:txBody>
      </p:sp>
      <p:pic>
        <p:nvPicPr>
          <p:cNvPr id="2051" name="Picture 3" descr="C:\Users\MichaelM\AppData\Local\Microsoft\Windows\INetCache\IE\76VTN800\image_thumb[1].jpg"/>
          <p:cNvPicPr>
            <a:picLocks noChangeAspect="1" noChangeArrowheads="1"/>
          </p:cNvPicPr>
          <p:nvPr/>
        </p:nvPicPr>
        <p:blipFill>
          <a:blip r:embed="rId2" cstate="print"/>
          <a:srcRect/>
          <a:stretch>
            <a:fillRect/>
          </a:stretch>
        </p:blipFill>
        <p:spPr bwMode="auto">
          <a:xfrm>
            <a:off x="6934200" y="5073162"/>
            <a:ext cx="2209800" cy="178483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9922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Focus on Interests, Not Positions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Focusing on interests depends on understanding the difference between interests and positions</a:t>
            </a:r>
            <a:r>
              <a:rPr lang="en-US" dirty="0" smtClean="0"/>
              <a:t>.</a:t>
            </a:r>
          </a:p>
          <a:p>
            <a:endParaRPr lang="en-US" sz="800" dirty="0" smtClean="0"/>
          </a:p>
          <a:p>
            <a:pPr lvl="1"/>
            <a:r>
              <a:rPr lang="en-US" dirty="0" smtClean="0"/>
              <a:t>In negotiating, it is much more constructive to satisfy interests than to fight over positions. </a:t>
            </a:r>
          </a:p>
          <a:p>
            <a:pPr lvl="1"/>
            <a:endParaRPr lang="en-US" sz="800" dirty="0" smtClean="0"/>
          </a:p>
          <a:p>
            <a:pPr lvl="2"/>
            <a:r>
              <a:rPr lang="en-US" dirty="0" smtClean="0">
                <a:solidFill>
                  <a:srgbClr val="FF0000"/>
                </a:solidFill>
              </a:rPr>
              <a:t>For example, if Frankie has the same reserved seat at the Red Sox during each home game, but was notified that he would no longer get his usual reserved seat.  He could become upset and demand the same seat as always (position) or accept an alternative seat that is just as satisfactory (interest).</a:t>
            </a:r>
            <a:endParaRPr lang="en-US" dirty="0">
              <a:solidFill>
                <a:srgbClr val="FF0000"/>
              </a:solidFill>
            </a:endParaRPr>
          </a:p>
        </p:txBody>
      </p:sp>
      <p:pic>
        <p:nvPicPr>
          <p:cNvPr id="6" name="Picture 5" descr="What is the difference between position and interest in negotiation? - Quora"/>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800600"/>
            <a:ext cx="3505200" cy="2049026"/>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96914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Diagnosing Performance Problems</a:t>
            </a:r>
            <a:br>
              <a:rPr lang="en-US" sz="2800" dirty="0" smtClean="0"/>
            </a:br>
            <a:r>
              <a:rPr lang="en-US" sz="1800" dirty="0" smtClean="0"/>
              <a:t>Individuals, Groups, and Organizations</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lstStyle/>
          <a:p>
            <a:r>
              <a:rPr lang="en-US" sz="2400" u="sng" dirty="0" smtClean="0"/>
              <a:t>In many ways leaders will only be as effective as the followers and teams they lead.  </a:t>
            </a:r>
          </a:p>
          <a:p>
            <a:endParaRPr lang="en-US" sz="800" u="sng" dirty="0"/>
          </a:p>
          <a:p>
            <a:pPr lvl="1"/>
            <a:r>
              <a:rPr lang="en-US" dirty="0" smtClean="0"/>
              <a:t>One of the most difficult issues leaders will face is managing individuals or teams that are not performing to expectations.</a:t>
            </a:r>
          </a:p>
          <a:p>
            <a:endParaRPr lang="en-US" sz="800" dirty="0" smtClean="0"/>
          </a:p>
          <a:p>
            <a:pPr lvl="2"/>
            <a:r>
              <a:rPr lang="en-US" dirty="0" smtClean="0">
                <a:solidFill>
                  <a:srgbClr val="FF0000"/>
                </a:solidFill>
              </a:rPr>
              <a:t>What makes this even more difficult is that although the lack of performance may be obvious, the reasons for it may not.</a:t>
            </a:r>
          </a:p>
          <a:p>
            <a:pPr lvl="2"/>
            <a:endParaRPr lang="en-US" dirty="0"/>
          </a:p>
        </p:txBody>
      </p:sp>
      <p:pic>
        <p:nvPicPr>
          <p:cNvPr id="5122" name="Picture 2" descr="C:\Users\MichaelM\AppData\Local\Microsoft\Windows\INetCache\IE\NA6TXAAW\let-aspiration-not-frustration-be-the-motivation-to-address-poor-performance[1].jpg"/>
          <p:cNvPicPr>
            <a:picLocks noChangeAspect="1" noChangeArrowheads="1"/>
          </p:cNvPicPr>
          <p:nvPr/>
        </p:nvPicPr>
        <p:blipFill>
          <a:blip r:embed="rId2" cstate="print"/>
          <a:srcRect/>
          <a:stretch>
            <a:fillRect/>
          </a:stretch>
        </p:blipFill>
        <p:spPr bwMode="auto">
          <a:xfrm>
            <a:off x="5334000" y="4250743"/>
            <a:ext cx="3794090" cy="260725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6117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Diagnosing Performance Problems</a:t>
            </a:r>
            <a:br>
              <a:rPr lang="en-US" sz="2800" dirty="0" smtClean="0"/>
            </a:br>
            <a:r>
              <a:rPr lang="en-US" sz="1800" dirty="0" smtClean="0"/>
              <a:t>Individuals, Groups, and Organizations</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lstStyle/>
          <a:p>
            <a:r>
              <a:rPr lang="en-US" sz="2300" u="sng" dirty="0" smtClean="0"/>
              <a:t>Unfortunately, many leaders do not have a model or a framework for diagnosing performance problems at work, and as a result do a poor job of dealing with problem performers.</a:t>
            </a:r>
          </a:p>
          <a:p>
            <a:endParaRPr lang="en-US" sz="800" u="sng" dirty="0" smtClean="0"/>
          </a:p>
          <a:p>
            <a:pPr lvl="1"/>
            <a:r>
              <a:rPr lang="en-US" dirty="0" smtClean="0"/>
              <a:t>The following Model of Performance gives leaders a pragmatic framework for understanding why a follower or team may not be performing up to expectations and what the leader can do to improve the situation.</a:t>
            </a:r>
          </a:p>
          <a:p>
            <a:pPr lvl="1"/>
            <a:endParaRPr lang="en-US" sz="800" dirty="0" smtClean="0"/>
          </a:p>
          <a:p>
            <a:pPr lvl="1">
              <a:buNone/>
            </a:pPr>
            <a:r>
              <a:rPr lang="en-US" sz="1800" dirty="0" smtClean="0">
                <a:solidFill>
                  <a:srgbClr val="FF0000"/>
                </a:solidFill>
              </a:rPr>
              <a:t>     Performance = (Expectations X Capabilities X Opportunities X Motivation)</a:t>
            </a:r>
            <a:endParaRPr lang="en-US" sz="1800" dirty="0">
              <a:solidFill>
                <a:srgbClr val="FF0000"/>
              </a:solidFill>
            </a:endParaRPr>
          </a:p>
        </p:txBody>
      </p:sp>
      <p:pic>
        <p:nvPicPr>
          <p:cNvPr id="6148" name="Picture 4" descr="C:\Users\MichaelM\AppData\Local\Microsoft\Windows\INetCache\IE\76VTN800\1489829092[1].jpg"/>
          <p:cNvPicPr>
            <a:picLocks noChangeAspect="1" noChangeArrowheads="1"/>
          </p:cNvPicPr>
          <p:nvPr/>
        </p:nvPicPr>
        <p:blipFill>
          <a:blip r:embed="rId2" cstate="print"/>
          <a:srcRect/>
          <a:stretch>
            <a:fillRect/>
          </a:stretch>
        </p:blipFill>
        <p:spPr bwMode="auto">
          <a:xfrm>
            <a:off x="5168859" y="4876800"/>
            <a:ext cx="3975141" cy="1981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00774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Performance problems often occur because individuals or groups do not understand what they are supposed to do</a:t>
            </a:r>
            <a:r>
              <a:rPr lang="en-US" dirty="0" smtClean="0"/>
              <a:t>.</a:t>
            </a:r>
          </a:p>
          <a:p>
            <a:endParaRPr lang="en-US" sz="800" dirty="0" smtClean="0"/>
          </a:p>
          <a:p>
            <a:pPr lvl="1"/>
            <a:r>
              <a:rPr lang="en-US" dirty="0" smtClean="0">
                <a:solidFill>
                  <a:srgbClr val="FF0000"/>
                </a:solidFill>
              </a:rPr>
              <a:t>It is the leader’s responsibility to ensure that followers understand their roles, goals, performance standards, and    the key metrics for determining success.</a:t>
            </a:r>
            <a:endParaRPr lang="en-US" dirty="0">
              <a:solidFill>
                <a:srgbClr val="FF0000"/>
              </a:solidFill>
            </a:endParaRPr>
          </a:p>
        </p:txBody>
      </p:sp>
      <p:pic>
        <p:nvPicPr>
          <p:cNvPr id="7173" name="Picture 5" descr="C:\Users\MichaelM\AppData\Local\Microsoft\Windows\INetCache\IE\T5TVNH9H\4305366199_24617050de[1].jpg"/>
          <p:cNvPicPr>
            <a:picLocks noChangeAspect="1" noChangeArrowheads="1"/>
          </p:cNvPicPr>
          <p:nvPr/>
        </p:nvPicPr>
        <p:blipFill>
          <a:blip r:embed="rId2" cstate="print"/>
          <a:srcRect/>
          <a:stretch>
            <a:fillRect/>
          </a:stretch>
        </p:blipFill>
        <p:spPr bwMode="auto">
          <a:xfrm>
            <a:off x="4876800" y="3718814"/>
            <a:ext cx="3959352" cy="252958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5382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Compelling 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r>
              <a:rPr lang="en-US" sz="2400" u="sng" dirty="0" smtClean="0"/>
              <a:t>Many leaders struggle to provide a compelling description of how they add value; as a result they have difficulty getting anyone excited to become part of their groups.  They cannot effectively articulate a clear and dynamic leadership vision</a:t>
            </a:r>
            <a:r>
              <a:rPr lang="en-US" dirty="0" smtClean="0"/>
              <a:t>.  </a:t>
            </a:r>
          </a:p>
          <a:p>
            <a:endParaRPr lang="en-US" sz="800" dirty="0" smtClean="0"/>
          </a:p>
          <a:p>
            <a:pPr lvl="1"/>
            <a:r>
              <a:rPr lang="en-US" sz="2000" dirty="0" smtClean="0"/>
              <a:t>Yet many followers want to know where their team or group is going, how it intends to get there, and what they need to do to win.  </a:t>
            </a:r>
          </a:p>
          <a:p>
            <a:pPr lvl="1"/>
            <a:endParaRPr lang="en-US" sz="800" dirty="0" smtClean="0"/>
          </a:p>
          <a:p>
            <a:pPr lvl="2"/>
            <a:r>
              <a:rPr lang="en-US" dirty="0" smtClean="0">
                <a:solidFill>
                  <a:srgbClr val="FF0000"/>
                </a:solidFill>
              </a:rPr>
              <a:t>A leader’s vision can answer these questions, explain why change is necessary, and keep team members motivated and focused.  </a:t>
            </a:r>
            <a:endParaRPr lang="en-US" dirty="0">
              <a:solidFill>
                <a:srgbClr val="FF0000"/>
              </a:solidFill>
            </a:endParaRPr>
          </a:p>
        </p:txBody>
      </p:sp>
      <p:pic>
        <p:nvPicPr>
          <p:cNvPr id="1026" name="Picture 2" descr="C:\Users\Michaelm\AppData\Local\Microsoft\Windows\Temporary Internet Files\Content.IE5\96G5M6R0\Vision-PNG-Image[1].png"/>
          <p:cNvPicPr>
            <a:picLocks noChangeAspect="1" noChangeArrowheads="1"/>
          </p:cNvPicPr>
          <p:nvPr/>
        </p:nvPicPr>
        <p:blipFill>
          <a:blip r:embed="rId2" cstate="print"/>
          <a:srcRect/>
          <a:stretch>
            <a:fillRect/>
          </a:stretch>
        </p:blipFill>
        <p:spPr bwMode="auto">
          <a:xfrm>
            <a:off x="2362200" y="5409885"/>
            <a:ext cx="4691040" cy="149702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52833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lstStyle/>
          <a:p>
            <a:r>
              <a:rPr lang="en-US" sz="2400" u="sng" dirty="0" smtClean="0"/>
              <a:t>Just because followers understand what they are supposed to do does not necessarily mean they can do it. Sometimes followers and teams lack the capabilities needed to achieve a goal or to perform above expectations</a:t>
            </a:r>
            <a:r>
              <a:rPr lang="en-US" dirty="0" smtClean="0"/>
              <a:t>.</a:t>
            </a:r>
          </a:p>
          <a:p>
            <a:endParaRPr lang="en-US" sz="800" dirty="0" smtClean="0"/>
          </a:p>
          <a:p>
            <a:pPr lvl="1"/>
            <a:r>
              <a:rPr lang="en-US" sz="2000" dirty="0" smtClean="0"/>
              <a:t>Ability and skills are the two components that make up capabilities</a:t>
            </a:r>
            <a:r>
              <a:rPr lang="en-US" dirty="0" smtClean="0"/>
              <a:t>.</a:t>
            </a:r>
          </a:p>
          <a:p>
            <a:pPr lvl="1"/>
            <a:endParaRPr lang="en-US" sz="800" dirty="0" smtClean="0"/>
          </a:p>
          <a:p>
            <a:pPr marL="1051560" lvl="2" indent="-457200">
              <a:buFont typeface="+mj-lt"/>
              <a:buAutoNum type="arabicPeriod"/>
            </a:pPr>
            <a:r>
              <a:rPr lang="en-US" u="sng" dirty="0" smtClean="0">
                <a:solidFill>
                  <a:srgbClr val="FF0000"/>
                </a:solidFill>
              </a:rPr>
              <a:t>Ability</a:t>
            </a:r>
            <a:r>
              <a:rPr lang="en-US" dirty="0" smtClean="0">
                <a:solidFill>
                  <a:srgbClr val="FF0000"/>
                </a:solidFill>
              </a:rPr>
              <a:t> is similar to raw talent, and includes individual variables like athleticism, intelligence, creativity, and personality traits.</a:t>
            </a:r>
          </a:p>
          <a:p>
            <a:pPr marL="1051560" lvl="2" indent="-457200">
              <a:buFont typeface="+mj-lt"/>
              <a:buAutoNum type="arabicPeriod"/>
            </a:pPr>
            <a:r>
              <a:rPr lang="en-US" u="sng" dirty="0" smtClean="0">
                <a:solidFill>
                  <a:srgbClr val="FF0000"/>
                </a:solidFill>
              </a:rPr>
              <a:t>Skills</a:t>
            </a:r>
            <a:r>
              <a:rPr lang="en-US" dirty="0" smtClean="0">
                <a:solidFill>
                  <a:srgbClr val="FF0000"/>
                </a:solidFill>
              </a:rPr>
              <a:t> consist of a body of knowledge and related behaviors.</a:t>
            </a:r>
            <a:endParaRPr lang="en-US" dirty="0">
              <a:solidFill>
                <a:srgbClr val="FF0000"/>
              </a:solidFill>
            </a:endParaRPr>
          </a:p>
        </p:txBody>
      </p:sp>
      <p:pic>
        <p:nvPicPr>
          <p:cNvPr id="8196" name="Picture 4" descr="C:\Users\MichaelM\AppData\Local\Microsoft\Windows\INetCache\IE\T5TVNH9H\7[1].jpg"/>
          <p:cNvPicPr>
            <a:picLocks noChangeAspect="1" noChangeArrowheads="1"/>
          </p:cNvPicPr>
          <p:nvPr/>
        </p:nvPicPr>
        <p:blipFill>
          <a:blip r:embed="rId2" cstate="print"/>
          <a:srcRect/>
          <a:stretch>
            <a:fillRect/>
          </a:stretch>
        </p:blipFill>
        <p:spPr bwMode="auto">
          <a:xfrm>
            <a:off x="5943600" y="4953000"/>
            <a:ext cx="3048000"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12171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Performance can also be limited when followers lack the resources needed to get the job done. Other times followers may lack the opportunity to demonstrate acquired skills</a:t>
            </a:r>
            <a:r>
              <a:rPr lang="en-US" dirty="0" smtClean="0"/>
              <a:t>.</a:t>
            </a:r>
          </a:p>
          <a:p>
            <a:endParaRPr lang="en-US" sz="800" dirty="0" smtClean="0"/>
          </a:p>
          <a:p>
            <a:pPr lvl="1"/>
            <a:r>
              <a:rPr lang="en-US" dirty="0" smtClean="0">
                <a:solidFill>
                  <a:srgbClr val="FF0000"/>
                </a:solidFill>
              </a:rPr>
              <a:t>Leaders must ensure followers/teams have needed equipment, financial resources, and opportunities to exhibit their skills if they want to eliminate this constraint on performance.</a:t>
            </a:r>
            <a:endParaRPr lang="en-US" dirty="0">
              <a:solidFill>
                <a:srgbClr val="FF0000"/>
              </a:solidFill>
            </a:endParaRPr>
          </a:p>
        </p:txBody>
      </p:sp>
      <p:pic>
        <p:nvPicPr>
          <p:cNvPr id="9220" name="Picture 4" descr="C:\Users\MichaelM\AppData\Local\Microsoft\Windows\INetCache\IE\NA6TXAAW\OpportunityFB[1].png"/>
          <p:cNvPicPr>
            <a:picLocks noChangeAspect="1" noChangeArrowheads="1"/>
          </p:cNvPicPr>
          <p:nvPr/>
        </p:nvPicPr>
        <p:blipFill>
          <a:blip r:embed="rId2" cstate="print"/>
          <a:srcRect/>
          <a:stretch>
            <a:fillRect/>
          </a:stretch>
        </p:blipFill>
        <p:spPr bwMode="auto">
          <a:xfrm>
            <a:off x="5029200" y="4307864"/>
            <a:ext cx="4012298" cy="247393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89995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Many performance problems can be attributed to a lack of motivation.  The critical issue here is whether followers or groups choose to perform or exhibit the level of effort necessary to accomplish a task</a:t>
            </a:r>
            <a:r>
              <a:rPr lang="en-US" dirty="0" smtClean="0"/>
              <a:t>.</a:t>
            </a:r>
          </a:p>
          <a:p>
            <a:endParaRPr lang="en-US" sz="800" dirty="0" smtClean="0"/>
          </a:p>
          <a:p>
            <a:pPr lvl="1"/>
            <a:r>
              <a:rPr lang="en-US" dirty="0" smtClean="0"/>
              <a:t>The leader should try to learn why people are not motivated.</a:t>
            </a:r>
          </a:p>
          <a:p>
            <a:pPr lvl="1"/>
            <a:endParaRPr lang="en-US" sz="800" dirty="0" smtClean="0"/>
          </a:p>
          <a:p>
            <a:pPr lvl="2"/>
            <a:r>
              <a:rPr lang="en-US" dirty="0" smtClean="0">
                <a:solidFill>
                  <a:srgbClr val="FF0000"/>
                </a:solidFill>
              </a:rPr>
              <a:t>The tasks may involve risks the leader is unaware of.</a:t>
            </a:r>
          </a:p>
          <a:p>
            <a:pPr lvl="2"/>
            <a:r>
              <a:rPr lang="en-US" dirty="0" smtClean="0">
                <a:solidFill>
                  <a:srgbClr val="FF0000"/>
                </a:solidFill>
              </a:rPr>
              <a:t>Followers may run out of steam to perform the task.</a:t>
            </a:r>
          </a:p>
          <a:p>
            <a:pPr lvl="2"/>
            <a:r>
              <a:rPr lang="en-US" dirty="0" smtClean="0">
                <a:solidFill>
                  <a:srgbClr val="FF0000"/>
                </a:solidFill>
              </a:rPr>
              <a:t>There may be few rewards for superior or consequences for unsatisfactory performance.</a:t>
            </a:r>
            <a:endParaRPr lang="en-US" dirty="0">
              <a:solidFill>
                <a:srgbClr val="FF0000"/>
              </a:solidFill>
            </a:endParaRPr>
          </a:p>
        </p:txBody>
      </p:sp>
      <p:pic>
        <p:nvPicPr>
          <p:cNvPr id="6" name="Picture 2" descr="C:\Users\MichaelM\AppData\Local\Microsoft\Windows\INetCache\IE\NA6TXAAW\article-new_ehow_images_a07_j0_64_financial-nonfinancial-theories-motivation-800x800[1].jpg"/>
          <p:cNvPicPr>
            <a:picLocks noChangeAspect="1" noChangeArrowheads="1"/>
          </p:cNvPicPr>
          <p:nvPr/>
        </p:nvPicPr>
        <p:blipFill>
          <a:blip r:embed="rId2" cstate="print"/>
          <a:srcRect/>
          <a:stretch>
            <a:fillRect/>
          </a:stretch>
        </p:blipFill>
        <p:spPr bwMode="auto">
          <a:xfrm>
            <a:off x="5665376" y="5029200"/>
            <a:ext cx="3478624" cy="1853099"/>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231017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(Cont.)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Leaders have several options to resolve motivation problems in followers and teams</a:t>
            </a:r>
            <a:r>
              <a:rPr lang="en-US" dirty="0" smtClean="0"/>
              <a:t>.</a:t>
            </a:r>
          </a:p>
          <a:p>
            <a:endParaRPr lang="en-US" sz="800" dirty="0" smtClean="0"/>
          </a:p>
          <a:p>
            <a:pPr lvl="1"/>
            <a:r>
              <a:rPr lang="en-US" sz="2000" dirty="0" smtClean="0">
                <a:solidFill>
                  <a:srgbClr val="FF0000"/>
                </a:solidFill>
              </a:rPr>
              <a:t>They can select followers who have higher levels of achievement or intrinsic motivation for the task.</a:t>
            </a:r>
          </a:p>
          <a:p>
            <a:pPr lvl="1"/>
            <a:r>
              <a:rPr lang="en-US" sz="2000" dirty="0" smtClean="0">
                <a:solidFill>
                  <a:srgbClr val="FF0000"/>
                </a:solidFill>
              </a:rPr>
              <a:t>They can set clear goals or provide better performance feedback.</a:t>
            </a:r>
          </a:p>
          <a:p>
            <a:pPr lvl="1"/>
            <a:r>
              <a:rPr lang="en-US" sz="2000" dirty="0" smtClean="0">
                <a:solidFill>
                  <a:srgbClr val="FF0000"/>
                </a:solidFill>
              </a:rPr>
              <a:t>They can reallocate work across the team or redesign the tasks to improve skill variety, task significance, and task identity.</a:t>
            </a:r>
          </a:p>
          <a:p>
            <a:pPr lvl="1"/>
            <a:r>
              <a:rPr lang="en-US" sz="2000" dirty="0" smtClean="0">
                <a:solidFill>
                  <a:srgbClr val="FF0000"/>
                </a:solidFill>
              </a:rPr>
              <a:t>They can restructure rewards and punishments so they are more closely linked to performance levels.</a:t>
            </a:r>
            <a:endParaRPr lang="en-US" sz="2000" dirty="0">
              <a:solidFill>
                <a:srgbClr val="FF0000"/>
              </a:solidFill>
            </a:endParaRPr>
          </a:p>
        </p:txBody>
      </p:sp>
      <p:pic>
        <p:nvPicPr>
          <p:cNvPr id="6" name="Picture 2" descr="C:\Users\MichaelM\AppData\Local\Microsoft\Windows\INetCache\IE\NA6TXAAW\article-new_ehow_images_a07_j0_64_financial-nonfinancial-theories-motivation-800x800[1].jpg"/>
          <p:cNvPicPr>
            <a:picLocks noChangeAspect="1" noChangeArrowheads="1"/>
          </p:cNvPicPr>
          <p:nvPr/>
        </p:nvPicPr>
        <p:blipFill>
          <a:blip r:embed="rId2" cstate="print"/>
          <a:srcRect/>
          <a:stretch>
            <a:fillRect/>
          </a:stretch>
        </p:blipFill>
        <p:spPr bwMode="auto">
          <a:xfrm>
            <a:off x="5665376" y="5029200"/>
            <a:ext cx="3478624" cy="1853099"/>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5195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lstStyle/>
          <a:p>
            <a:r>
              <a:rPr lang="en-US" sz="2400" u="sng" dirty="0" smtClean="0"/>
              <a:t>The Performance Model addresses only follower, group, and organizational performance</a:t>
            </a:r>
            <a:r>
              <a:rPr lang="en-US" dirty="0" smtClean="0"/>
              <a:t>.</a:t>
            </a:r>
          </a:p>
          <a:p>
            <a:endParaRPr lang="en-US" sz="800" dirty="0" smtClean="0"/>
          </a:p>
          <a:p>
            <a:pPr lvl="1"/>
            <a:r>
              <a:rPr lang="en-US" dirty="0" smtClean="0">
                <a:solidFill>
                  <a:srgbClr val="FF0000"/>
                </a:solidFill>
              </a:rPr>
              <a:t>Leaders need to remember that there are other desirable outcomes, too, such as organizational climate and job satisfaction, and that actions to increase performance (especially in the short term) may adversely impact these  other desirable outcomes.</a:t>
            </a:r>
            <a:endParaRPr lang="en-US" dirty="0">
              <a:solidFill>
                <a:srgbClr val="FF0000"/>
              </a:solidFill>
            </a:endParaRPr>
          </a:p>
        </p:txBody>
      </p:sp>
      <p:pic>
        <p:nvPicPr>
          <p:cNvPr id="11266" name="Picture 2" descr="C:\Users\MichaelM\AppData\Local\Microsoft\Windows\INetCache\IE\76VTN800\1200px-All_things_considered_logo.svg[1].png"/>
          <p:cNvPicPr>
            <a:picLocks noChangeAspect="1" noChangeArrowheads="1"/>
          </p:cNvPicPr>
          <p:nvPr/>
        </p:nvPicPr>
        <p:blipFill>
          <a:blip r:embed="rId2" cstate="print"/>
          <a:srcRect/>
          <a:stretch>
            <a:fillRect/>
          </a:stretch>
        </p:blipFill>
        <p:spPr bwMode="auto">
          <a:xfrm>
            <a:off x="4572000" y="3924861"/>
            <a:ext cx="4659086" cy="343301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02905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lstStyle/>
          <a:p>
            <a:r>
              <a:rPr lang="en-US" sz="2400" u="sng" dirty="0" smtClean="0"/>
              <a:t>In an ideal world, perhaps everyone would be dependable, achievement oriented, and committed to their organization’s goals</a:t>
            </a:r>
            <a:r>
              <a:rPr lang="en-US" dirty="0" smtClean="0"/>
              <a:t>.</a:t>
            </a:r>
          </a:p>
          <a:p>
            <a:endParaRPr lang="en-US" sz="800" dirty="0" smtClean="0"/>
          </a:p>
          <a:p>
            <a:pPr lvl="1"/>
            <a:r>
              <a:rPr lang="en-US" dirty="0" smtClean="0"/>
              <a:t>However, leaders sometimes must deal with followers who are openly hostile or insubordinate, create conflicts among co-workers, do not work up to standards, or openly violate important rules or policies.</a:t>
            </a:r>
          </a:p>
          <a:p>
            <a:pPr lvl="1"/>
            <a:endParaRPr lang="en-US" sz="800" dirty="0" smtClean="0"/>
          </a:p>
          <a:p>
            <a:pPr lvl="2"/>
            <a:r>
              <a:rPr lang="en-US" dirty="0" smtClean="0">
                <a:solidFill>
                  <a:srgbClr val="FF0000"/>
                </a:solidFill>
              </a:rPr>
              <a:t>In such cases, leaders may need to administer punishment to change the followers’ behavior.</a:t>
            </a:r>
            <a:endParaRPr lang="en-US" dirty="0">
              <a:solidFill>
                <a:srgbClr val="FF0000"/>
              </a:solidFill>
            </a:endParaRPr>
          </a:p>
        </p:txBody>
      </p:sp>
      <p:pic>
        <p:nvPicPr>
          <p:cNvPr id="7" name="Picture 6" descr="C:\Users\MichaelM\AppData\Local\Microsoft\Windows\INetCache\IE\T5TVNH9H\30112[1].jpg"/>
          <p:cNvPicPr>
            <a:picLocks noChangeAspect="1" noChangeArrowheads="1"/>
          </p:cNvPicPr>
          <p:nvPr/>
        </p:nvPicPr>
        <p:blipFill>
          <a:blip r:embed="rId2" cstate="print"/>
          <a:srcRect/>
          <a:stretch>
            <a:fillRect/>
          </a:stretch>
        </p:blipFill>
        <p:spPr bwMode="auto">
          <a:xfrm>
            <a:off x="6096000" y="5179005"/>
            <a:ext cx="3048000" cy="170329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55509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normAutofit/>
          </a:bodyPr>
          <a:lstStyle/>
          <a:p>
            <a:r>
              <a:rPr lang="en-US" sz="2400" u="sng" dirty="0" smtClean="0"/>
              <a:t>Punishment is the administration of an aversive event or withdrawal of a positive event or stimulus, which decreases the likelihood that a particular behavior will be repeated. </a:t>
            </a:r>
          </a:p>
          <a:p>
            <a:endParaRPr lang="en-US" sz="800" u="sng" dirty="0"/>
          </a:p>
          <a:p>
            <a:pPr lvl="1"/>
            <a:r>
              <a:rPr lang="en-US" dirty="0" smtClean="0"/>
              <a:t>When properly administered, punishment:</a:t>
            </a:r>
          </a:p>
          <a:p>
            <a:endParaRPr lang="en-US" sz="800" dirty="0" smtClean="0"/>
          </a:p>
          <a:p>
            <a:pPr lvl="2"/>
            <a:r>
              <a:rPr lang="en-US" dirty="0" smtClean="0">
                <a:solidFill>
                  <a:srgbClr val="FF0000"/>
                </a:solidFill>
              </a:rPr>
              <a:t>Does not cause undesirable emotional side effects, is not unethical, and may effectively suppress undesirable behavior.</a:t>
            </a:r>
          </a:p>
          <a:p>
            <a:pPr lvl="2"/>
            <a:r>
              <a:rPr lang="en-US" dirty="0" smtClean="0">
                <a:solidFill>
                  <a:srgbClr val="FF0000"/>
                </a:solidFill>
              </a:rPr>
              <a:t>Does not adversely affect follower satisfaction and performance.</a:t>
            </a:r>
          </a:p>
          <a:p>
            <a:pPr lvl="2"/>
            <a:r>
              <a:rPr lang="en-US" dirty="0" smtClean="0">
                <a:solidFill>
                  <a:srgbClr val="FF0000"/>
                </a:solidFill>
              </a:rPr>
              <a:t>Can clarify roles and expectations and reduce ambiguity.</a:t>
            </a:r>
          </a:p>
          <a:p>
            <a:pPr lvl="2"/>
            <a:r>
              <a:rPr lang="en-US" dirty="0" smtClean="0">
                <a:solidFill>
                  <a:srgbClr val="FF0000"/>
                </a:solidFill>
              </a:rPr>
              <a:t>Can reduce absenteeism and tardiness rates.</a:t>
            </a:r>
          </a:p>
          <a:p>
            <a:pPr lvl="2"/>
            <a:r>
              <a:rPr lang="en-US" dirty="0" smtClean="0">
                <a:solidFill>
                  <a:srgbClr val="FF0000"/>
                </a:solidFill>
              </a:rPr>
              <a:t>Can enhance performance.</a:t>
            </a:r>
            <a:endParaRPr lang="en-US" dirty="0">
              <a:solidFill>
                <a:srgbClr val="FF0000"/>
              </a:solidFill>
            </a:endParaRPr>
          </a:p>
        </p:txBody>
      </p:sp>
      <p:pic>
        <p:nvPicPr>
          <p:cNvPr id="6" name="Picture 6" descr="C:\Users\MichaelM\AppData\Local\Microsoft\Windows\INetCache\IE\T5TVNH9H\30112[1].jpg"/>
          <p:cNvPicPr>
            <a:picLocks noChangeAspect="1" noChangeArrowheads="1"/>
          </p:cNvPicPr>
          <p:nvPr/>
        </p:nvPicPr>
        <p:blipFill>
          <a:blip r:embed="rId2" cstate="print"/>
          <a:srcRect/>
          <a:stretch>
            <a:fillRect/>
          </a:stretch>
        </p:blipFill>
        <p:spPr bwMode="auto">
          <a:xfrm>
            <a:off x="6096000" y="5179005"/>
            <a:ext cx="3048000" cy="1703294"/>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662627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Punish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normAutofit/>
          </a:bodyPr>
          <a:lstStyle/>
          <a:p>
            <a:r>
              <a:rPr lang="en-US" sz="2400" u="sng" dirty="0" smtClean="0"/>
              <a:t>Failing to use punishment when it seems called for in most follower’s eyes may lead to perceptions of inequity, which may in turn reduce group cohesiveness and satisfaction.</a:t>
            </a:r>
            <a:endParaRPr lang="en-US" dirty="0" smtClean="0"/>
          </a:p>
        </p:txBody>
      </p:sp>
      <p:pic>
        <p:nvPicPr>
          <p:cNvPr id="15364" name="Picture 4" descr="C:\Users\MichaelM\AppData\Local\Microsoft\Windows\INetCache\IE\T5TVNH9H\fail[1].jpg"/>
          <p:cNvPicPr>
            <a:picLocks noChangeAspect="1" noChangeArrowheads="1"/>
          </p:cNvPicPr>
          <p:nvPr/>
        </p:nvPicPr>
        <p:blipFill>
          <a:blip r:embed="rId2" cstate="print"/>
          <a:srcRect/>
          <a:stretch>
            <a:fillRect/>
          </a:stretch>
        </p:blipFill>
        <p:spPr bwMode="auto">
          <a:xfrm>
            <a:off x="4419600" y="2996252"/>
            <a:ext cx="4477512" cy="315461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976953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Usually leaders administer punishment to rectify some type of behavioral or performance problem at work.  However, not every behavior or performance problem is punished, and leaders probably weigh several different factors before deciding whether to administer punishment</a:t>
            </a:r>
            <a:r>
              <a:rPr lang="en-US" dirty="0" smtClean="0"/>
              <a:t>.</a:t>
            </a:r>
          </a:p>
          <a:p>
            <a:endParaRPr lang="en-US" sz="800" dirty="0" smtClean="0"/>
          </a:p>
          <a:p>
            <a:pPr lvl="1"/>
            <a:r>
              <a:rPr lang="en-US" dirty="0" smtClean="0">
                <a:solidFill>
                  <a:srgbClr val="FF0000"/>
                </a:solidFill>
              </a:rPr>
              <a:t>Attribution theory maintains that leaders weigh three factors when making internal or external attributions about follower’s substandard performance.</a:t>
            </a:r>
          </a:p>
          <a:p>
            <a:pPr lvl="2">
              <a:buNone/>
            </a:pPr>
            <a:endParaRPr lang="en-US" dirty="0"/>
          </a:p>
        </p:txBody>
      </p:sp>
      <p:pic>
        <p:nvPicPr>
          <p:cNvPr id="16387" name="Picture 3" descr="C:\Users\MichaelM\AppData\Local\Microsoft\Windows\INetCache\IE\57ZPVCL6\horizontal-2071302_960_720[1].jpg"/>
          <p:cNvPicPr>
            <a:picLocks noChangeAspect="1" noChangeArrowheads="1"/>
          </p:cNvPicPr>
          <p:nvPr/>
        </p:nvPicPr>
        <p:blipFill>
          <a:blip r:embed="rId2" cstate="print"/>
          <a:srcRect/>
          <a:stretch>
            <a:fillRect/>
          </a:stretch>
        </p:blipFill>
        <p:spPr bwMode="auto">
          <a:xfrm>
            <a:off x="6096000" y="4495800"/>
            <a:ext cx="2727960" cy="173736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91112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 in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sz="2400" u="sng" dirty="0" smtClean="0"/>
              <a:t>Leaders would be more likely to make an internal attribution about a follower’s substandard performance, and administer punishment, if:</a:t>
            </a:r>
          </a:p>
          <a:p>
            <a:endParaRPr lang="en-US" sz="800" u="sng" dirty="0"/>
          </a:p>
          <a:p>
            <a:pPr marL="731520" lvl="1" indent="-457200">
              <a:buFont typeface="+mj-lt"/>
              <a:buAutoNum type="arabicPeriod"/>
            </a:pPr>
            <a:r>
              <a:rPr lang="en-US" dirty="0" smtClean="0">
                <a:solidFill>
                  <a:srgbClr val="FF0000"/>
                </a:solidFill>
              </a:rPr>
              <a:t>The follower had previously completed the task before</a:t>
            </a:r>
            <a:r>
              <a:rPr lang="en-US" dirty="0">
                <a:solidFill>
                  <a:srgbClr val="FF0000"/>
                </a:solidFill>
              </a:rPr>
              <a:t>.</a:t>
            </a:r>
            <a:endParaRPr lang="en-US" dirty="0" smtClean="0">
              <a:solidFill>
                <a:srgbClr val="FF0000"/>
              </a:solidFill>
            </a:endParaRPr>
          </a:p>
          <a:p>
            <a:pPr marL="731520" lvl="1" indent="-457200">
              <a:buFont typeface="+mj-lt"/>
              <a:buAutoNum type="arabicPeriod"/>
            </a:pPr>
            <a:r>
              <a:rPr lang="en-US" dirty="0" smtClean="0">
                <a:solidFill>
                  <a:srgbClr val="FF0000"/>
                </a:solidFill>
              </a:rPr>
              <a:t>Other followers had successfully completed the task</a:t>
            </a:r>
            <a:r>
              <a:rPr lang="en-US" dirty="0">
                <a:solidFill>
                  <a:srgbClr val="FF0000"/>
                </a:solidFill>
              </a:rPr>
              <a:t>.</a:t>
            </a:r>
            <a:endParaRPr lang="en-US" dirty="0" smtClean="0">
              <a:solidFill>
                <a:srgbClr val="FF0000"/>
              </a:solidFill>
            </a:endParaRPr>
          </a:p>
          <a:p>
            <a:pPr marL="731520" lvl="1" indent="-457200">
              <a:buFont typeface="+mj-lt"/>
              <a:buAutoNum type="arabicPeriod"/>
            </a:pPr>
            <a:r>
              <a:rPr lang="en-US" dirty="0" smtClean="0">
                <a:solidFill>
                  <a:srgbClr val="FF0000"/>
                </a:solidFill>
              </a:rPr>
              <a:t>The follower had successfully completed other tasks in past.</a:t>
            </a:r>
          </a:p>
          <a:p>
            <a:endParaRPr lang="en-US" sz="800" dirty="0" smtClean="0"/>
          </a:p>
        </p:txBody>
      </p:sp>
      <p:pic>
        <p:nvPicPr>
          <p:cNvPr id="7" name="Picture 6" descr="Best Practices for Open Source Software (OSS) Attribution - nexB"/>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91000"/>
            <a:ext cx="4038600" cy="27305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57209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Compelling 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People tend to get more involved when leaders extend communication beyond presentations or formal speeches and use stories, analogies, and personal experiences to paint compelling pictures of the future</a:t>
            </a:r>
            <a:r>
              <a:rPr lang="en-US" dirty="0" smtClean="0"/>
              <a:t>.</a:t>
            </a:r>
          </a:p>
          <a:p>
            <a:endParaRPr lang="en-US" sz="800" dirty="0" smtClean="0"/>
          </a:p>
          <a:p>
            <a:pPr lvl="1"/>
            <a:r>
              <a:rPr lang="en-US" dirty="0" smtClean="0"/>
              <a:t>As such a leader’s vision should be a personal statement that should help listeners answer the following questions:</a:t>
            </a:r>
          </a:p>
          <a:p>
            <a:pPr lvl="1"/>
            <a:endParaRPr lang="en-US" sz="900" dirty="0" smtClean="0"/>
          </a:p>
          <a:p>
            <a:pPr marL="1051560" lvl="2" indent="-457200">
              <a:buFont typeface="+mj-lt"/>
              <a:buAutoNum type="arabicPeriod"/>
            </a:pPr>
            <a:r>
              <a:rPr lang="en-US" dirty="0" smtClean="0">
                <a:solidFill>
                  <a:srgbClr val="FF0000"/>
                </a:solidFill>
              </a:rPr>
              <a:t>Where is the team going, and how will it get there?</a:t>
            </a:r>
          </a:p>
          <a:p>
            <a:pPr marL="1051560" lvl="2" indent="-457200">
              <a:buFont typeface="+mj-lt"/>
              <a:buAutoNum type="arabicPeriod"/>
            </a:pPr>
            <a:r>
              <a:rPr lang="en-US" dirty="0" smtClean="0">
                <a:solidFill>
                  <a:srgbClr val="FF0000"/>
                </a:solidFill>
              </a:rPr>
              <a:t>How does the team win, and how does it contribute to the broader organization’s success?</a:t>
            </a:r>
          </a:p>
          <a:p>
            <a:pPr marL="1051560" lvl="2" indent="-457200">
              <a:buFont typeface="+mj-lt"/>
              <a:buAutoNum type="arabicPeriod"/>
            </a:pPr>
            <a:r>
              <a:rPr lang="en-US" dirty="0" smtClean="0">
                <a:solidFill>
                  <a:srgbClr val="FF0000"/>
                </a:solidFill>
              </a:rPr>
              <a:t>How does the speaker define leadership?</a:t>
            </a:r>
          </a:p>
          <a:p>
            <a:pPr marL="1051560" lvl="2" indent="-457200">
              <a:buFont typeface="+mj-lt"/>
              <a:buAutoNum type="arabicPeriod"/>
            </a:pPr>
            <a:r>
              <a:rPr lang="en-US" dirty="0" smtClean="0">
                <a:solidFill>
                  <a:srgbClr val="FF0000"/>
                </a:solidFill>
              </a:rPr>
              <a:t>What gets the speaker excited about being a leader?</a:t>
            </a:r>
          </a:p>
          <a:p>
            <a:pPr marL="1051560" lvl="2" indent="-457200">
              <a:buFont typeface="+mj-lt"/>
              <a:buAutoNum type="arabicPeriod"/>
            </a:pPr>
            <a:r>
              <a:rPr lang="en-US" dirty="0" smtClean="0">
                <a:solidFill>
                  <a:srgbClr val="FF0000"/>
                </a:solidFill>
              </a:rPr>
              <a:t>What are the speaker’s key values and expectations for the team?</a:t>
            </a:r>
            <a:endParaRPr lang="en-US" dirty="0">
              <a:solidFill>
                <a:srgbClr val="FF0000"/>
              </a:solidFill>
            </a:endParaRPr>
          </a:p>
        </p:txBody>
      </p:sp>
      <p:pic>
        <p:nvPicPr>
          <p:cNvPr id="3074" name="Picture 2" descr="C:\Users\Michaelm\AppData\Local\Microsoft\Windows\Temporary Internet Files\Content.IE5\3X0ZDPIB\question_1[1].jpg"/>
          <p:cNvPicPr>
            <a:picLocks noChangeAspect="1" noChangeArrowheads="1"/>
          </p:cNvPicPr>
          <p:nvPr/>
        </p:nvPicPr>
        <p:blipFill>
          <a:blip r:embed="rId2" cstate="print"/>
          <a:srcRect/>
          <a:stretch>
            <a:fillRect/>
          </a:stretch>
        </p:blipFill>
        <p:spPr bwMode="auto">
          <a:xfrm>
            <a:off x="7543800" y="228600"/>
            <a:ext cx="11430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245096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 in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lstStyle/>
          <a:p>
            <a:r>
              <a:rPr lang="en-US" sz="2400" u="sng" dirty="0" smtClean="0"/>
              <a:t>It was found that leaders were biased toward making internal attributions about followers’ poor performance (fundamental attribution error) and thus more likely to use punishment to modify a follower’s behavior</a:t>
            </a:r>
            <a:r>
              <a:rPr lang="en-US" sz="2000" dirty="0" smtClean="0"/>
              <a:t>.</a:t>
            </a:r>
            <a:endParaRPr lang="en-US" sz="2000" dirty="0"/>
          </a:p>
        </p:txBody>
      </p:sp>
      <p:pic>
        <p:nvPicPr>
          <p:cNvPr id="7" name="Picture 6" descr="Attributional Styles – Excellence In School Counseling"/>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5148072" cy="2766243"/>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46384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 in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normAutofit/>
          </a:bodyPr>
          <a:lstStyle/>
          <a:p>
            <a:r>
              <a:rPr lang="en-US" sz="2200" u="sng" dirty="0" smtClean="0"/>
              <a:t>Because leaders are biased toward making internal attributions about their followers’ substandard performance, leaders can administer punishment more effectively by being aware of this bias and getting as many facts as possible before acting</a:t>
            </a:r>
            <a:r>
              <a:rPr lang="en-US" sz="2200" dirty="0" smtClean="0"/>
              <a:t>.</a:t>
            </a:r>
          </a:p>
          <a:p>
            <a:endParaRPr lang="en-US" sz="800" dirty="0" smtClean="0"/>
          </a:p>
          <a:p>
            <a:pPr lvl="1"/>
            <a:r>
              <a:rPr lang="en-US" sz="2000" dirty="0" smtClean="0">
                <a:solidFill>
                  <a:srgbClr val="FF0000"/>
                </a:solidFill>
              </a:rPr>
              <a:t>Leaders can also improve the manner or skill with which they administer punishment by using certain tips, such as, that punishment is administered most effectively when it focuses on acts, not the person. By focusing on specific behaviors, leaders minimize the threat to their followers’ self-concepts.  </a:t>
            </a:r>
          </a:p>
          <a:p>
            <a:pPr lvl="1"/>
            <a:endParaRPr lang="en-US" sz="900" dirty="0">
              <a:solidFill>
                <a:srgbClr val="0070C0"/>
              </a:solidFill>
            </a:endParaRPr>
          </a:p>
          <a:p>
            <a:pPr lvl="2"/>
            <a:r>
              <a:rPr lang="en-US" sz="1800" dirty="0" smtClean="0">
                <a:solidFill>
                  <a:srgbClr val="0070C0"/>
                </a:solidFill>
              </a:rPr>
              <a:t>Punishment needs to be consistent across both behaviors and leaders; the same actions need to have the same consequences across work groups.</a:t>
            </a:r>
            <a:endParaRPr lang="en-US" sz="1800" dirty="0">
              <a:solidFill>
                <a:srgbClr val="0070C0"/>
              </a:solidFill>
            </a:endParaRPr>
          </a:p>
        </p:txBody>
      </p:sp>
      <p:pic>
        <p:nvPicPr>
          <p:cNvPr id="18434" name="Picture 2" descr="C:\Users\MichaelM\AppData\Local\Microsoft\Windows\INetCache\IE\57ZPVCL6\scale[1].png"/>
          <p:cNvPicPr>
            <a:picLocks noChangeAspect="1" noChangeArrowheads="1"/>
          </p:cNvPicPr>
          <p:nvPr/>
        </p:nvPicPr>
        <p:blipFill>
          <a:blip r:embed="rId2" cstate="print"/>
          <a:srcRect/>
          <a:stretch>
            <a:fillRect/>
          </a:stretch>
        </p:blipFill>
        <p:spPr bwMode="auto">
          <a:xfrm>
            <a:off x="7609307" y="5562600"/>
            <a:ext cx="1420394" cy="1295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62850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Four: 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normAutofit/>
          </a:bodyPr>
          <a:lstStyle/>
          <a:p>
            <a:r>
              <a:rPr lang="en-US" sz="2400" u="sng" dirty="0" smtClean="0"/>
              <a:t>The Dark Side of Leadership</a:t>
            </a:r>
            <a:endParaRPr lang="en-US" sz="4800" u="sng" dirty="0" smtClean="0">
              <a:latin typeface="Broadway" pitchFamily="82" charset="0"/>
            </a:endParaRPr>
          </a:p>
          <a:p>
            <a:endParaRPr lang="en-US" sz="800" u="sng" dirty="0" smtClean="0"/>
          </a:p>
          <a:p>
            <a:pPr lvl="1"/>
            <a:r>
              <a:rPr lang="en-US" dirty="0" smtClean="0"/>
              <a:t>Leadership plays such a pervasive part in our lives that it is easy to overlook its impact on our day-to-day behaviors.</a:t>
            </a:r>
          </a:p>
          <a:p>
            <a:pPr lvl="1"/>
            <a:endParaRPr lang="en-US" sz="800" dirty="0" smtClean="0"/>
          </a:p>
          <a:p>
            <a:pPr lvl="2"/>
            <a:r>
              <a:rPr lang="en-US" dirty="0" smtClean="0">
                <a:solidFill>
                  <a:srgbClr val="FF0000"/>
                </a:solidFill>
              </a:rPr>
              <a:t>Because of the profound ways in which leadership affects us all, it would be nice if the people in positions of authority were actually good at it.  But, research shows that most people are woefully inadequate when it comes to influencing an organized group toward accomplishing its goals.</a:t>
            </a:r>
          </a:p>
        </p:txBody>
      </p:sp>
      <p:pic>
        <p:nvPicPr>
          <p:cNvPr id="1040" name="Picture 16" descr="C:\Users\MichaelM\AppData\Local\Microsoft\Windows\INetCache\IE\NA6TXAAW\Hello-my-name-is-Miserable[1].jpg"/>
          <p:cNvPicPr>
            <a:picLocks noChangeAspect="1" noChangeArrowheads="1"/>
          </p:cNvPicPr>
          <p:nvPr/>
        </p:nvPicPr>
        <p:blipFill>
          <a:blip r:embed="rId2" cstate="print"/>
          <a:srcRect/>
          <a:stretch>
            <a:fillRect/>
          </a:stretch>
        </p:blipFill>
        <p:spPr bwMode="auto">
          <a:xfrm>
            <a:off x="5486400" y="4353713"/>
            <a:ext cx="3660112" cy="250428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Destructive Leadership</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p:txBody>
          <a:bodyPr/>
          <a:lstStyle/>
          <a:p>
            <a:r>
              <a:rPr lang="en-US" sz="2400" u="sng" dirty="0" smtClean="0"/>
              <a:t>Destructive Leadership is associated with individuals who are effective at building teams and getting results through others, but who obtain results that are morally or ethically challenged or undermine organizational success</a:t>
            </a:r>
            <a:r>
              <a:rPr lang="en-US" dirty="0" smtClean="0"/>
              <a:t>.</a:t>
            </a:r>
          </a:p>
          <a:p>
            <a:endParaRPr lang="en-US" sz="800" dirty="0" smtClean="0"/>
          </a:p>
          <a:p>
            <a:pPr lvl="1"/>
            <a:r>
              <a:rPr lang="en-US" sz="2000" dirty="0" smtClean="0">
                <a:solidFill>
                  <a:srgbClr val="FF0000"/>
                </a:solidFill>
              </a:rPr>
              <a:t>An example is Adolph Hitler, as he was clearly able to rally an entire country around a common cause and conquered a number of countries, but the end result was a continent in ruins and the death of over 20,000,000 people.</a:t>
            </a:r>
            <a:endParaRPr lang="en-US" sz="2000" dirty="0">
              <a:solidFill>
                <a:srgbClr val="FF0000"/>
              </a:solidFill>
            </a:endParaRPr>
          </a:p>
        </p:txBody>
      </p:sp>
      <p:pic>
        <p:nvPicPr>
          <p:cNvPr id="6" name="Picture 5" descr="Destructive Leadership Defined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95800"/>
            <a:ext cx="3886200" cy="23622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Managerial Incompetence</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Managerial Incompetence concerns a person’s inability to build teams or get results through others</a:t>
            </a:r>
            <a:r>
              <a:rPr lang="en-US" dirty="0" smtClean="0"/>
              <a:t>.</a:t>
            </a:r>
          </a:p>
          <a:p>
            <a:endParaRPr lang="en-US" sz="800" dirty="0" smtClean="0"/>
          </a:p>
          <a:p>
            <a:pPr lvl="1"/>
            <a:r>
              <a:rPr lang="en-US" dirty="0" smtClean="0"/>
              <a:t>A majority of people in positions of authority can:</a:t>
            </a:r>
          </a:p>
          <a:p>
            <a:pPr lvl="1"/>
            <a:endParaRPr lang="en-US" sz="800" dirty="0" smtClean="0"/>
          </a:p>
          <a:p>
            <a:pPr marL="1051560" lvl="2" indent="-457200">
              <a:buFont typeface="+mj-lt"/>
              <a:buAutoNum type="arabicPeriod"/>
            </a:pPr>
            <a:r>
              <a:rPr lang="en-US" dirty="0" smtClean="0">
                <a:solidFill>
                  <a:srgbClr val="FF0000"/>
                </a:solidFill>
              </a:rPr>
              <a:t>Build teams but not get results </a:t>
            </a:r>
          </a:p>
          <a:p>
            <a:pPr marL="1051560" lvl="2" indent="-457200">
              <a:buFont typeface="+mj-lt"/>
              <a:buAutoNum type="arabicPeriod"/>
            </a:pPr>
            <a:r>
              <a:rPr lang="en-US" dirty="0" smtClean="0">
                <a:solidFill>
                  <a:srgbClr val="FF0000"/>
                </a:solidFill>
              </a:rPr>
              <a:t>Get results but destroy team morale and cohesiveness, or </a:t>
            </a:r>
          </a:p>
          <a:p>
            <a:pPr marL="1051560" lvl="2" indent="-457200">
              <a:buFont typeface="+mj-lt"/>
              <a:buAutoNum type="arabicPeriod"/>
            </a:pPr>
            <a:r>
              <a:rPr lang="en-US" dirty="0" smtClean="0">
                <a:solidFill>
                  <a:srgbClr val="FF0000"/>
                </a:solidFill>
              </a:rPr>
              <a:t>Neither build teams nor get results.</a:t>
            </a:r>
            <a:endParaRPr lang="en-US" dirty="0">
              <a:solidFill>
                <a:srgbClr val="FF0000"/>
              </a:solidFill>
            </a:endParaRPr>
          </a:p>
        </p:txBody>
      </p:sp>
      <p:pic>
        <p:nvPicPr>
          <p:cNvPr id="7" name="Picture 6" descr="From Unconscious Incompetence to Unconscious Competence"/>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267200"/>
            <a:ext cx="4782312" cy="2582426"/>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Managerial Derailment</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lstStyle/>
          <a:p>
            <a:r>
              <a:rPr lang="en-US" sz="2400" u="sng" dirty="0" smtClean="0"/>
              <a:t>Managerial Derailment describes the common reasons why people in positions of authority have difficulties building teams or getting results through others</a:t>
            </a:r>
            <a:r>
              <a:rPr lang="en-US" dirty="0" smtClean="0"/>
              <a:t>.</a:t>
            </a:r>
          </a:p>
          <a:p>
            <a:endParaRPr lang="en-US" sz="800" dirty="0" smtClean="0"/>
          </a:p>
          <a:p>
            <a:pPr lvl="1"/>
            <a:r>
              <a:rPr lang="en-US" dirty="0" smtClean="0">
                <a:solidFill>
                  <a:srgbClr val="FF0000"/>
                </a:solidFill>
              </a:rPr>
              <a:t>Knowing the root causes of managerial derailment and what to do to avoid pitfalls can help you be more effective as a leader.</a:t>
            </a:r>
          </a:p>
        </p:txBody>
      </p:sp>
      <p:pic>
        <p:nvPicPr>
          <p:cNvPr id="6" name="Picture 5" descr="Railroad Clamp Derail Sign"/>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3886200" cy="265493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One way to evaluate leadership effectiveness is to look at one’s ability to build teams and get results through others</a:t>
            </a:r>
            <a:r>
              <a:rPr lang="en-US" dirty="0" smtClean="0"/>
              <a:t>.</a:t>
            </a:r>
          </a:p>
          <a:p>
            <a:endParaRPr lang="en-US" sz="800" dirty="0" smtClean="0"/>
          </a:p>
          <a:p>
            <a:pPr lvl="1"/>
            <a:r>
              <a:rPr lang="en-US" dirty="0" smtClean="0"/>
              <a:t>Effective leaders are those who can meet both criteria.</a:t>
            </a:r>
          </a:p>
          <a:p>
            <a:pPr lvl="1"/>
            <a:endParaRPr lang="en-US" sz="800" dirty="0" smtClean="0"/>
          </a:p>
          <a:p>
            <a:pPr lvl="2"/>
            <a:r>
              <a:rPr lang="en-US" dirty="0" smtClean="0">
                <a:solidFill>
                  <a:srgbClr val="FF0000"/>
                </a:solidFill>
              </a:rPr>
              <a:t>James </a:t>
            </a:r>
            <a:r>
              <a:rPr lang="en-US" dirty="0" err="1" smtClean="0">
                <a:solidFill>
                  <a:srgbClr val="FF0000"/>
                </a:solidFill>
              </a:rPr>
              <a:t>MacGregor</a:t>
            </a:r>
            <a:r>
              <a:rPr lang="en-US" dirty="0" smtClean="0">
                <a:solidFill>
                  <a:srgbClr val="FF0000"/>
                </a:solidFill>
              </a:rPr>
              <a:t> Burns maintains that truly effective leaders need to meet an additional criterion, which is to raise the standard of human conduct and improve the lives of everyone they touch.</a:t>
            </a:r>
          </a:p>
          <a:p>
            <a:pPr lvl="2"/>
            <a:r>
              <a:rPr lang="en-US" dirty="0" smtClean="0">
                <a:solidFill>
                  <a:srgbClr val="FF0000"/>
                </a:solidFill>
              </a:rPr>
              <a:t>Effective leaders must make the organizations or societies they belong to better places to work or live.</a:t>
            </a:r>
            <a:endParaRPr lang="en-US" dirty="0">
              <a:solidFill>
                <a:srgbClr val="FF0000"/>
              </a:solidFill>
            </a:endParaRPr>
          </a:p>
        </p:txBody>
      </p:sp>
      <p:pic>
        <p:nvPicPr>
          <p:cNvPr id="5126" name="Picture 6" descr="C:\Users\MichaelM\AppData\Local\Microsoft\Windows\INetCache\IE\NA6TXAAW\viKsI[1].jpg"/>
          <p:cNvPicPr>
            <a:picLocks noChangeAspect="1" noChangeArrowheads="1"/>
          </p:cNvPicPr>
          <p:nvPr/>
        </p:nvPicPr>
        <p:blipFill>
          <a:blip r:embed="rId2" cstate="print"/>
          <a:srcRect/>
          <a:stretch>
            <a:fillRect/>
          </a:stretch>
        </p:blipFill>
        <p:spPr bwMode="auto">
          <a:xfrm>
            <a:off x="5410200" y="4696914"/>
            <a:ext cx="3563417" cy="161625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in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lstStyle/>
          <a:p>
            <a:r>
              <a:rPr lang="en-US" sz="2400" u="sng" dirty="0" smtClean="0"/>
              <a:t>There is a subset of leaders who are good at painting a compelling picture of the future and getting followers to drive the organizational or societal changes needed to make their vision become a reality.  </a:t>
            </a:r>
          </a:p>
          <a:p>
            <a:endParaRPr lang="en-US" sz="800" u="sng" dirty="0" smtClean="0"/>
          </a:p>
          <a:p>
            <a:pPr lvl="1"/>
            <a:r>
              <a:rPr lang="en-US" dirty="0" smtClean="0">
                <a:solidFill>
                  <a:srgbClr val="FF0000"/>
                </a:solidFill>
              </a:rPr>
              <a:t>Yet, the end result may be morally or ethically reprehensible or work against the common good.</a:t>
            </a:r>
            <a:endParaRPr lang="en-US" dirty="0">
              <a:solidFill>
                <a:srgbClr val="FF0000"/>
              </a:solidFill>
            </a:endParaRPr>
          </a:p>
        </p:txBody>
      </p:sp>
      <p:pic>
        <p:nvPicPr>
          <p:cNvPr id="6146" name="Picture 2" descr="C:\Users\MichaelM\AppData\Local\Microsoft\Windows\INetCache\IE\57ZPVCL6\common_good[1].jpg"/>
          <p:cNvPicPr>
            <a:picLocks noChangeAspect="1" noChangeArrowheads="1"/>
          </p:cNvPicPr>
          <p:nvPr/>
        </p:nvPicPr>
        <p:blipFill>
          <a:blip r:embed="rId2" cstate="print"/>
          <a:srcRect/>
          <a:stretch>
            <a:fillRect/>
          </a:stretch>
        </p:blipFill>
        <p:spPr bwMode="auto">
          <a:xfrm>
            <a:off x="5334000" y="3909229"/>
            <a:ext cx="3390900" cy="2275671"/>
          </a:xfrm>
          <a:prstGeom prst="rect">
            <a:avLst/>
          </a:prstGeom>
          <a:noFill/>
        </p:spPr>
      </p:pic>
      <p:pic>
        <p:nvPicPr>
          <p:cNvPr id="6147" name="Picture 3" descr="C:\Users\MichaelM\AppData\Local\Microsoft\Windows\INetCache\IE\T5TVNH9H\Common_Good_-The-_1[1].png"/>
          <p:cNvPicPr>
            <a:picLocks noChangeAspect="1" noChangeArrowheads="1"/>
          </p:cNvPicPr>
          <p:nvPr/>
        </p:nvPicPr>
        <p:blipFill>
          <a:blip r:embed="rId3" cstate="print"/>
          <a:srcRect/>
          <a:stretch>
            <a:fillRect/>
          </a:stretch>
        </p:blipFill>
        <p:spPr bwMode="auto">
          <a:xfrm>
            <a:off x="5334000" y="5611368"/>
            <a:ext cx="914400" cy="487680"/>
          </a:xfrm>
          <a:prstGeom prst="rect">
            <a:avLst/>
          </a:prstGeom>
          <a:noFill/>
        </p:spPr>
      </p:pic>
      <p:pic>
        <p:nvPicPr>
          <p:cNvPr id="1027" name="Picture 3" descr="C:\Users\MichaelM\AppData\Local\Microsoft\Windows\INetCache\IE\57ZPVCL6\question-mark[1].jpg"/>
          <p:cNvPicPr>
            <a:picLocks noChangeAspect="1" noChangeArrowheads="1"/>
          </p:cNvPicPr>
          <p:nvPr/>
        </p:nvPicPr>
        <p:blipFill>
          <a:blip r:embed="rId4" cstate="print"/>
          <a:srcRect/>
          <a:stretch>
            <a:fillRect/>
          </a:stretch>
        </p:blipFill>
        <p:spPr bwMode="auto">
          <a:xfrm>
            <a:off x="8210939" y="3733800"/>
            <a:ext cx="666750" cy="66675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5" cstate="print"/>
          <a:srcRect/>
          <a:stretch>
            <a:fillRect/>
          </a:stretch>
        </p:blipFill>
        <p:spPr bwMode="auto">
          <a:xfrm>
            <a:off x="0" y="0"/>
            <a:ext cx="1066800" cy="56303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Optimism in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lstStyle/>
          <a:p>
            <a:r>
              <a:rPr lang="en-US" sz="2400" u="sng" dirty="0" smtClean="0"/>
              <a:t>Many leadership practitioners have an optimistic outlook on leadership, maintain that leadership is easy to learn, and believe that leaders are inherently good and effective</a:t>
            </a:r>
            <a:r>
              <a:rPr lang="en-US" dirty="0" smtClean="0"/>
              <a:t>.</a:t>
            </a:r>
          </a:p>
          <a:p>
            <a:endParaRPr lang="en-US" sz="800" dirty="0" smtClean="0"/>
          </a:p>
          <a:p>
            <a:pPr lvl="1"/>
            <a:r>
              <a:rPr lang="en-US" dirty="0" smtClean="0"/>
              <a:t>However, Jared Diamond in his book “Guns, Germs, and Steel: The Fates of Human Societies,” shows that most societies from the earliest times to today have been “</a:t>
            </a:r>
            <a:r>
              <a:rPr lang="en-US" dirty="0" err="1" smtClean="0"/>
              <a:t>Kleptocracies</a:t>
            </a:r>
            <a:r>
              <a:rPr lang="en-US" dirty="0" smtClean="0"/>
              <a:t>.”</a:t>
            </a:r>
          </a:p>
          <a:p>
            <a:pPr lvl="1"/>
            <a:endParaRPr lang="en-US" sz="800" dirty="0" smtClean="0"/>
          </a:p>
          <a:p>
            <a:pPr lvl="2"/>
            <a:r>
              <a:rPr lang="en-US" dirty="0" smtClean="0">
                <a:solidFill>
                  <a:srgbClr val="FF0000"/>
                </a:solidFill>
              </a:rPr>
              <a:t>Some are legitimate </a:t>
            </a:r>
            <a:r>
              <a:rPr lang="en-US" dirty="0" err="1" smtClean="0">
                <a:solidFill>
                  <a:srgbClr val="FF0000"/>
                </a:solidFill>
              </a:rPr>
              <a:t>kleptocracies</a:t>
            </a:r>
            <a:r>
              <a:rPr lang="en-US" dirty="0" smtClean="0">
                <a:solidFill>
                  <a:srgbClr val="FF0000"/>
                </a:solidFill>
              </a:rPr>
              <a:t>, where kings, queens, and elected officials write laws/rules to increase their power or wealth.</a:t>
            </a:r>
            <a:endParaRPr lang="en-US" dirty="0">
              <a:solidFill>
                <a:srgbClr val="FF0000"/>
              </a:solidFill>
            </a:endParaRPr>
          </a:p>
        </p:txBody>
      </p:sp>
      <p:pic>
        <p:nvPicPr>
          <p:cNvPr id="7172" name="Picture 4" descr="C:\Users\MichaelM\AppData\Local\Microsoft\Windows\INetCache\IE\T5TVNH9H\Thief_series_logo[1].png"/>
          <p:cNvPicPr>
            <a:picLocks noChangeAspect="1" noChangeArrowheads="1"/>
          </p:cNvPicPr>
          <p:nvPr/>
        </p:nvPicPr>
        <p:blipFill>
          <a:blip r:embed="rId2" cstate="print"/>
          <a:srcRect/>
          <a:stretch>
            <a:fillRect/>
          </a:stretch>
        </p:blipFill>
        <p:spPr bwMode="auto">
          <a:xfrm>
            <a:off x="4170219" y="5029200"/>
            <a:ext cx="4973781" cy="1828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Destructive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lstStyle/>
          <a:p>
            <a:r>
              <a:rPr lang="en-US" sz="2400" u="sng" dirty="0" smtClean="0"/>
              <a:t>Destructive leadership occurs when people in positions of authority use their team-building skills to achieve greedy, selfish, or immoral results</a:t>
            </a:r>
            <a:r>
              <a:rPr lang="en-US" dirty="0" smtClean="0"/>
              <a:t>.</a:t>
            </a:r>
          </a:p>
          <a:p>
            <a:endParaRPr lang="en-US" sz="800" dirty="0" smtClean="0"/>
          </a:p>
          <a:p>
            <a:pPr lvl="1"/>
            <a:r>
              <a:rPr lang="en-US" dirty="0" smtClean="0"/>
              <a:t>As history mournfully suggests, evil, corrupt, greedy, and selfish leaders will likely be around for a long time.</a:t>
            </a:r>
          </a:p>
          <a:p>
            <a:pPr lvl="1"/>
            <a:endParaRPr lang="en-US" sz="800" dirty="0" smtClean="0"/>
          </a:p>
          <a:p>
            <a:pPr lvl="2"/>
            <a:r>
              <a:rPr lang="en-US" dirty="0" smtClean="0">
                <a:solidFill>
                  <a:srgbClr val="FF0000"/>
                </a:solidFill>
              </a:rPr>
              <a:t>Sometimes leaders may advocate for what many believe are the wrong things, but could turn out to be the right things over time. Thus, destructive leadership might not be quite so clear-cut.</a:t>
            </a:r>
            <a:endParaRPr lang="en-US" dirty="0">
              <a:solidFill>
                <a:srgbClr val="FF0000"/>
              </a:solidFill>
            </a:endParaRPr>
          </a:p>
        </p:txBody>
      </p:sp>
      <p:pic>
        <p:nvPicPr>
          <p:cNvPr id="8201" name="Picture 9" descr="C:\Users\MichaelM\AppData\Local\Microsoft\Windows\INetCache\IE\T5TVNH9H\Confusing_directions[1].gif"/>
          <p:cNvPicPr>
            <a:picLocks noChangeAspect="1" noChangeArrowheads="1"/>
          </p:cNvPicPr>
          <p:nvPr/>
        </p:nvPicPr>
        <p:blipFill>
          <a:blip r:embed="rId2" cstate="print"/>
          <a:srcRect/>
          <a:stretch>
            <a:fillRect/>
          </a:stretch>
        </p:blipFill>
        <p:spPr bwMode="auto">
          <a:xfrm>
            <a:off x="6519688" y="4876800"/>
            <a:ext cx="2624312" cy="1981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The Future Picture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The idea component of a leader’s vision begins with an honest assessment of the current situation facing the team</a:t>
            </a:r>
            <a:r>
              <a:rPr lang="en-US" dirty="0" smtClean="0"/>
              <a:t>.</a:t>
            </a:r>
          </a:p>
          <a:p>
            <a:endParaRPr lang="en-US" sz="800" dirty="0" smtClean="0"/>
          </a:p>
          <a:p>
            <a:pPr lvl="1"/>
            <a:r>
              <a:rPr lang="en-US" dirty="0" smtClean="0"/>
              <a:t>Leaders need to clearly identify what the team is doing well, what it is not doing well, how it is performing compared to the competition, and what challenges it faces.</a:t>
            </a:r>
          </a:p>
          <a:p>
            <a:pPr lvl="1"/>
            <a:endParaRPr lang="en-US" sz="800" dirty="0" smtClean="0"/>
          </a:p>
          <a:p>
            <a:pPr lvl="2"/>
            <a:r>
              <a:rPr lang="en-US" dirty="0" smtClean="0">
                <a:solidFill>
                  <a:srgbClr val="FF0000"/>
                </a:solidFill>
              </a:rPr>
              <a:t>The future picture needs to describe the team’s upcoming goals; the reputation it needs to have within the organization, among competitors, and with customers; and what strategies the team will pursue to achieve these outcomes.</a:t>
            </a:r>
            <a:endParaRPr lang="en-US" dirty="0">
              <a:solidFill>
                <a:srgbClr val="FF0000"/>
              </a:solidFill>
            </a:endParaRPr>
          </a:p>
        </p:txBody>
      </p:sp>
      <p:pic>
        <p:nvPicPr>
          <p:cNvPr id="4098" name="Picture 2" descr="C:\Program Files (x86)\Microsoft Office\MEDIA\CAGCAT10\j0195812.wmf"/>
          <p:cNvPicPr>
            <a:picLocks noChangeAspect="1" noChangeArrowheads="1"/>
          </p:cNvPicPr>
          <p:nvPr/>
        </p:nvPicPr>
        <p:blipFill>
          <a:blip r:embed="rId2" cstate="print"/>
          <a:srcRect/>
          <a:stretch>
            <a:fillRect/>
          </a:stretch>
        </p:blipFill>
        <p:spPr bwMode="auto">
          <a:xfrm>
            <a:off x="6934200" y="4777919"/>
            <a:ext cx="2031408" cy="189830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177933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Incompetence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lstStyle/>
          <a:p>
            <a:r>
              <a:rPr lang="en-US" sz="2400" u="sng" dirty="0" smtClean="0"/>
              <a:t>Whereas destructive leadership is associated w/ those who build teams to achieve corrupt or evil ends, incompetent management is associated with individuals who either cannot build teams or cannot get results through others</a:t>
            </a:r>
            <a:r>
              <a:rPr lang="en-US" dirty="0" smtClean="0"/>
              <a:t>.</a:t>
            </a:r>
          </a:p>
          <a:p>
            <a:endParaRPr lang="en-US" sz="800" dirty="0" smtClean="0"/>
          </a:p>
          <a:p>
            <a:pPr lvl="1"/>
            <a:r>
              <a:rPr lang="en-US" dirty="0" smtClean="0">
                <a:solidFill>
                  <a:srgbClr val="FF0000"/>
                </a:solidFill>
              </a:rPr>
              <a:t>Incompetent managers have difficulties building loyal followings or getting anything done.</a:t>
            </a:r>
            <a:endParaRPr lang="en-US" dirty="0">
              <a:solidFill>
                <a:srgbClr val="FF0000"/>
              </a:solidFill>
            </a:endParaRPr>
          </a:p>
        </p:txBody>
      </p:sp>
      <p:pic>
        <p:nvPicPr>
          <p:cNvPr id="9223" name="Picture 7" descr="C:\Users\MichaelM\AppData\Local\Microsoft\Windows\INetCache\IE\T5TVNH9H\d3c9cb6-2770b630-0b0e-42d5-bed2-a5bf6929d1a6[1].png"/>
          <p:cNvPicPr>
            <a:picLocks noChangeAspect="1" noChangeArrowheads="1"/>
          </p:cNvPicPr>
          <p:nvPr/>
        </p:nvPicPr>
        <p:blipFill>
          <a:blip r:embed="rId2" cstate="print"/>
          <a:srcRect/>
          <a:stretch>
            <a:fillRect/>
          </a:stretch>
        </p:blipFill>
        <p:spPr bwMode="auto">
          <a:xfrm>
            <a:off x="6291085" y="3810000"/>
            <a:ext cx="2852914" cy="3048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Incompetence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lstStyle/>
          <a:p>
            <a:r>
              <a:rPr lang="en-US" sz="2400" u="sng" dirty="0" smtClean="0"/>
              <a:t>Research shows that there may be more incompetent than competent managers</a:t>
            </a:r>
            <a:r>
              <a:rPr lang="en-US" dirty="0" smtClean="0"/>
              <a:t>.</a:t>
            </a:r>
          </a:p>
          <a:p>
            <a:endParaRPr lang="en-US" sz="800" dirty="0" smtClean="0"/>
          </a:p>
          <a:p>
            <a:pPr lvl="1"/>
            <a:r>
              <a:rPr lang="en-US" dirty="0" smtClean="0"/>
              <a:t>The base rate of managerial incompetence may be 50 to 75%.</a:t>
            </a:r>
          </a:p>
          <a:p>
            <a:pPr lvl="1"/>
            <a:endParaRPr lang="en-US" sz="800" dirty="0" smtClean="0"/>
          </a:p>
          <a:p>
            <a:pPr lvl="2"/>
            <a:r>
              <a:rPr lang="en-US" dirty="0" smtClean="0">
                <a:solidFill>
                  <a:srgbClr val="FF0000"/>
                </a:solidFill>
              </a:rPr>
              <a:t>Confidence in business leaders is the lowest it has ever been for the past 10 years; healthy and respectful work climates are limited.</a:t>
            </a:r>
          </a:p>
          <a:p>
            <a:pPr lvl="2"/>
            <a:r>
              <a:rPr lang="en-US" dirty="0" smtClean="0">
                <a:solidFill>
                  <a:srgbClr val="FF0000"/>
                </a:solidFill>
              </a:rPr>
              <a:t>EE satisfaction surveys show that 75% of all respondents indicate that the most stressful part of their job is their immediate boss.  </a:t>
            </a:r>
          </a:p>
        </p:txBody>
      </p:sp>
      <p:pic>
        <p:nvPicPr>
          <p:cNvPr id="10243" name="Picture 3" descr="C:\Users\MichaelM\AppData\Local\Microsoft\Windows\INetCache\IE\T5TVNH9H\road-signs-more-less[1].jpg"/>
          <p:cNvPicPr>
            <a:picLocks noChangeAspect="1" noChangeArrowheads="1"/>
          </p:cNvPicPr>
          <p:nvPr/>
        </p:nvPicPr>
        <p:blipFill>
          <a:blip r:embed="rId2" cstate="print"/>
          <a:srcRect/>
          <a:stretch>
            <a:fillRect/>
          </a:stretch>
        </p:blipFill>
        <p:spPr bwMode="auto">
          <a:xfrm>
            <a:off x="6019801" y="4570550"/>
            <a:ext cx="3098242" cy="22926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Dimensions of Managerial Incompetence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lstStyle/>
          <a:p>
            <a:r>
              <a:rPr lang="en-US" sz="2400" u="sng" dirty="0" smtClean="0"/>
              <a:t>It is believed that those occupying positions of authority are paid to get results, and they get results by building teams</a:t>
            </a:r>
            <a:r>
              <a:rPr lang="en-US" dirty="0" smtClean="0"/>
              <a:t>.</a:t>
            </a:r>
          </a:p>
          <a:p>
            <a:endParaRPr lang="en-US" sz="800" dirty="0" smtClean="0"/>
          </a:p>
          <a:p>
            <a:pPr lvl="1"/>
            <a:r>
              <a:rPr lang="en-US" dirty="0" smtClean="0"/>
              <a:t>Four types of leaders on this scale have been identified:</a:t>
            </a:r>
          </a:p>
          <a:p>
            <a:pPr lvl="1"/>
            <a:endParaRPr lang="en-US" sz="800" dirty="0" smtClean="0"/>
          </a:p>
          <a:p>
            <a:pPr marL="1051560" lvl="2" indent="-457200">
              <a:buFont typeface="+mj-lt"/>
              <a:buAutoNum type="arabicPeriod"/>
            </a:pPr>
            <a:r>
              <a:rPr lang="en-US" dirty="0" smtClean="0">
                <a:solidFill>
                  <a:srgbClr val="FF0000"/>
                </a:solidFill>
              </a:rPr>
              <a:t>Competent Managers</a:t>
            </a:r>
          </a:p>
          <a:p>
            <a:pPr marL="1051560" lvl="2" indent="-457200">
              <a:buFont typeface="+mj-lt"/>
              <a:buAutoNum type="arabicPeriod"/>
            </a:pPr>
            <a:r>
              <a:rPr lang="en-US" dirty="0" smtClean="0">
                <a:solidFill>
                  <a:srgbClr val="FF0000"/>
                </a:solidFill>
              </a:rPr>
              <a:t>Taskmasters</a:t>
            </a:r>
          </a:p>
          <a:p>
            <a:pPr marL="1051560" lvl="2" indent="-457200">
              <a:buFont typeface="+mj-lt"/>
              <a:buAutoNum type="arabicPeriod"/>
            </a:pPr>
            <a:r>
              <a:rPr lang="en-US" dirty="0" smtClean="0">
                <a:solidFill>
                  <a:srgbClr val="FF0000"/>
                </a:solidFill>
              </a:rPr>
              <a:t>Cheerleaders</a:t>
            </a:r>
          </a:p>
          <a:p>
            <a:pPr marL="1051560" lvl="2" indent="-457200">
              <a:buFont typeface="+mj-lt"/>
              <a:buAutoNum type="arabicPeriod"/>
            </a:pPr>
            <a:r>
              <a:rPr lang="en-US" dirty="0" smtClean="0">
                <a:solidFill>
                  <a:srgbClr val="FF0000"/>
                </a:solidFill>
              </a:rPr>
              <a:t>Figureheads</a:t>
            </a:r>
          </a:p>
          <a:p>
            <a:pPr lvl="2"/>
            <a:endParaRPr lang="en-US" dirty="0" smtClean="0"/>
          </a:p>
        </p:txBody>
      </p:sp>
      <p:pic>
        <p:nvPicPr>
          <p:cNvPr id="2050" name="Picture 2" descr="C:\Users\MichaelM\AppData\Local\Microsoft\Windows\INetCache\IE\76VTN800\contribute-sidebar-identify[1].gif"/>
          <p:cNvPicPr>
            <a:picLocks noChangeAspect="1" noChangeArrowheads="1"/>
          </p:cNvPicPr>
          <p:nvPr/>
        </p:nvPicPr>
        <p:blipFill>
          <a:blip r:embed="rId2" cstate="print"/>
          <a:srcRect/>
          <a:stretch>
            <a:fillRect/>
          </a:stretch>
        </p:blipFill>
        <p:spPr bwMode="auto">
          <a:xfrm>
            <a:off x="4439920" y="4495800"/>
            <a:ext cx="4323080" cy="1524000"/>
          </a:xfrm>
          <a:prstGeom prst="rect">
            <a:avLst/>
          </a:prstGeom>
          <a:noFill/>
        </p:spPr>
      </p:pic>
      <p:pic>
        <p:nvPicPr>
          <p:cNvPr id="2051" name="Picture 3" descr="C:\Users\MichaelM\AppData\Local\Microsoft\Windows\INetCache\IE\NA6TXAAW\4NumberFourInCircle[1].png"/>
          <p:cNvPicPr>
            <a:picLocks noChangeAspect="1" noChangeArrowheads="1"/>
          </p:cNvPicPr>
          <p:nvPr/>
        </p:nvPicPr>
        <p:blipFill>
          <a:blip r:embed="rId3" cstate="print"/>
          <a:srcRect/>
          <a:stretch>
            <a:fillRect/>
          </a:stretch>
        </p:blipFill>
        <p:spPr bwMode="auto">
          <a:xfrm>
            <a:off x="3525517" y="5410634"/>
            <a:ext cx="914403" cy="762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Competent Managers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lstStyle/>
          <a:p>
            <a:r>
              <a:rPr lang="en-US" sz="2400" u="sng" dirty="0" smtClean="0"/>
              <a:t>Competent Managers are good at building teams and getting results through others</a:t>
            </a:r>
            <a:r>
              <a:rPr lang="en-US" dirty="0" smtClean="0"/>
              <a:t>.</a:t>
            </a:r>
          </a:p>
          <a:p>
            <a:endParaRPr lang="en-US" sz="800" dirty="0" smtClean="0"/>
          </a:p>
          <a:p>
            <a:pPr lvl="1"/>
            <a:r>
              <a:rPr lang="en-US" dirty="0" smtClean="0">
                <a:solidFill>
                  <a:srgbClr val="FF0000"/>
                </a:solidFill>
              </a:rPr>
              <a:t>Although these are the types of leaders most people aspire to be, they are few and far between.  </a:t>
            </a:r>
            <a:r>
              <a:rPr lang="en-US" dirty="0">
                <a:solidFill>
                  <a:srgbClr val="FF0000"/>
                </a:solidFill>
              </a:rPr>
              <a:t>M</a:t>
            </a:r>
            <a:r>
              <a:rPr lang="en-US" dirty="0" smtClean="0">
                <a:solidFill>
                  <a:srgbClr val="FF0000"/>
                </a:solidFill>
              </a:rPr>
              <a:t>ost people in positions of authority fall into one of the other three categories.</a:t>
            </a:r>
            <a:endParaRPr lang="en-US" dirty="0">
              <a:solidFill>
                <a:srgbClr val="FF0000"/>
              </a:solidFill>
            </a:endParaRPr>
          </a:p>
        </p:txBody>
      </p:sp>
      <p:pic>
        <p:nvPicPr>
          <p:cNvPr id="3077" name="Picture 5" descr="C:\Users\MichaelM\AppData\Local\Microsoft\Windows\INetCache\IE\76VTN800\SHRM-Competency-Model[1].png"/>
          <p:cNvPicPr>
            <a:picLocks noChangeAspect="1" noChangeArrowheads="1"/>
          </p:cNvPicPr>
          <p:nvPr/>
        </p:nvPicPr>
        <p:blipFill>
          <a:blip r:embed="rId2" cstate="print"/>
          <a:srcRect/>
          <a:stretch>
            <a:fillRect/>
          </a:stretch>
        </p:blipFill>
        <p:spPr bwMode="auto">
          <a:xfrm>
            <a:off x="6438059" y="3813048"/>
            <a:ext cx="2367613" cy="24250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Taskmasters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sp>
        <p:nvSpPr>
          <p:cNvPr id="4" name="Content Placeholder 3"/>
          <p:cNvSpPr>
            <a:spLocks noGrp="1"/>
          </p:cNvSpPr>
          <p:nvPr>
            <p:ph sz="quarter" idx="1"/>
          </p:nvPr>
        </p:nvSpPr>
        <p:spPr/>
        <p:txBody>
          <a:bodyPr/>
          <a:lstStyle/>
          <a:p>
            <a:r>
              <a:rPr lang="en-US" sz="2400" u="sng" dirty="0" smtClean="0"/>
              <a:t>Taskmasters are good at achieving results, such as financial targets or win-loss records, but tend to treat followers so poorly that these results are generally short-lived</a:t>
            </a:r>
            <a:r>
              <a:rPr lang="en-US" dirty="0" smtClean="0"/>
              <a:t>.</a:t>
            </a:r>
          </a:p>
          <a:p>
            <a:endParaRPr lang="en-US" sz="800" dirty="0" smtClean="0"/>
          </a:p>
          <a:p>
            <a:pPr lvl="1"/>
            <a:r>
              <a:rPr lang="en-US" dirty="0" smtClean="0"/>
              <a:t>Because these managers do not care for people, they can make the tough decisions needed to right a “sinking ship.”</a:t>
            </a:r>
          </a:p>
          <a:p>
            <a:pPr lvl="1"/>
            <a:r>
              <a:rPr lang="en-US" dirty="0" smtClean="0"/>
              <a:t>Some Taskmasters are good at projecting an image of success by launching programs and initiatives that garner a lot of attention, but have no real chance of success.</a:t>
            </a:r>
          </a:p>
          <a:p>
            <a:pPr lvl="1"/>
            <a:endParaRPr lang="en-US" sz="800" dirty="0" smtClean="0"/>
          </a:p>
          <a:p>
            <a:pPr lvl="2"/>
            <a:r>
              <a:rPr lang="en-US" dirty="0" smtClean="0">
                <a:solidFill>
                  <a:srgbClr val="FF0000"/>
                </a:solidFill>
              </a:rPr>
              <a:t>Superiors often promote task masters before the consequences of their poorly conceived ideas and lack of team-building skills become evident.</a:t>
            </a:r>
            <a:endParaRPr lang="en-US" dirty="0">
              <a:solidFill>
                <a:srgbClr val="FF0000"/>
              </a:solidFill>
            </a:endParaRPr>
          </a:p>
        </p:txBody>
      </p:sp>
      <p:pic>
        <p:nvPicPr>
          <p:cNvPr id="4098" name="Picture 2" descr="C:\Users\MichaelM\AppData\Local\Microsoft\Windows\INetCache\IE\T5TVNH9H\Taskmaster_logo[1].jpg"/>
          <p:cNvPicPr>
            <a:picLocks noChangeAspect="1" noChangeArrowheads="1"/>
          </p:cNvPicPr>
          <p:nvPr/>
        </p:nvPicPr>
        <p:blipFill>
          <a:blip r:embed="rId2" cstate="print"/>
          <a:srcRect/>
          <a:stretch>
            <a:fillRect/>
          </a:stretch>
        </p:blipFill>
        <p:spPr bwMode="auto">
          <a:xfrm>
            <a:off x="6477000" y="5562600"/>
            <a:ext cx="2514600" cy="12573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Cheerleaders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a:p>
        </p:txBody>
      </p:sp>
      <p:sp>
        <p:nvSpPr>
          <p:cNvPr id="4" name="Content Placeholder 3"/>
          <p:cNvSpPr>
            <a:spLocks noGrp="1"/>
          </p:cNvSpPr>
          <p:nvPr>
            <p:ph sz="quarter" idx="1"/>
          </p:nvPr>
        </p:nvSpPr>
        <p:spPr>
          <a:xfrm>
            <a:off x="301752" y="1523264"/>
            <a:ext cx="8503920" cy="4572000"/>
          </a:xfrm>
        </p:spPr>
        <p:txBody>
          <a:bodyPr/>
          <a:lstStyle/>
          <a:p>
            <a:r>
              <a:rPr lang="en-US" sz="2400" u="sng" dirty="0" smtClean="0"/>
              <a:t>Cheerleaders are people in positions of authority who are people-centered and try to get along with everyone</a:t>
            </a:r>
            <a:r>
              <a:rPr lang="en-US" dirty="0" smtClean="0"/>
              <a:t>.</a:t>
            </a:r>
          </a:p>
          <a:p>
            <a:endParaRPr lang="en-US" sz="800" dirty="0" smtClean="0"/>
          </a:p>
          <a:p>
            <a:pPr lvl="1"/>
            <a:r>
              <a:rPr lang="en-US" dirty="0" smtClean="0"/>
              <a:t>Thanks to their focus on making the workplace fun, most people like working for cheerleaders.  However…, </a:t>
            </a:r>
          </a:p>
          <a:p>
            <a:pPr lvl="1"/>
            <a:endParaRPr lang="en-US" sz="800" dirty="0" smtClean="0"/>
          </a:p>
          <a:p>
            <a:pPr lvl="2"/>
            <a:r>
              <a:rPr lang="en-US" dirty="0" smtClean="0">
                <a:solidFill>
                  <a:srgbClr val="FF0000"/>
                </a:solidFill>
              </a:rPr>
              <a:t>Cheerleaders spend so much time making the workplace enjoyable that they forget why they are paid to be in leadership positions, which is to get results.  They confuse activity with productivity.</a:t>
            </a:r>
          </a:p>
          <a:p>
            <a:pPr lvl="2"/>
            <a:r>
              <a:rPr lang="en-US" dirty="0" smtClean="0">
                <a:solidFill>
                  <a:srgbClr val="FF0000"/>
                </a:solidFill>
              </a:rPr>
              <a:t>Also, Cheerleaders have a difficult time doing anything that could erode relationships with followers, which includes dealing with conflict or confronting performance problems.</a:t>
            </a:r>
            <a:endParaRPr lang="en-US" dirty="0">
              <a:solidFill>
                <a:srgbClr val="FF0000"/>
              </a:solidFill>
            </a:endParaRPr>
          </a:p>
        </p:txBody>
      </p:sp>
      <p:pic>
        <p:nvPicPr>
          <p:cNvPr id="5123" name="Picture 3" descr="C:\Users\MichaelM\AppData\Local\Microsoft\Windows\INetCache\IE\NA6TXAAW\d1xi397-af19cbb5-a2e8-43b8-88b4-4aeb7a1ed59e[1].jpg"/>
          <p:cNvPicPr>
            <a:picLocks noChangeAspect="1" noChangeArrowheads="1"/>
          </p:cNvPicPr>
          <p:nvPr/>
        </p:nvPicPr>
        <p:blipFill>
          <a:blip r:embed="rId2" cstate="print"/>
          <a:srcRect/>
          <a:stretch>
            <a:fillRect/>
          </a:stretch>
        </p:blipFill>
        <p:spPr bwMode="auto">
          <a:xfrm>
            <a:off x="7514884" y="5105400"/>
            <a:ext cx="1629116"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Figureheads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a:p>
        </p:txBody>
      </p:sp>
      <p:sp>
        <p:nvSpPr>
          <p:cNvPr id="4" name="Content Placeholder 3"/>
          <p:cNvSpPr>
            <a:spLocks noGrp="1"/>
          </p:cNvSpPr>
          <p:nvPr>
            <p:ph sz="quarter" idx="1"/>
          </p:nvPr>
        </p:nvSpPr>
        <p:spPr/>
        <p:txBody>
          <a:bodyPr/>
          <a:lstStyle/>
          <a:p>
            <a:r>
              <a:rPr lang="en-US" sz="2400" u="sng" dirty="0" smtClean="0"/>
              <a:t>Figureheads do not play to win; they play to not lose</a:t>
            </a:r>
            <a:r>
              <a:rPr lang="en-US" dirty="0" smtClean="0"/>
              <a:t>.</a:t>
            </a:r>
          </a:p>
          <a:p>
            <a:endParaRPr lang="en-US" sz="800" dirty="0" smtClean="0"/>
          </a:p>
          <a:p>
            <a:pPr lvl="1"/>
            <a:r>
              <a:rPr lang="en-US" dirty="0" smtClean="0"/>
              <a:t>They may not be complete failures at building teams and getting results, but they could be a lot better at both of these endeavors.  Many times Figureheads do just enough to stay out of trouble and avoid the spotlight.</a:t>
            </a:r>
          </a:p>
          <a:p>
            <a:pPr lvl="1"/>
            <a:endParaRPr lang="en-US" sz="800" dirty="0" smtClean="0"/>
          </a:p>
          <a:p>
            <a:pPr lvl="2"/>
            <a:r>
              <a:rPr lang="en-US" dirty="0" smtClean="0">
                <a:solidFill>
                  <a:srgbClr val="FF0000"/>
                </a:solidFill>
              </a:rPr>
              <a:t>Figureheads may hold back or even sabotage team performance to avoid having to meet higher expectations in the future.</a:t>
            </a:r>
            <a:endParaRPr lang="en-US" dirty="0">
              <a:solidFill>
                <a:srgbClr val="FF0000"/>
              </a:solidFill>
            </a:endParaRPr>
          </a:p>
        </p:txBody>
      </p:sp>
      <p:pic>
        <p:nvPicPr>
          <p:cNvPr id="6148" name="Picture 4" descr="C:\Users\MichaelM\AppData\Local\Microsoft\Windows\INetCache\IE\T5TVNH9H\head-in-hands-sculpture[1].jpg"/>
          <p:cNvPicPr>
            <a:picLocks noChangeAspect="1" noChangeArrowheads="1"/>
          </p:cNvPicPr>
          <p:nvPr/>
        </p:nvPicPr>
        <p:blipFill>
          <a:blip r:embed="rId2" cstate="print"/>
          <a:srcRect/>
          <a:stretch>
            <a:fillRect/>
          </a:stretch>
        </p:blipFill>
        <p:spPr bwMode="auto">
          <a:xfrm>
            <a:off x="5300870" y="4648200"/>
            <a:ext cx="3843130" cy="2209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Derailment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a:p>
        </p:txBody>
      </p:sp>
      <p:sp>
        <p:nvSpPr>
          <p:cNvPr id="4" name="Content Placeholder 3"/>
          <p:cNvSpPr>
            <a:spLocks noGrp="1"/>
          </p:cNvSpPr>
          <p:nvPr>
            <p:ph sz="quarter" idx="1"/>
          </p:nvPr>
        </p:nvSpPr>
        <p:spPr/>
        <p:txBody>
          <a:bodyPr>
            <a:normAutofit/>
          </a:bodyPr>
          <a:lstStyle/>
          <a:p>
            <a:r>
              <a:rPr lang="en-US" sz="2200" u="sng" dirty="0" smtClean="0"/>
              <a:t>Research suggests both successful and derailed high-potential managers are smart, ambitious, willing to do whatever it takes   to get the job done, and have considerable technical expertise. However, the derailed candidates exhibit one or more behavioral patterns that are not evident in successful candidates.</a:t>
            </a:r>
          </a:p>
          <a:p>
            <a:endParaRPr lang="en-US" sz="900" dirty="0" smtClean="0"/>
          </a:p>
          <a:p>
            <a:pPr lvl="1"/>
            <a:r>
              <a:rPr lang="en-US" dirty="0" smtClean="0"/>
              <a:t>The following five reasons for failure are universal.</a:t>
            </a:r>
          </a:p>
          <a:p>
            <a:pPr lvl="1"/>
            <a:endParaRPr lang="en-US" sz="800" dirty="0" smtClean="0"/>
          </a:p>
          <a:p>
            <a:pPr marL="1051560" lvl="2" indent="-457200">
              <a:buFont typeface="+mj-lt"/>
              <a:buAutoNum type="arabicPeriod"/>
            </a:pPr>
            <a:r>
              <a:rPr lang="en-US" dirty="0" smtClean="0">
                <a:solidFill>
                  <a:srgbClr val="FF0000"/>
                </a:solidFill>
              </a:rPr>
              <a:t>Failure to Meet Business Objectives.</a:t>
            </a:r>
          </a:p>
          <a:p>
            <a:pPr marL="1051560" lvl="2" indent="-457200">
              <a:buFont typeface="+mj-lt"/>
              <a:buAutoNum type="arabicPeriod"/>
            </a:pPr>
            <a:r>
              <a:rPr lang="en-US" dirty="0" smtClean="0">
                <a:solidFill>
                  <a:srgbClr val="FF0000"/>
                </a:solidFill>
              </a:rPr>
              <a:t>Inability to Build and Lead Teams.</a:t>
            </a:r>
          </a:p>
          <a:p>
            <a:pPr marL="1051560" lvl="2" indent="-457200">
              <a:buFont typeface="+mj-lt"/>
              <a:buAutoNum type="arabicPeriod"/>
            </a:pPr>
            <a:r>
              <a:rPr lang="en-US" dirty="0" smtClean="0">
                <a:solidFill>
                  <a:srgbClr val="FF0000"/>
                </a:solidFill>
              </a:rPr>
              <a:t>Inability to Build Relationships.</a:t>
            </a:r>
          </a:p>
          <a:p>
            <a:pPr marL="1051560" lvl="2" indent="-457200">
              <a:buFont typeface="+mj-lt"/>
              <a:buAutoNum type="arabicPeriod"/>
            </a:pPr>
            <a:r>
              <a:rPr lang="en-US" dirty="0" smtClean="0">
                <a:solidFill>
                  <a:srgbClr val="FF0000"/>
                </a:solidFill>
              </a:rPr>
              <a:t>Inability to Adapt.</a:t>
            </a:r>
          </a:p>
          <a:p>
            <a:pPr marL="1051560" lvl="2" indent="-457200">
              <a:buFont typeface="+mj-lt"/>
              <a:buAutoNum type="arabicPeriod"/>
            </a:pPr>
            <a:r>
              <a:rPr lang="en-US" dirty="0" smtClean="0">
                <a:solidFill>
                  <a:srgbClr val="FF0000"/>
                </a:solidFill>
              </a:rPr>
              <a:t>Inadequate Preparation for Promotion.</a:t>
            </a:r>
          </a:p>
          <a:p>
            <a:pPr lvl="2"/>
            <a:endParaRPr lang="en-US" dirty="0"/>
          </a:p>
        </p:txBody>
      </p:sp>
      <p:pic>
        <p:nvPicPr>
          <p:cNvPr id="6" name="Picture 5" descr="How to Recover from an Epic Failure - Chapel of the Resurrection"/>
          <p:cNvPicPr/>
          <p:nvPr/>
        </p:nvPicPr>
        <p:blipFill>
          <a:blip r:embed="rId2">
            <a:extLst>
              <a:ext uri="{28A0092B-C50C-407E-A947-70E740481C1C}">
                <a14:useLocalDpi xmlns:a14="http://schemas.microsoft.com/office/drawing/2010/main" val="0"/>
              </a:ext>
            </a:extLst>
          </a:blip>
          <a:srcRect/>
          <a:stretch>
            <a:fillRect/>
          </a:stretch>
        </p:blipFill>
        <p:spPr bwMode="auto">
          <a:xfrm>
            <a:off x="6205982" y="4419600"/>
            <a:ext cx="2630170" cy="190373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a:p>
        </p:txBody>
      </p:sp>
      <p:sp>
        <p:nvSpPr>
          <p:cNvPr id="4" name="Content Placeholder 3"/>
          <p:cNvSpPr>
            <a:spLocks noGrp="1"/>
          </p:cNvSpPr>
          <p:nvPr>
            <p:ph sz="quarter" idx="1"/>
          </p:nvPr>
        </p:nvSpPr>
        <p:spPr/>
        <p:txBody>
          <a:bodyPr>
            <a:normAutofit/>
          </a:bodyPr>
          <a:lstStyle/>
          <a:p>
            <a:r>
              <a:rPr lang="en-US" sz="2400" u="sng" dirty="0" smtClean="0"/>
              <a:t>The Following are the Six Root Causes of Managerial Incompetence and Derailment</a:t>
            </a:r>
            <a:r>
              <a:rPr lang="en-US" sz="2400" dirty="0" smtClean="0"/>
              <a:t>:</a:t>
            </a:r>
          </a:p>
          <a:p>
            <a:endParaRPr lang="en-US" sz="900" dirty="0" smtClean="0"/>
          </a:p>
          <a:p>
            <a:pPr marL="731520" lvl="1" indent="-457200">
              <a:buFont typeface="+mj-lt"/>
              <a:buAutoNum type="arabicPeriod"/>
            </a:pPr>
            <a:r>
              <a:rPr lang="en-US" sz="2000" dirty="0" smtClean="0">
                <a:solidFill>
                  <a:srgbClr val="FF0000"/>
                </a:solidFill>
              </a:rPr>
              <a:t>Situational and Follower Factors in Managerial Derailment</a:t>
            </a:r>
          </a:p>
          <a:p>
            <a:pPr marL="731520" lvl="1" indent="-457200">
              <a:buFont typeface="+mj-lt"/>
              <a:buAutoNum type="arabicPeriod"/>
            </a:pPr>
            <a:r>
              <a:rPr lang="en-US" sz="2000" dirty="0" smtClean="0">
                <a:solidFill>
                  <a:srgbClr val="FF0000"/>
                </a:solidFill>
              </a:rPr>
              <a:t>The Lack of Organizational Fit</a:t>
            </a:r>
          </a:p>
          <a:p>
            <a:pPr marL="731520" lvl="1" indent="-457200">
              <a:buFont typeface="+mj-lt"/>
              <a:buAutoNum type="arabicPeriod"/>
            </a:pPr>
            <a:r>
              <a:rPr lang="en-US" sz="2000" dirty="0" smtClean="0">
                <a:solidFill>
                  <a:srgbClr val="FF0000"/>
                </a:solidFill>
              </a:rPr>
              <a:t>Lack of Situational and Self-Awareness</a:t>
            </a:r>
          </a:p>
          <a:p>
            <a:pPr marL="731520" lvl="1" indent="-457200">
              <a:buFont typeface="+mj-lt"/>
              <a:buAutoNum type="arabicPeriod"/>
            </a:pPr>
            <a:r>
              <a:rPr lang="en-US" sz="2000" dirty="0" smtClean="0">
                <a:solidFill>
                  <a:srgbClr val="FF0000"/>
                </a:solidFill>
              </a:rPr>
              <a:t>Lack of Intelligence, Subject Matter and Team-Building Expertise</a:t>
            </a:r>
          </a:p>
          <a:p>
            <a:pPr marL="731520" lvl="1" indent="-457200">
              <a:buFont typeface="+mj-lt"/>
              <a:buAutoNum type="arabicPeriod"/>
            </a:pPr>
            <a:r>
              <a:rPr lang="en-US" sz="2000" dirty="0" smtClean="0">
                <a:solidFill>
                  <a:srgbClr val="FF0000"/>
                </a:solidFill>
              </a:rPr>
              <a:t>Poor Followership</a:t>
            </a:r>
          </a:p>
          <a:p>
            <a:pPr marL="731520" lvl="1" indent="-457200">
              <a:buFont typeface="+mj-lt"/>
              <a:buAutoNum type="arabicPeriod"/>
            </a:pPr>
            <a:r>
              <a:rPr lang="en-US" sz="2000" dirty="0" smtClean="0">
                <a:solidFill>
                  <a:srgbClr val="FF0000"/>
                </a:solidFill>
              </a:rPr>
              <a:t>Dark-Side Personality Traits</a:t>
            </a:r>
            <a:endParaRPr lang="en-US" sz="2000" dirty="0">
              <a:solidFill>
                <a:srgbClr val="FF0000"/>
              </a:solidFill>
            </a:endParaRPr>
          </a:p>
        </p:txBody>
      </p:sp>
      <p:pic>
        <p:nvPicPr>
          <p:cNvPr id="4098" name="Picture 2" descr="C:\Users\MichaelM\AppData\Local\Microsoft\Windows\INetCache\IE\T5TVNH9H\six-2136431_640[1].png"/>
          <p:cNvPicPr>
            <a:picLocks noChangeAspect="1" noChangeArrowheads="1"/>
          </p:cNvPicPr>
          <p:nvPr/>
        </p:nvPicPr>
        <p:blipFill>
          <a:blip r:embed="rId2" cstate="print"/>
          <a:srcRect/>
          <a:stretch>
            <a:fillRect/>
          </a:stretch>
        </p:blipFill>
        <p:spPr bwMode="auto">
          <a:xfrm>
            <a:off x="7391400" y="4804276"/>
            <a:ext cx="1135380" cy="135412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a:p>
        </p:txBody>
      </p:sp>
      <p:sp>
        <p:nvSpPr>
          <p:cNvPr id="4" name="Content Placeholder 3"/>
          <p:cNvSpPr>
            <a:spLocks noGrp="1"/>
          </p:cNvSpPr>
          <p:nvPr>
            <p:ph sz="quarter" idx="1"/>
          </p:nvPr>
        </p:nvSpPr>
        <p:spPr/>
        <p:txBody>
          <a:bodyPr>
            <a:normAutofit/>
          </a:bodyPr>
          <a:lstStyle/>
          <a:p>
            <a:r>
              <a:rPr lang="en-US" sz="2400" u="sng" dirty="0" smtClean="0"/>
              <a:t>The following situational and follower factors typically affect a person’s ability to build a team and get results.</a:t>
            </a:r>
          </a:p>
          <a:p>
            <a:endParaRPr lang="en-US" sz="900" u="sng" dirty="0" smtClean="0"/>
          </a:p>
          <a:p>
            <a:pPr lvl="1"/>
            <a:r>
              <a:rPr lang="en-US" sz="1900" dirty="0" smtClean="0">
                <a:solidFill>
                  <a:srgbClr val="FF0000"/>
                </a:solidFill>
              </a:rPr>
              <a:t>New competitive threats, globalization, technology, changing customer preferences, unreliable suppliers, new governments or government regulations, unfavorable media coverage, natural disasters, and wars.</a:t>
            </a:r>
          </a:p>
          <a:p>
            <a:pPr lvl="1"/>
            <a:r>
              <a:rPr lang="en-US" sz="1900" dirty="0" smtClean="0">
                <a:solidFill>
                  <a:srgbClr val="FF0000"/>
                </a:solidFill>
              </a:rPr>
              <a:t>Mergers, acquisitions, divestitures, bankruptcies, new strategies, reorganizations, major change initiatives, incidents of workplace violence, or environmental disasters.</a:t>
            </a:r>
          </a:p>
          <a:p>
            <a:pPr lvl="1"/>
            <a:r>
              <a:rPr lang="en-US" sz="1900" dirty="0" smtClean="0">
                <a:solidFill>
                  <a:srgbClr val="FF0000"/>
                </a:solidFill>
              </a:rPr>
              <a:t>New bosses, peers, direct reports; disengaged or disgruntled EE’s; disruptive worker cliques, and strikes or dysfunctional turnover.</a:t>
            </a:r>
          </a:p>
          <a:p>
            <a:pPr lvl="1"/>
            <a:r>
              <a:rPr lang="en-US" sz="1900" dirty="0" smtClean="0">
                <a:solidFill>
                  <a:srgbClr val="FF0000"/>
                </a:solidFill>
              </a:rPr>
              <a:t>New jobs, responsibilities, or projects.</a:t>
            </a:r>
          </a:p>
          <a:p>
            <a:pPr lvl="1"/>
            <a:r>
              <a:rPr lang="en-US" sz="1900" dirty="0" smtClean="0">
                <a:solidFill>
                  <a:srgbClr val="FF0000"/>
                </a:solidFill>
              </a:rPr>
              <a:t>Fit for organizational culture (norms, values, beliefs)</a:t>
            </a:r>
          </a:p>
        </p:txBody>
      </p:sp>
      <p:pic>
        <p:nvPicPr>
          <p:cNvPr id="2050" name="Picture 2" descr="C:\Users\MichaelM\AppData\Local\Microsoft\Windows\INetCache\IE\NA6TXAAW\tree-roots-vector-clipart[1].png"/>
          <p:cNvPicPr>
            <a:picLocks noChangeAspect="1" noChangeArrowheads="1"/>
          </p:cNvPicPr>
          <p:nvPr/>
        </p:nvPicPr>
        <p:blipFill>
          <a:blip r:embed="rId2" cstate="print"/>
          <a:srcRect/>
          <a:stretch>
            <a:fillRect/>
          </a:stretch>
        </p:blipFill>
        <p:spPr bwMode="auto">
          <a:xfrm>
            <a:off x="6781800" y="5024176"/>
            <a:ext cx="2362200" cy="160934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Expectations: Values and Performance Standards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lstStyle/>
          <a:p>
            <a:r>
              <a:rPr lang="en-US" sz="2400" u="sng" dirty="0" smtClean="0"/>
              <a:t>A leader’s vision also needs to clearly describe expectations for team member behavior</a:t>
            </a:r>
            <a:r>
              <a:rPr lang="en-US" dirty="0" smtClean="0"/>
              <a:t>.</a:t>
            </a:r>
          </a:p>
          <a:p>
            <a:endParaRPr lang="en-US" sz="800" dirty="0" smtClean="0"/>
          </a:p>
          <a:p>
            <a:pPr lvl="1"/>
            <a:r>
              <a:rPr lang="en-US" dirty="0" smtClean="0"/>
              <a:t>More specifically, what behaviors do leaders want team members to exhibit, and just as importantly, what behaviors will they not tolerate from team members?</a:t>
            </a:r>
          </a:p>
          <a:p>
            <a:pPr lvl="1"/>
            <a:endParaRPr lang="en-US" sz="800" dirty="0" smtClean="0"/>
          </a:p>
          <a:p>
            <a:pPr lvl="2"/>
            <a:r>
              <a:rPr lang="en-US" dirty="0" smtClean="0">
                <a:solidFill>
                  <a:srgbClr val="FF0000"/>
                </a:solidFill>
              </a:rPr>
              <a:t>Expectations for team members are related to its leader’s values.  Core values can be further developed with team members. </a:t>
            </a:r>
          </a:p>
          <a:p>
            <a:pPr lvl="2"/>
            <a:r>
              <a:rPr lang="en-US" dirty="0" smtClean="0">
                <a:solidFill>
                  <a:srgbClr val="FF0000"/>
                </a:solidFill>
              </a:rPr>
              <a:t>Leaders need to be role models for these core values, and hold members accountable for behaving in accordance with these operating principles.</a:t>
            </a:r>
            <a:endParaRPr lang="en-US" dirty="0">
              <a:solidFill>
                <a:srgbClr val="FF0000"/>
              </a:solidFill>
            </a:endParaRPr>
          </a:p>
        </p:txBody>
      </p:sp>
      <p:pic>
        <p:nvPicPr>
          <p:cNvPr id="5122" name="Picture 2" descr="C:\Users\Michaelm\AppData\Local\Microsoft\Windows\Temporary Internet Files\Content.IE5\52LYKE23\Screen_Shot_2013-06-11_at_8.43.07_pm[1].png"/>
          <p:cNvPicPr>
            <a:picLocks noChangeAspect="1" noChangeArrowheads="1"/>
          </p:cNvPicPr>
          <p:nvPr/>
        </p:nvPicPr>
        <p:blipFill>
          <a:blip r:embed="rId2" cstate="print"/>
          <a:srcRect/>
          <a:stretch>
            <a:fillRect/>
          </a:stretch>
        </p:blipFill>
        <p:spPr bwMode="auto">
          <a:xfrm>
            <a:off x="6049346" y="5181600"/>
            <a:ext cx="2942254" cy="153242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61330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a:p>
        </p:txBody>
      </p:sp>
      <p:sp>
        <p:nvSpPr>
          <p:cNvPr id="4" name="Content Placeholder 3"/>
          <p:cNvSpPr>
            <a:spLocks noGrp="1"/>
          </p:cNvSpPr>
          <p:nvPr>
            <p:ph sz="quarter" idx="1"/>
          </p:nvPr>
        </p:nvSpPr>
        <p:spPr/>
        <p:txBody>
          <a:bodyPr/>
          <a:lstStyle/>
          <a:p>
            <a:r>
              <a:rPr lang="en-US" sz="2400" u="sng" dirty="0" smtClean="0"/>
              <a:t>Figuring out how to build teams and get things done despite potentially disruptive situational and follower factors is part of any leadership role, but at times these external factors can be so overwhelming that there may be little a person can do to build teams or get results</a:t>
            </a:r>
            <a:r>
              <a:rPr lang="en-US" dirty="0" smtClean="0"/>
              <a:t>.</a:t>
            </a:r>
          </a:p>
          <a:p>
            <a:endParaRPr lang="en-US" sz="800" dirty="0" smtClean="0"/>
          </a:p>
          <a:p>
            <a:pPr lvl="1"/>
            <a:r>
              <a:rPr lang="en-US" dirty="0" smtClean="0"/>
              <a:t>Competent managers take time to reflect on the situation, determine what they need to do differently, and then ensure that their decisions are executed.</a:t>
            </a:r>
          </a:p>
          <a:p>
            <a:pPr lvl="1"/>
            <a:endParaRPr lang="en-US" sz="800" dirty="0" smtClean="0"/>
          </a:p>
          <a:p>
            <a:pPr lvl="2"/>
            <a:r>
              <a:rPr lang="en-US" dirty="0" smtClean="0">
                <a:solidFill>
                  <a:srgbClr val="FF0000"/>
                </a:solidFill>
              </a:rPr>
              <a:t>Competent managers often succeed where others fail because they investigate all the alternatives and then make the changes needed to maintain team cohesiveness and performance.</a:t>
            </a:r>
            <a:endParaRPr lang="en-US" dirty="0">
              <a:solidFill>
                <a:srgbClr val="FF0000"/>
              </a:solidFill>
            </a:endParaRPr>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63033"/>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a:p>
        </p:txBody>
      </p:sp>
      <p:sp>
        <p:nvSpPr>
          <p:cNvPr id="4" name="Content Placeholder 3"/>
          <p:cNvSpPr>
            <a:spLocks noGrp="1"/>
          </p:cNvSpPr>
          <p:nvPr>
            <p:ph sz="quarter" idx="1"/>
          </p:nvPr>
        </p:nvSpPr>
        <p:spPr/>
        <p:txBody>
          <a:bodyPr/>
          <a:lstStyle/>
          <a:p>
            <a:r>
              <a:rPr lang="en-US" sz="2400" u="sng" dirty="0" smtClean="0"/>
              <a:t>Competent managers must accurately read the situational and follower factors affecting their teams and remain vigilant for changes</a:t>
            </a:r>
            <a:r>
              <a:rPr lang="en-US" dirty="0" smtClean="0"/>
              <a:t>.</a:t>
            </a:r>
          </a:p>
          <a:p>
            <a:endParaRPr lang="en-US" sz="800" dirty="0" smtClean="0"/>
          </a:p>
          <a:p>
            <a:pPr lvl="1"/>
            <a:r>
              <a:rPr lang="en-US" dirty="0" smtClean="0"/>
              <a:t>Competent managers not only have high levels of Situational Awareness, but also have high levels of Self Awareness.</a:t>
            </a:r>
          </a:p>
          <a:p>
            <a:pPr lvl="1"/>
            <a:endParaRPr lang="en-US" sz="800" dirty="0" smtClean="0"/>
          </a:p>
          <a:p>
            <a:pPr lvl="2"/>
            <a:r>
              <a:rPr lang="en-US" dirty="0" smtClean="0">
                <a:solidFill>
                  <a:srgbClr val="FF0000"/>
                </a:solidFill>
              </a:rPr>
              <a:t>Individuals who are keenly aware of their own strengths and shortcomings often find ways to either manage or staff around their personal knowledge and skill gaps.</a:t>
            </a:r>
            <a:endParaRPr lang="en-US" dirty="0">
              <a:solidFill>
                <a:srgbClr val="FF0000"/>
              </a:solidFill>
            </a:endParaRPr>
          </a:p>
        </p:txBody>
      </p:sp>
      <p:pic>
        <p:nvPicPr>
          <p:cNvPr id="5" name="Picture 4" descr="199 Situational Awareness Stock Photos, Pictures &amp; Royalty-Free Images -  iStock | Alert icon, Security awareness, Phone alert"/>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0"/>
            <a:ext cx="2852358" cy="17399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a:p>
        </p:txBody>
      </p:sp>
      <p:sp>
        <p:nvSpPr>
          <p:cNvPr id="4" name="Content Placeholder 3"/>
          <p:cNvSpPr>
            <a:spLocks noGrp="1"/>
          </p:cNvSpPr>
          <p:nvPr>
            <p:ph sz="quarter" idx="1"/>
          </p:nvPr>
        </p:nvSpPr>
        <p:spPr/>
        <p:txBody>
          <a:bodyPr/>
          <a:lstStyle/>
          <a:p>
            <a:r>
              <a:rPr lang="en-US" sz="2400" u="sng" dirty="0" smtClean="0"/>
              <a:t>Although situational and follower factors can sometimes play key roles, leader factors are much more likely to cause managerial incompetence and derailment</a:t>
            </a:r>
            <a:r>
              <a:rPr lang="en-US" dirty="0" smtClean="0"/>
              <a:t>.</a:t>
            </a:r>
          </a:p>
          <a:p>
            <a:endParaRPr lang="en-US" sz="800" dirty="0" smtClean="0"/>
          </a:p>
          <a:p>
            <a:pPr lvl="1"/>
            <a:r>
              <a:rPr lang="en-US" dirty="0" smtClean="0">
                <a:solidFill>
                  <a:srgbClr val="FF0000"/>
                </a:solidFill>
              </a:rPr>
              <a:t>Some leaders cannot see how they impact others, some consistently exercise poor judgment, others do not value building teams or getting results, and others are such poor followers that they are removed from their role.</a:t>
            </a:r>
            <a:endParaRPr lang="en-US" dirty="0">
              <a:solidFill>
                <a:srgbClr val="FF0000"/>
              </a:solidFill>
            </a:endParaRPr>
          </a:p>
        </p:txBody>
      </p:sp>
      <p:pic>
        <p:nvPicPr>
          <p:cNvPr id="1026" name="Picture 2" descr="C:\Users\MichaelM\AppData\Local\Microsoft\Windows\INetCache\IE\T5TVNH9H\betheleader[1].jpg"/>
          <p:cNvPicPr>
            <a:picLocks noChangeAspect="1" noChangeArrowheads="1"/>
          </p:cNvPicPr>
          <p:nvPr/>
        </p:nvPicPr>
        <p:blipFill>
          <a:blip r:embed="rId2" cstate="print"/>
          <a:srcRect/>
          <a:stretch>
            <a:fillRect/>
          </a:stretch>
        </p:blipFill>
        <p:spPr bwMode="auto">
          <a:xfrm>
            <a:off x="6629399" y="4419600"/>
            <a:ext cx="2507901" cy="2438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normAutofit/>
          </a:bodyPr>
          <a:lstStyle/>
          <a:p>
            <a:r>
              <a:rPr lang="en-US" sz="2400" u="sng" dirty="0" smtClean="0"/>
              <a:t>It is imperative that people wanting to be competent managers get regular feedback on their performance, ideally in the form of a 360-degree feedback.</a:t>
            </a:r>
          </a:p>
          <a:p>
            <a:endParaRPr lang="en-US" sz="800" u="sng" dirty="0" smtClean="0"/>
          </a:p>
          <a:p>
            <a:pPr lvl="1"/>
            <a:r>
              <a:rPr lang="en-US" sz="2000" dirty="0" smtClean="0"/>
              <a:t>It is also imperative that people in positions of authority regularly ask team members for ideas on improving team performance and find ways to stay abreast of important situational &amp; follower events.</a:t>
            </a:r>
          </a:p>
          <a:p>
            <a:endParaRPr lang="en-US" sz="900" dirty="0" smtClean="0"/>
          </a:p>
          <a:p>
            <a:pPr lvl="2"/>
            <a:r>
              <a:rPr lang="en-US" sz="1800" dirty="0" smtClean="0">
                <a:solidFill>
                  <a:srgbClr val="FF0000"/>
                </a:solidFill>
              </a:rPr>
              <a:t>By building teams of self-starters, competent managers encourage team members to share ideas and solutions for improving team morale and performance, even it this means telling leaders what they personally need to do differently in order to be more effective.</a:t>
            </a:r>
            <a:endParaRPr lang="en-US" sz="1800" dirty="0">
              <a:solidFill>
                <a:srgbClr val="FF0000"/>
              </a:solidFill>
            </a:endParaRPr>
          </a:p>
        </p:txBody>
      </p:sp>
      <p:pic>
        <p:nvPicPr>
          <p:cNvPr id="3074" name="Picture 2" descr="C:\Users\MichaelM\AppData\Local\Microsoft\Windows\INetCache\IE\76VTN800\feedback[1].png"/>
          <p:cNvPicPr>
            <a:picLocks noChangeAspect="1" noChangeArrowheads="1"/>
          </p:cNvPicPr>
          <p:nvPr/>
        </p:nvPicPr>
        <p:blipFill>
          <a:blip r:embed="rId2" cstate="print"/>
          <a:srcRect/>
          <a:stretch>
            <a:fillRect/>
          </a:stretch>
        </p:blipFill>
        <p:spPr bwMode="auto">
          <a:xfrm>
            <a:off x="6629400" y="4876800"/>
            <a:ext cx="2283374" cy="197868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lstStyle/>
          <a:p>
            <a:r>
              <a:rPr lang="en-US" sz="2400" u="sng" dirty="0" smtClean="0"/>
              <a:t>All positions of authority require some level of intelligence and technical expertise</a:t>
            </a:r>
            <a:r>
              <a:rPr lang="en-US" dirty="0" smtClean="0"/>
              <a:t>.</a:t>
            </a:r>
          </a:p>
          <a:p>
            <a:endParaRPr lang="en-US" sz="800" dirty="0" smtClean="0"/>
          </a:p>
          <a:p>
            <a:pPr lvl="1"/>
            <a:r>
              <a:rPr lang="en-US" sz="2000" dirty="0" smtClean="0"/>
              <a:t>Being smart improves the odds of being a competent manager, but intelligence alone does not equal good judgment.  </a:t>
            </a:r>
          </a:p>
          <a:p>
            <a:pPr lvl="1"/>
            <a:r>
              <a:rPr lang="en-US" sz="2000" dirty="0" smtClean="0"/>
              <a:t>A shortfall in critical knowledge (technical expertise) decreases a person’s ability to solve problems and make decisions and increases the odds of managerial incompetence.</a:t>
            </a:r>
          </a:p>
          <a:p>
            <a:pPr lvl="1"/>
            <a:endParaRPr lang="en-US" sz="800" dirty="0" smtClean="0"/>
          </a:p>
          <a:p>
            <a:pPr lvl="2"/>
            <a:r>
              <a:rPr lang="en-US" sz="1800" dirty="0" smtClean="0">
                <a:solidFill>
                  <a:srgbClr val="FF0000"/>
                </a:solidFill>
              </a:rPr>
              <a:t>Technology and staffing can make up for shortfalls in intelligence and subject matter expertise.  Another way to improve is through hard work.</a:t>
            </a:r>
            <a:endParaRPr lang="en-US" sz="1800" dirty="0">
              <a:solidFill>
                <a:srgbClr val="FF0000"/>
              </a:solidFill>
            </a:endParaRPr>
          </a:p>
        </p:txBody>
      </p:sp>
      <p:pic>
        <p:nvPicPr>
          <p:cNvPr id="5122" name="Picture 2" descr="C:\Users\MichaelM\AppData\Local\Microsoft\Windows\INetCache\IE\NA6TXAAW\250px-Intelligence_Title[1].jpg"/>
          <p:cNvPicPr>
            <a:picLocks noChangeAspect="1" noChangeArrowheads="1"/>
          </p:cNvPicPr>
          <p:nvPr/>
        </p:nvPicPr>
        <p:blipFill>
          <a:blip r:embed="rId2" cstate="print"/>
          <a:srcRect/>
          <a:stretch>
            <a:fillRect/>
          </a:stretch>
        </p:blipFill>
        <p:spPr bwMode="auto">
          <a:xfrm>
            <a:off x="3731374" y="5219805"/>
            <a:ext cx="3657600" cy="1654615"/>
          </a:xfrm>
          <a:prstGeom prst="rect">
            <a:avLst/>
          </a:prstGeom>
          <a:noFill/>
        </p:spPr>
      </p:pic>
      <p:pic>
        <p:nvPicPr>
          <p:cNvPr id="5124" name="Picture 4" descr="C:\Users\MichaelM\AppData\Local\Microsoft\Windows\INetCache\IE\T5TVNH9H\hard-work-ahead-294x300[1].jpg"/>
          <p:cNvPicPr>
            <a:picLocks noChangeAspect="1" noChangeArrowheads="1"/>
          </p:cNvPicPr>
          <p:nvPr/>
        </p:nvPicPr>
        <p:blipFill>
          <a:blip r:embed="rId3" cstate="print"/>
          <a:srcRect/>
          <a:stretch>
            <a:fillRect/>
          </a:stretch>
        </p:blipFill>
        <p:spPr bwMode="auto">
          <a:xfrm>
            <a:off x="7388974" y="5219805"/>
            <a:ext cx="1755026" cy="1658292"/>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a:p>
        </p:txBody>
      </p:sp>
      <p:sp>
        <p:nvSpPr>
          <p:cNvPr id="4" name="Content Placeholder 3"/>
          <p:cNvSpPr>
            <a:spLocks noGrp="1"/>
          </p:cNvSpPr>
          <p:nvPr>
            <p:ph sz="quarter" idx="1"/>
          </p:nvPr>
        </p:nvSpPr>
        <p:spPr/>
        <p:txBody>
          <a:bodyPr>
            <a:normAutofit/>
          </a:bodyPr>
          <a:lstStyle/>
          <a:p>
            <a:r>
              <a:rPr lang="en-US" sz="2400" u="sng" dirty="0" smtClean="0"/>
              <a:t>Everything done at work or even outside of work counts.  </a:t>
            </a:r>
          </a:p>
          <a:p>
            <a:r>
              <a:rPr lang="en-US" sz="2400" u="sng" dirty="0" smtClean="0"/>
              <a:t>Day-to-day actions, work activities, social media presence, and e-mail all affect a leader’s perceived followership types</a:t>
            </a:r>
            <a:r>
              <a:rPr lang="en-US" dirty="0" smtClean="0"/>
              <a:t>.</a:t>
            </a:r>
          </a:p>
          <a:p>
            <a:endParaRPr lang="en-US" sz="800" dirty="0" smtClean="0"/>
          </a:p>
          <a:p>
            <a:pPr lvl="1"/>
            <a:r>
              <a:rPr lang="en-US" sz="2000" dirty="0" smtClean="0"/>
              <a:t>It’s not enough to build cohesive teams and get results – competent managers need to build good relationships with peers and superiors if they want to get resources and decision-making latitude.</a:t>
            </a:r>
          </a:p>
          <a:p>
            <a:pPr lvl="1"/>
            <a:endParaRPr lang="en-US" sz="800" dirty="0" smtClean="0"/>
          </a:p>
          <a:p>
            <a:pPr lvl="2"/>
            <a:r>
              <a:rPr lang="en-US" dirty="0">
                <a:solidFill>
                  <a:srgbClr val="FF0000"/>
                </a:solidFill>
              </a:rPr>
              <a:t>L</a:t>
            </a:r>
            <a:r>
              <a:rPr lang="en-US" dirty="0" smtClean="0">
                <a:solidFill>
                  <a:srgbClr val="FF0000"/>
                </a:solidFill>
              </a:rPr>
              <a:t>eaders need to honestly assess their follower type and help them  ALL become self-starters.</a:t>
            </a:r>
          </a:p>
          <a:p>
            <a:pPr lvl="1"/>
            <a:endParaRPr lang="en-US" sz="800" dirty="0" smtClean="0"/>
          </a:p>
        </p:txBody>
      </p:sp>
      <p:pic>
        <p:nvPicPr>
          <p:cNvPr id="6148" name="Picture 4" descr="C:\Users\MichaelM\AppData\Local\Microsoft\Windows\INetCache\IE\NA6TXAAW\TCGTE_Blue_Logo_512[1].jpg"/>
          <p:cNvPicPr>
            <a:picLocks noChangeAspect="1" noChangeArrowheads="1"/>
          </p:cNvPicPr>
          <p:nvPr/>
        </p:nvPicPr>
        <p:blipFill>
          <a:blip r:embed="rId2" cstate="print"/>
          <a:srcRect/>
          <a:stretch>
            <a:fillRect/>
          </a:stretch>
        </p:blipFill>
        <p:spPr bwMode="auto">
          <a:xfrm>
            <a:off x="6227222" y="4572000"/>
            <a:ext cx="2916780" cy="227092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Root Causes of Managerial Incompetence and Derailment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a:p>
        </p:txBody>
      </p:sp>
      <p:sp>
        <p:nvSpPr>
          <p:cNvPr id="4" name="Content Placeholder 3"/>
          <p:cNvSpPr>
            <a:spLocks noGrp="1"/>
          </p:cNvSpPr>
          <p:nvPr>
            <p:ph sz="quarter" idx="1"/>
          </p:nvPr>
        </p:nvSpPr>
        <p:spPr/>
        <p:txBody>
          <a:bodyPr/>
          <a:lstStyle/>
          <a:p>
            <a:r>
              <a:rPr lang="en-US" sz="2400" u="sng" dirty="0" smtClean="0"/>
              <a:t>Dark-side personality traits are irritating, annoying, and counterproductive behavioral tendencies that interfere with a leader’s ability to build cohesive teams and cause one’s followers to exert less effort toward goal accomplishment</a:t>
            </a:r>
            <a:r>
              <a:rPr lang="en-US" dirty="0" smtClean="0"/>
              <a:t>.</a:t>
            </a:r>
          </a:p>
          <a:p>
            <a:endParaRPr lang="en-US" sz="800" dirty="0" smtClean="0"/>
          </a:p>
          <a:p>
            <a:pPr lvl="1"/>
            <a:r>
              <a:rPr lang="en-US" dirty="0" smtClean="0"/>
              <a:t>The following is a listing of the most common dark-side traits:</a:t>
            </a:r>
          </a:p>
          <a:p>
            <a:pPr lvl="1"/>
            <a:endParaRPr lang="en-US" sz="800" dirty="0" smtClean="0"/>
          </a:p>
          <a:p>
            <a:pPr lvl="2"/>
            <a:r>
              <a:rPr lang="en-US" dirty="0" smtClean="0">
                <a:solidFill>
                  <a:srgbClr val="FF0000"/>
                </a:solidFill>
              </a:rPr>
              <a:t>Excitable – Skeptical – Cautious – Reserved – Leisurely – Bold – Mischievous – Colorful – Imaginative – Diligent – Dutiful</a:t>
            </a:r>
            <a:endParaRPr lang="en-US" dirty="0">
              <a:solidFill>
                <a:srgbClr val="FF0000"/>
              </a:solidFill>
            </a:endParaRPr>
          </a:p>
        </p:txBody>
      </p:sp>
      <p:pic>
        <p:nvPicPr>
          <p:cNvPr id="7172" name="Picture 4" descr="C:\Users\MichaelM\AppData\Local\Microsoft\Windows\INetCache\IE\76VTN800\Darkside_Necrophobic[1].jpg"/>
          <p:cNvPicPr>
            <a:picLocks noChangeAspect="1" noChangeArrowheads="1"/>
          </p:cNvPicPr>
          <p:nvPr/>
        </p:nvPicPr>
        <p:blipFill>
          <a:blip r:embed="rId2" cstate="print"/>
          <a:srcRect/>
          <a:stretch>
            <a:fillRect/>
          </a:stretch>
        </p:blipFill>
        <p:spPr bwMode="auto">
          <a:xfrm>
            <a:off x="6199125" y="4572000"/>
            <a:ext cx="2944876" cy="236744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Dark-Side Traits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a:p>
        </p:txBody>
      </p:sp>
      <p:sp>
        <p:nvSpPr>
          <p:cNvPr id="4" name="Content Placeholder 3"/>
          <p:cNvSpPr>
            <a:spLocks noGrp="1"/>
          </p:cNvSpPr>
          <p:nvPr>
            <p:ph sz="quarter" idx="1"/>
          </p:nvPr>
        </p:nvSpPr>
        <p:spPr/>
        <p:txBody>
          <a:bodyPr/>
          <a:lstStyle/>
          <a:p>
            <a:r>
              <a:rPr lang="en-US" sz="2400" u="sng" dirty="0" smtClean="0"/>
              <a:t>Competent managers are those who have gained insight into their dark-side personality traits, and have found ways to negate their debilitating effects on followers</a:t>
            </a:r>
            <a:r>
              <a:rPr lang="en-US" dirty="0" smtClean="0"/>
              <a:t>.</a:t>
            </a:r>
          </a:p>
          <a:p>
            <a:endParaRPr lang="en-US" sz="800" dirty="0" smtClean="0"/>
          </a:p>
          <a:p>
            <a:pPr lvl="1"/>
            <a:r>
              <a:rPr lang="en-US" sz="2000" dirty="0" smtClean="0"/>
              <a:t>Competent managers will ask trusted others about how they act under pressure or what behaviors interfere w/ability to build teams.  Once these tendencies are identified, leaders will need to understand the situations or conditions in which tendencies are likely to appear.</a:t>
            </a:r>
          </a:p>
          <a:p>
            <a:pPr lvl="1"/>
            <a:endParaRPr lang="en-US" sz="800" dirty="0" smtClean="0"/>
          </a:p>
          <a:p>
            <a:pPr lvl="2"/>
            <a:r>
              <a:rPr lang="en-US" dirty="0" smtClean="0">
                <a:solidFill>
                  <a:srgbClr val="FF0000"/>
                </a:solidFill>
              </a:rPr>
              <a:t>Just having an awareness of these dark-side tendencies and situations/conditions in which they appear will help to control </a:t>
            </a:r>
            <a:r>
              <a:rPr lang="en-US" dirty="0">
                <a:solidFill>
                  <a:srgbClr val="FF0000"/>
                </a:solidFill>
              </a:rPr>
              <a:t> </a:t>
            </a:r>
            <a:r>
              <a:rPr lang="en-US" dirty="0" smtClean="0">
                <a:solidFill>
                  <a:srgbClr val="FF0000"/>
                </a:solidFill>
              </a:rPr>
              <a:t> the manifestation of counterproductive leadership behaviors.</a:t>
            </a:r>
            <a:endParaRPr lang="en-US" dirty="0">
              <a:solidFill>
                <a:srgbClr val="FF0000"/>
              </a:solidFill>
            </a:endParaRPr>
          </a:p>
        </p:txBody>
      </p:sp>
      <p:pic>
        <p:nvPicPr>
          <p:cNvPr id="12292" name="Picture 4" descr="C:\Users\MichaelM\AppData\Local\Microsoft\Windows\INetCache\IE\T5TVNH9H\shutterstock_146746856-525x275[1].jpg"/>
          <p:cNvPicPr>
            <a:picLocks noChangeAspect="1" noChangeArrowheads="1"/>
          </p:cNvPicPr>
          <p:nvPr/>
        </p:nvPicPr>
        <p:blipFill>
          <a:blip r:embed="rId2" cstate="print"/>
          <a:srcRect/>
          <a:stretch>
            <a:fillRect/>
          </a:stretch>
        </p:blipFill>
        <p:spPr bwMode="auto">
          <a:xfrm>
            <a:off x="6418729" y="5410200"/>
            <a:ext cx="2725271" cy="1447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Emotional Energy: The Power and Passion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lstStyle/>
          <a:p>
            <a:r>
              <a:rPr lang="en-US" sz="2300" u="sng" dirty="0" smtClean="0"/>
              <a:t>Emotional energy is the level of enthusiasm leaders use to convey the future vision and the team’s operating principles</a:t>
            </a:r>
            <a:r>
              <a:rPr lang="en-US" sz="2300" dirty="0" smtClean="0"/>
              <a:t>.</a:t>
            </a:r>
          </a:p>
          <a:p>
            <a:endParaRPr lang="en-US" sz="800" dirty="0" smtClean="0"/>
          </a:p>
          <a:p>
            <a:pPr lvl="1"/>
            <a:r>
              <a:rPr lang="en-US" sz="2000" dirty="0" smtClean="0"/>
              <a:t>If leader’s are not excited about where the team is going and how it will get there, it will be difficult to get others to join the effort. However, leaders who are excited still need to make sure this enthusiasm is clear in the delivery of their vision.</a:t>
            </a:r>
          </a:p>
          <a:p>
            <a:pPr lvl="1"/>
            <a:endParaRPr lang="en-US" sz="800" dirty="0" smtClean="0"/>
          </a:p>
          <a:p>
            <a:pPr lvl="2"/>
            <a:r>
              <a:rPr lang="en-US" dirty="0" smtClean="0">
                <a:solidFill>
                  <a:srgbClr val="FF0000"/>
                </a:solidFill>
              </a:rPr>
              <a:t>Emotional appeals make for compelling messages, and leaders should use a range of emotions when describing the future.</a:t>
            </a:r>
            <a:endParaRPr lang="en-US" dirty="0">
              <a:solidFill>
                <a:srgbClr val="FF0000"/>
              </a:solidFill>
            </a:endParaRPr>
          </a:p>
        </p:txBody>
      </p:sp>
      <p:pic>
        <p:nvPicPr>
          <p:cNvPr id="1026" name="Picture 2" descr="C:\Users\MichaelM\AppData\Local\Microsoft\Windows\INetCache\IE\NA6TXAAW\emotions-36363_960_720[1].png"/>
          <p:cNvPicPr>
            <a:picLocks noChangeAspect="1" noChangeArrowheads="1"/>
          </p:cNvPicPr>
          <p:nvPr/>
        </p:nvPicPr>
        <p:blipFill>
          <a:blip r:embed="rId2" cstate="print"/>
          <a:srcRect/>
          <a:stretch>
            <a:fillRect/>
          </a:stretch>
        </p:blipFill>
        <p:spPr bwMode="auto">
          <a:xfrm>
            <a:off x="5189272" y="4800600"/>
            <a:ext cx="3802328" cy="195025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93680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Edge: Stories, Analogies, and Metaphors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normAutofit/>
          </a:bodyPr>
          <a:lstStyle/>
          <a:p>
            <a:r>
              <a:rPr lang="en-US" sz="2400" u="sng" dirty="0" smtClean="0"/>
              <a:t>Edge pertains to lessons of leadership learned through personal experience that are related to the team’s future picture and core values</a:t>
            </a:r>
            <a:r>
              <a:rPr lang="en-US" sz="2400" dirty="0" smtClean="0"/>
              <a:t>.</a:t>
            </a:r>
          </a:p>
          <a:p>
            <a:endParaRPr lang="en-US" sz="900" dirty="0" smtClean="0"/>
          </a:p>
          <a:p>
            <a:pPr lvl="1"/>
            <a:r>
              <a:rPr lang="en-US" sz="2000" dirty="0" smtClean="0"/>
              <a:t>Edge includes personal stories and examples that can help color a team’s future picture.</a:t>
            </a:r>
          </a:p>
          <a:p>
            <a:pPr lvl="1"/>
            <a:r>
              <a:rPr lang="en-US" sz="2000" dirty="0" smtClean="0"/>
              <a:t>Edge also includes stories that illustrate why some of the team’s core values are so important.</a:t>
            </a:r>
          </a:p>
          <a:p>
            <a:pPr lvl="1"/>
            <a:r>
              <a:rPr lang="en-US" sz="2000" dirty="0" smtClean="0"/>
              <a:t>Edge can also include slogans, analogies, and metaphors to help clarify and simplify where the team is going or what it stands for.</a:t>
            </a:r>
          </a:p>
          <a:p>
            <a:pPr lvl="1"/>
            <a:endParaRPr lang="en-US" sz="900" dirty="0" smtClean="0"/>
          </a:p>
          <a:p>
            <a:pPr lvl="2"/>
            <a:r>
              <a:rPr lang="en-US" dirty="0" smtClean="0">
                <a:solidFill>
                  <a:srgbClr val="FF0000"/>
                </a:solidFill>
              </a:rPr>
              <a:t>The more personal the examples and the simpler the stories, the more likely leaders will leave an impression on members.</a:t>
            </a:r>
            <a:endParaRPr lang="en-US" dirty="0">
              <a:solidFill>
                <a:srgbClr val="FF0000"/>
              </a:solidFill>
            </a:endParaRPr>
          </a:p>
        </p:txBody>
      </p:sp>
      <p:pic>
        <p:nvPicPr>
          <p:cNvPr id="2054" name="Picture 6" descr="C:\Users\MichaelM\AppData\Local\Microsoft\Windows\INetCache\IE\NA6TXAAW\135668325_640[1].jpg"/>
          <p:cNvPicPr>
            <a:picLocks noChangeAspect="1" noChangeArrowheads="1"/>
          </p:cNvPicPr>
          <p:nvPr/>
        </p:nvPicPr>
        <p:blipFill>
          <a:blip r:embed="rId2" cstate="print"/>
          <a:srcRect/>
          <a:stretch>
            <a:fillRect/>
          </a:stretch>
        </p:blipFill>
        <p:spPr bwMode="auto">
          <a:xfrm>
            <a:off x="7391400" y="5681650"/>
            <a:ext cx="1780233" cy="11763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3024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Leader’s 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lstStyle/>
          <a:p>
            <a:r>
              <a:rPr lang="en-US" sz="2400" u="sng" dirty="0" smtClean="0"/>
              <a:t>Although ideas, expectations, emotional energy, and edge make up the key components of a leader’s vision, some other leadership vision issues are worth noting</a:t>
            </a:r>
            <a:r>
              <a:rPr lang="en-US" dirty="0" smtClean="0"/>
              <a:t>.</a:t>
            </a:r>
          </a:p>
          <a:p>
            <a:endParaRPr lang="en-US" sz="800" dirty="0" smtClean="0"/>
          </a:p>
          <a:p>
            <a:pPr lvl="1"/>
            <a:r>
              <a:rPr lang="en-US" sz="2100" dirty="0" smtClean="0">
                <a:solidFill>
                  <a:srgbClr val="FF0000"/>
                </a:solidFill>
              </a:rPr>
              <a:t>The delivery of a leader’s vision improves with practice.</a:t>
            </a:r>
          </a:p>
          <a:p>
            <a:pPr lvl="1"/>
            <a:r>
              <a:rPr lang="en-US" sz="2100" dirty="0" smtClean="0">
                <a:solidFill>
                  <a:srgbClr val="FF0000"/>
                </a:solidFill>
              </a:rPr>
              <a:t>The most compelling leadership visions are relatively short.</a:t>
            </a:r>
          </a:p>
          <a:p>
            <a:pPr lvl="1"/>
            <a:r>
              <a:rPr lang="en-US" sz="2100" dirty="0" smtClean="0">
                <a:solidFill>
                  <a:srgbClr val="FF0000"/>
                </a:solidFill>
              </a:rPr>
              <a:t>Leaders need to tie team events back to their vision and values.</a:t>
            </a:r>
          </a:p>
          <a:p>
            <a:pPr lvl="1"/>
            <a:r>
              <a:rPr lang="en-US" sz="2100" dirty="0" smtClean="0">
                <a:solidFill>
                  <a:srgbClr val="FF0000"/>
                </a:solidFill>
              </a:rPr>
              <a:t>Having a clear and compelling leadership vision should help answer the question, “Why should I work for you?”</a:t>
            </a:r>
            <a:endParaRPr lang="en-US" sz="2100" dirty="0">
              <a:solidFill>
                <a:srgbClr val="FF0000"/>
              </a:solidFill>
            </a:endParaRPr>
          </a:p>
        </p:txBody>
      </p:sp>
      <p:pic>
        <p:nvPicPr>
          <p:cNvPr id="3081" name="Picture 9" descr="C:\Users\MichaelM\AppData\Local\Microsoft\Windows\INetCache\IE\NA6TXAAW\505861433_1280x720[1].jpg"/>
          <p:cNvPicPr>
            <a:picLocks noChangeAspect="1" noChangeArrowheads="1"/>
          </p:cNvPicPr>
          <p:nvPr/>
        </p:nvPicPr>
        <p:blipFill>
          <a:blip r:embed="rId2" cstate="print"/>
          <a:srcRect/>
          <a:stretch>
            <a:fillRect/>
          </a:stretch>
        </p:blipFill>
        <p:spPr bwMode="auto">
          <a:xfrm>
            <a:off x="5029200" y="4876800"/>
            <a:ext cx="4114800"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286539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15467</TotalTime>
  <Words>5640</Words>
  <Application>Microsoft Office PowerPoint</Application>
  <PresentationFormat>On-screen Show (4:3)</PresentationFormat>
  <Paragraphs>532</Paragraphs>
  <Slides>68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Broadway</vt:lpstr>
      <vt:lpstr>Calibri</vt:lpstr>
      <vt:lpstr>Georgia</vt:lpstr>
      <vt:lpstr>Wingdings</vt:lpstr>
      <vt:lpstr>Wingdings 2</vt:lpstr>
      <vt:lpstr>Civic</vt:lpstr>
      <vt:lpstr>Leadership Session Seven Class Presentation </vt:lpstr>
      <vt:lpstr>Part Four: Focus on the Situation</vt:lpstr>
      <vt:lpstr>Creating a Compelling Vision</vt:lpstr>
      <vt:lpstr>Creating a Compelling Vision</vt:lpstr>
      <vt:lpstr>Ideas: The Future Picture</vt:lpstr>
      <vt:lpstr>Expectations: Values and Performance Standards</vt:lpstr>
      <vt:lpstr>Emotional Energy: The Power and Passion</vt:lpstr>
      <vt:lpstr>Edge: Stories, Analogies, and Metaphors</vt:lpstr>
      <vt:lpstr>Components of a Leader’s Vision</vt:lpstr>
      <vt:lpstr>Managing Conflict</vt:lpstr>
      <vt:lpstr>What is Conflict?</vt:lpstr>
      <vt:lpstr>What is Conflict?</vt:lpstr>
      <vt:lpstr>What is Conflict?</vt:lpstr>
      <vt:lpstr>Is Conflict Always Bad?</vt:lpstr>
      <vt:lpstr>Is Conflict Always Bad?</vt:lpstr>
      <vt:lpstr>Conflict Resolution Strategies</vt:lpstr>
      <vt:lpstr>Five Conflict Resolution Strategies</vt:lpstr>
      <vt:lpstr>Situations in Which to Use the 5 Approaches to Conflict Management</vt:lpstr>
      <vt:lpstr>Situations in Which to Use the 5 Approaches to Conflict Management</vt:lpstr>
      <vt:lpstr>Situations in Which to Use the 5 Approaches to Conflict Management</vt:lpstr>
      <vt:lpstr>Shark Analogy</vt:lpstr>
      <vt:lpstr>Shark Analogy</vt:lpstr>
      <vt:lpstr>Negotiation</vt:lpstr>
      <vt:lpstr>1. Prepare for the Negotiation</vt:lpstr>
      <vt:lpstr>2. Separate the People from the Problem</vt:lpstr>
      <vt:lpstr>3. Focus on Interests, Not Positions</vt:lpstr>
      <vt:lpstr>Diagnosing Performance Problems Individuals, Groups, and Organizations</vt:lpstr>
      <vt:lpstr>Diagnosing Performance Problems Individuals, Groups, and Organizations</vt:lpstr>
      <vt:lpstr>Expectations</vt:lpstr>
      <vt:lpstr>Capabilities </vt:lpstr>
      <vt:lpstr>Opportunities</vt:lpstr>
      <vt:lpstr>Motivation</vt:lpstr>
      <vt:lpstr>Motivation (Cont.)</vt:lpstr>
      <vt:lpstr>Performance Model</vt:lpstr>
      <vt:lpstr>Punishment</vt:lpstr>
      <vt:lpstr>Punishment</vt:lpstr>
      <vt:lpstr>Failure to Punish</vt:lpstr>
      <vt:lpstr>Administering Punishment</vt:lpstr>
      <vt:lpstr>Attribution Theory in Punishment</vt:lpstr>
      <vt:lpstr>Attribution Theory in Punishment</vt:lpstr>
      <vt:lpstr>Attribution Theory in Punishment</vt:lpstr>
      <vt:lpstr>Part Four: Focus on the Situation</vt:lpstr>
      <vt:lpstr>Destructive Leadership</vt:lpstr>
      <vt:lpstr>Managerial Incompetence</vt:lpstr>
      <vt:lpstr>Managerial Derailment</vt:lpstr>
      <vt:lpstr>Effective Leadership</vt:lpstr>
      <vt:lpstr>Truth in Leadership</vt:lpstr>
      <vt:lpstr>Optimism in Leadership</vt:lpstr>
      <vt:lpstr>Destructive Leadership</vt:lpstr>
      <vt:lpstr>Managerial Incompetence</vt:lpstr>
      <vt:lpstr>Managerial Incompetence</vt:lpstr>
      <vt:lpstr> Dimensions of Managerial Incompetence</vt:lpstr>
      <vt:lpstr>1. Competent Managers</vt:lpstr>
      <vt:lpstr>2. Taskmasters</vt:lpstr>
      <vt:lpstr>3. Cheerleaders</vt:lpstr>
      <vt:lpstr>4. Figureheads</vt:lpstr>
      <vt:lpstr>Managerial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Root Causes of Managerial Incompetence and Derailment</vt:lpstr>
      <vt:lpstr>Dark-Side Traits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673</cp:revision>
  <cp:lastPrinted>2025-07-07T22:24:52Z</cp:lastPrinted>
  <dcterms:created xsi:type="dcterms:W3CDTF">2015-02-01T00:37:43Z</dcterms:created>
  <dcterms:modified xsi:type="dcterms:W3CDTF">2025-07-14T21:51:12Z</dcterms:modified>
</cp:coreProperties>
</file>