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50"/>
  </p:notesMasterIdLst>
  <p:handoutMasterIdLst>
    <p:handoutMasterId r:id="rId51"/>
  </p:handoutMasterIdLst>
  <p:sldIdLst>
    <p:sldId id="298" r:id="rId2"/>
    <p:sldId id="349"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8" r:id="rId18"/>
    <p:sldId id="319" r:id="rId19"/>
    <p:sldId id="320" r:id="rId20"/>
    <p:sldId id="321" r:id="rId21"/>
    <p:sldId id="322" r:id="rId22"/>
    <p:sldId id="323" r:id="rId23"/>
    <p:sldId id="324" r:id="rId24"/>
    <p:sldId id="325" r:id="rId25"/>
    <p:sldId id="326" r:id="rId26"/>
    <p:sldId id="327" r:id="rId27"/>
    <p:sldId id="328" r:id="rId28"/>
    <p:sldId id="329" r:id="rId29"/>
    <p:sldId id="330" r:id="rId30"/>
    <p:sldId id="331" r:id="rId31"/>
    <p:sldId id="332" r:id="rId32"/>
    <p:sldId id="333" r:id="rId33"/>
    <p:sldId id="334" r:id="rId34"/>
    <p:sldId id="335" r:id="rId35"/>
    <p:sldId id="336" r:id="rId36"/>
    <p:sldId id="337" r:id="rId37"/>
    <p:sldId id="338" r:id="rId38"/>
    <p:sldId id="339" r:id="rId39"/>
    <p:sldId id="340" r:id="rId40"/>
    <p:sldId id="341" r:id="rId41"/>
    <p:sldId id="342" r:id="rId42"/>
    <p:sldId id="343" r:id="rId43"/>
    <p:sldId id="344" r:id="rId44"/>
    <p:sldId id="345" r:id="rId45"/>
    <p:sldId id="346" r:id="rId46"/>
    <p:sldId id="347" r:id="rId47"/>
    <p:sldId id="348" r:id="rId48"/>
    <p:sldId id="301"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B99DD84-AFAB-4456-A90F-65EF80B8855D}" type="datetimeFigureOut">
              <a:rPr lang="en-US" smtClean="0"/>
              <a:pPr/>
              <a:t>3/3/2026</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644BEAA-BB73-4FD8-BCF7-9DBBC23D60CC}"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5DF7F76-1044-4FE4-A4FC-8E469EC8432F}" type="datetimeFigureOut">
              <a:rPr lang="en-US" smtClean="0"/>
              <a:pPr/>
              <a:t>3/3/2026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0FB045C-D949-4321-8D3E-7E62B3B314A7}"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75ACD30-F89D-4C01-ABDC-7AE48471F801}" type="datetime1">
              <a:rPr lang="en-US" smtClean="0"/>
              <a:pPr/>
              <a:t>3/3/2026</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5BED6D-FF70-4CA7-9918-C6E0E76E62CF}" type="datetime1">
              <a:rPr lang="en-US" smtClean="0"/>
              <a:pPr/>
              <a:t>3/3/2026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A32BE6-B8D9-470C-8CB6-F79B8D7622D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C3A32BE6-B8D9-470C-8CB6-F79B8D7622D3}" type="slidenum">
              <a:rPr lang="en-US" smtClean="0"/>
              <a:pPr/>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A5C53F-1A7D-4949-BCD6-34286B1EA68A}" type="datetime1">
              <a:rPr lang="en-US" smtClean="0"/>
              <a:pPr/>
              <a:t>3/3/2026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86D222F-FAC2-4E91-9A01-78CA0154E41D}" type="datetime1">
              <a:rPr lang="en-US" smtClean="0"/>
              <a:pPr/>
              <a:t>3/3/2026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C3A32BE6-B8D9-470C-8CB6-F79B8D7622D3}" type="slidenum">
              <a:rPr lang="en-US" smtClean="0"/>
              <a:pPr/>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BA86A35D-5AAA-47A3-8A92-1116B05BE914}" type="datetime1">
              <a:rPr lang="en-US" smtClean="0"/>
              <a:pPr/>
              <a:t>3/3/2026</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CB18F7F4-2A82-47A1-97F8-26647E802C62}" type="datetime1">
              <a:rPr lang="en-US" smtClean="0"/>
              <a:pPr/>
              <a:t>3/3/2026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A32BE6-B8D9-470C-8CB6-F79B8D7622D3}" type="slidenum">
              <a:rPr lang="en-US" smtClean="0"/>
              <a:pPr/>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927E066-6F4A-4128-9A39-0FB956A8453C}" type="datetime1">
              <a:rPr lang="en-US" smtClean="0"/>
              <a:pPr/>
              <a:t>3/3/2026</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3A32BE6-B8D9-470C-8CB6-F79B8D7622D3}" type="slidenum">
              <a:rPr lang="en-US" smtClean="0"/>
              <a:pPr/>
              <a:t>‹#›</a:t>
            </a:fld>
            <a:endParaRPr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08C51D0-A554-47D0-9945-E49F070345BB}" type="datetime1">
              <a:rPr lang="en-US" smtClean="0"/>
              <a:pPr/>
              <a:t>3/3/2026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C3A32BE6-B8D9-470C-8CB6-F79B8D7622D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ECE610E2-472F-4ABB-9176-2E7C274BE84A}" type="datetime1">
              <a:rPr lang="en-US" smtClean="0"/>
              <a:pPr/>
              <a:t>3/3/2026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3A32BE6-B8D9-470C-8CB6-F79B8D7622D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C0B4556D-D7FC-43FC-8544-D3EBC1B621D1}" type="datetime1">
              <a:rPr lang="en-US" smtClean="0"/>
              <a:pPr/>
              <a:t>3/3/2026</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C3A32BE6-B8D9-470C-8CB6-F79B8D7622D3}" type="slidenum">
              <a:rPr lang="en-US" smtClean="0"/>
              <a:pPr/>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DCCBE73E-67C0-4B42-809E-0F1EEA48D95F}" type="datetime1">
              <a:rPr lang="en-US" smtClean="0"/>
              <a:pPr/>
              <a:t>3/3/2026</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C0C2F9D-181A-46E7-B664-0518F3209DD7}" type="datetime1">
              <a:rPr lang="en-US" smtClean="0"/>
              <a:pPr/>
              <a:t>3/3/2026</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3A32BE6-B8D9-470C-8CB6-F79B8D7622D3}" type="slidenum">
              <a:rPr lang="en-US" smtClean="0"/>
              <a:pPr/>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2.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Human Relations in Organizations</a:t>
            </a:r>
            <a:br>
              <a:rPr lang="en-US" sz="2800" dirty="0" smtClean="0"/>
            </a:br>
            <a:r>
              <a:rPr lang="en-US" sz="2000" dirty="0" smtClean="0"/>
              <a:t>Session Six</a:t>
            </a:r>
            <a:endParaRPr lang="en-US" sz="20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a:t>
            </a:fld>
            <a:endParaRPr lang="en-US" dirty="0"/>
          </a:p>
        </p:txBody>
      </p:sp>
      <p:pic>
        <p:nvPicPr>
          <p:cNvPr id="1034" name="Picture 10" descr="C:\Users\michaelm\AppData\Local\Microsoft\Windows\INetCache\IE\IKBH2KDQ\lgi01a201402151100[1].jpg"/>
          <p:cNvPicPr>
            <a:picLocks noGrp="1" noChangeAspect="1" noChangeArrowheads="1"/>
          </p:cNvPicPr>
          <p:nvPr>
            <p:ph sz="quarter" idx="1"/>
          </p:nvPr>
        </p:nvPicPr>
        <p:blipFill>
          <a:blip r:embed="rId2" cstate="print"/>
          <a:srcRect/>
          <a:stretch>
            <a:fillRect/>
          </a:stretch>
        </p:blipFill>
        <p:spPr bwMode="auto">
          <a:xfrm>
            <a:off x="1981200" y="1828800"/>
            <a:ext cx="4953000" cy="390144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3. Nominal Grouping</a:t>
            </a:r>
            <a:endParaRPr lang="en-US" sz="3200" dirty="0"/>
          </a:p>
        </p:txBody>
      </p:sp>
      <p:sp>
        <p:nvSpPr>
          <p:cNvPr id="3" name="Content Placeholder 2"/>
          <p:cNvSpPr>
            <a:spLocks noGrp="1"/>
          </p:cNvSpPr>
          <p:nvPr>
            <p:ph sz="quarter" idx="1"/>
          </p:nvPr>
        </p:nvSpPr>
        <p:spPr/>
        <p:txBody>
          <a:bodyPr>
            <a:normAutofit/>
          </a:bodyPr>
          <a:lstStyle/>
          <a:p>
            <a:r>
              <a:rPr lang="en-US" sz="2400" u="sng" dirty="0" smtClean="0"/>
              <a:t>Nominal Grouping is the process of generating and evaluating alternatives through a structured voting method.</a:t>
            </a:r>
          </a:p>
          <a:p>
            <a:endParaRPr lang="en-US" sz="800" dirty="0" smtClean="0"/>
          </a:p>
          <a:p>
            <a:pPr lvl="1"/>
            <a:r>
              <a:rPr lang="en-US" sz="2000" dirty="0" smtClean="0">
                <a:solidFill>
                  <a:srgbClr val="FF0000"/>
                </a:solidFill>
              </a:rPr>
              <a:t>It is appropriate to use Nominal Grouping to ensure that status difference among members doesn’t influence the process and decision; some members tend to agree with the boss or informal leader and ignore low status ideas.</a:t>
            </a:r>
          </a:p>
          <a:p>
            <a:pPr>
              <a:buNone/>
            </a:pPr>
            <a:endParaRPr lang="en-US" sz="2400" u="sng" dirty="0"/>
          </a:p>
        </p:txBody>
      </p:sp>
      <p:pic>
        <p:nvPicPr>
          <p:cNvPr id="11267" name="Picture 3" descr="C:\Users\Michaelm\AppData\Local\Microsoft\Windows\Temporary Internet Files\Content.IE5\5GN3PWKG\20100404-vote[1].png"/>
          <p:cNvPicPr>
            <a:picLocks noChangeAspect="1" noChangeArrowheads="1"/>
          </p:cNvPicPr>
          <p:nvPr/>
        </p:nvPicPr>
        <p:blipFill>
          <a:blip r:embed="rId2" cstate="print"/>
          <a:srcRect/>
          <a:stretch>
            <a:fillRect/>
          </a:stretch>
        </p:blipFill>
        <p:spPr bwMode="auto">
          <a:xfrm>
            <a:off x="5715000" y="4419600"/>
            <a:ext cx="2857500" cy="18161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10</a:t>
            </a:fld>
            <a:endParaRPr lang="en-US" dirty="0"/>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681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4. Consensus Mapping</a:t>
            </a:r>
            <a:endParaRPr lang="en-US" sz="3200" dirty="0"/>
          </a:p>
        </p:txBody>
      </p:sp>
      <p:sp>
        <p:nvSpPr>
          <p:cNvPr id="3" name="Content Placeholder 2"/>
          <p:cNvSpPr>
            <a:spLocks noGrp="1"/>
          </p:cNvSpPr>
          <p:nvPr>
            <p:ph sz="quarter" idx="1"/>
          </p:nvPr>
        </p:nvSpPr>
        <p:spPr/>
        <p:txBody>
          <a:bodyPr>
            <a:normAutofit/>
          </a:bodyPr>
          <a:lstStyle/>
          <a:p>
            <a:r>
              <a:rPr lang="en-US" sz="2400" u="sng" dirty="0" smtClean="0"/>
              <a:t>A consensus is a cooperative attempt to develop a solution acceptable to all employees, rather than a competitive battle in which a solution is forced on some members</a:t>
            </a:r>
            <a:endParaRPr lang="en-US" sz="2400" u="sng" dirty="0"/>
          </a:p>
        </p:txBody>
      </p:sp>
      <p:pic>
        <p:nvPicPr>
          <p:cNvPr id="12292" name="Picture 4" descr="C:\Users\Michaelm\AppData\Local\Microsoft\Windows\Temporary Internet Files\Content.IE5\4ACZGT8O\p2p-cooperation1[1].jpg"/>
          <p:cNvPicPr>
            <a:picLocks noChangeAspect="1" noChangeArrowheads="1"/>
          </p:cNvPicPr>
          <p:nvPr/>
        </p:nvPicPr>
        <p:blipFill>
          <a:blip r:embed="rId2" cstate="print"/>
          <a:srcRect/>
          <a:stretch>
            <a:fillRect/>
          </a:stretch>
        </p:blipFill>
        <p:spPr bwMode="auto">
          <a:xfrm>
            <a:off x="5181600" y="3581399"/>
            <a:ext cx="2692400" cy="2362200"/>
          </a:xfrm>
          <a:prstGeom prst="rect">
            <a:avLst/>
          </a:prstGeom>
          <a:noFill/>
        </p:spPr>
      </p:pic>
      <p:pic>
        <p:nvPicPr>
          <p:cNvPr id="12293" name="Picture 5" descr="C:\Users\Michaelm\AppData\Local\Microsoft\Windows\Temporary Internet Files\Content.IE5\7X2GC7W4\OA%20cooperation[1].png"/>
          <p:cNvPicPr>
            <a:picLocks noChangeAspect="1" noChangeArrowheads="1"/>
          </p:cNvPicPr>
          <p:nvPr/>
        </p:nvPicPr>
        <p:blipFill>
          <a:blip r:embed="rId3" cstate="print"/>
          <a:srcRect/>
          <a:stretch>
            <a:fillRect/>
          </a:stretch>
        </p:blipFill>
        <p:spPr bwMode="auto">
          <a:xfrm>
            <a:off x="1161288" y="3919670"/>
            <a:ext cx="3657600" cy="1685657"/>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11</a:t>
            </a:fld>
            <a:endParaRPr lang="en-US" dirty="0"/>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421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5. Delphi Technique</a:t>
            </a:r>
            <a:endParaRPr lang="en-US" sz="3200" dirty="0"/>
          </a:p>
        </p:txBody>
      </p:sp>
      <p:sp>
        <p:nvSpPr>
          <p:cNvPr id="3" name="Content Placeholder 2"/>
          <p:cNvSpPr>
            <a:spLocks noGrp="1"/>
          </p:cNvSpPr>
          <p:nvPr>
            <p:ph sz="quarter" idx="1"/>
          </p:nvPr>
        </p:nvSpPr>
        <p:spPr/>
        <p:txBody>
          <a:bodyPr>
            <a:normAutofit/>
          </a:bodyPr>
          <a:lstStyle/>
          <a:p>
            <a:r>
              <a:rPr lang="en-US" sz="2400" u="sng" dirty="0" smtClean="0"/>
              <a:t>The Delphi Technique is considered a variation of nominal grouping, without face-to-face interaction at any point, and it also includes consensus.</a:t>
            </a:r>
          </a:p>
          <a:p>
            <a:endParaRPr lang="en-US" sz="800" u="sng" dirty="0" smtClean="0"/>
          </a:p>
          <a:p>
            <a:pPr lvl="1"/>
            <a:r>
              <a:rPr lang="en-US" dirty="0" smtClean="0">
                <a:solidFill>
                  <a:srgbClr val="FF0000"/>
                </a:solidFill>
              </a:rPr>
              <a:t>Uses anonymous questionnaires.</a:t>
            </a:r>
            <a:endParaRPr lang="en-US" dirty="0">
              <a:solidFill>
                <a:srgbClr val="FF0000"/>
              </a:solidFill>
            </a:endParaRPr>
          </a:p>
        </p:txBody>
      </p:sp>
      <p:pic>
        <p:nvPicPr>
          <p:cNvPr id="13316" name="Picture 4" descr="C:\Users\Michaelm\AppData\Local\Microsoft\Windows\Temporary Internet Files\Content.IE5\3E7R16IG\head-silhouette-with-question-mark[1].png"/>
          <p:cNvPicPr>
            <a:picLocks noChangeAspect="1" noChangeArrowheads="1"/>
          </p:cNvPicPr>
          <p:nvPr/>
        </p:nvPicPr>
        <p:blipFill>
          <a:blip r:embed="rId2" cstate="print"/>
          <a:srcRect/>
          <a:stretch>
            <a:fillRect/>
          </a:stretch>
        </p:blipFill>
        <p:spPr bwMode="auto">
          <a:xfrm>
            <a:off x="5791200" y="3200400"/>
            <a:ext cx="2914070" cy="2994944"/>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12</a:t>
            </a:fld>
            <a:endParaRPr lang="en-US" dirty="0"/>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644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Advantage/Disadvantage</a:t>
            </a:r>
            <a:endParaRPr lang="en-US" sz="3200" dirty="0"/>
          </a:p>
        </p:txBody>
      </p:sp>
      <p:sp>
        <p:nvSpPr>
          <p:cNvPr id="3" name="Content Placeholder 2"/>
          <p:cNvSpPr>
            <a:spLocks noGrp="1"/>
          </p:cNvSpPr>
          <p:nvPr>
            <p:ph sz="quarter" idx="1"/>
          </p:nvPr>
        </p:nvSpPr>
        <p:spPr/>
        <p:txBody>
          <a:bodyPr>
            <a:normAutofit/>
          </a:bodyPr>
          <a:lstStyle/>
          <a:p>
            <a:r>
              <a:rPr lang="en-US" sz="2400" u="sng" dirty="0" smtClean="0"/>
              <a:t>There are advantages and disadvantages of using groups to make decisions</a:t>
            </a:r>
            <a:r>
              <a:rPr lang="en-US" sz="2400" dirty="0" smtClean="0"/>
              <a:t>.</a:t>
            </a:r>
          </a:p>
          <a:p>
            <a:endParaRPr lang="en-US" sz="800" dirty="0" smtClean="0"/>
          </a:p>
          <a:p>
            <a:pPr lvl="1"/>
            <a:r>
              <a:rPr lang="en-US" dirty="0" smtClean="0"/>
              <a:t>Synergy occurs when the group’s solution to a problem or opportunity is superior to all individual’s.</a:t>
            </a:r>
          </a:p>
          <a:p>
            <a:pPr lvl="1"/>
            <a:endParaRPr lang="en-US" sz="800" dirty="0" smtClean="0"/>
          </a:p>
          <a:p>
            <a:pPr lvl="2"/>
            <a:r>
              <a:rPr lang="en-US" dirty="0" smtClean="0">
                <a:solidFill>
                  <a:srgbClr val="FF0000"/>
                </a:solidFill>
              </a:rPr>
              <a:t>Unfortunately, research indicates that people often choose inferior alternatives when choosing in groups.</a:t>
            </a:r>
            <a:endParaRPr lang="en-US" dirty="0">
              <a:solidFill>
                <a:srgbClr val="FF0000"/>
              </a:solidFill>
            </a:endParaRPr>
          </a:p>
        </p:txBody>
      </p:sp>
      <p:pic>
        <p:nvPicPr>
          <p:cNvPr id="9218" name="Picture 2" descr="C:\Users\michaelm\AppData\Local\Microsoft\Windows\INetCache\IE\XNQPUWUE\446110043_640[1].jpg"/>
          <p:cNvPicPr>
            <a:picLocks noChangeAspect="1" noChangeArrowheads="1"/>
          </p:cNvPicPr>
          <p:nvPr/>
        </p:nvPicPr>
        <p:blipFill>
          <a:blip r:embed="rId2" cstate="print"/>
          <a:srcRect/>
          <a:stretch>
            <a:fillRect/>
          </a:stretch>
        </p:blipFill>
        <p:spPr bwMode="auto">
          <a:xfrm>
            <a:off x="5029200" y="4727448"/>
            <a:ext cx="2438400" cy="1371600"/>
          </a:xfrm>
          <a:prstGeom prst="rect">
            <a:avLst/>
          </a:prstGeom>
          <a:noFill/>
        </p:spPr>
      </p:pic>
      <p:pic>
        <p:nvPicPr>
          <p:cNvPr id="9219" name="Picture 3" descr="C:\Users\michaelm\AppData\Local\Microsoft\Windows\INetCache\IE\XNQPUWUE\crowd-sourcing-154759_640[1].png"/>
          <p:cNvPicPr>
            <a:picLocks noChangeAspect="1" noChangeArrowheads="1"/>
          </p:cNvPicPr>
          <p:nvPr/>
        </p:nvPicPr>
        <p:blipFill>
          <a:blip r:embed="rId3" cstate="print"/>
          <a:srcRect/>
          <a:stretch>
            <a:fillRect/>
          </a:stretch>
        </p:blipFill>
        <p:spPr bwMode="auto">
          <a:xfrm>
            <a:off x="2209800" y="4256314"/>
            <a:ext cx="2514600" cy="1915886"/>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13</a:t>
            </a:fld>
            <a:endParaRPr lang="en-US" dirty="0"/>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742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Advantages of Using Groups</a:t>
            </a:r>
            <a:endParaRPr lang="en-US" sz="3200" dirty="0"/>
          </a:p>
        </p:txBody>
      </p:sp>
      <p:sp>
        <p:nvSpPr>
          <p:cNvPr id="3" name="Content Placeholder 2"/>
          <p:cNvSpPr>
            <a:spLocks noGrp="1"/>
          </p:cNvSpPr>
          <p:nvPr>
            <p:ph sz="quarter" idx="1"/>
          </p:nvPr>
        </p:nvSpPr>
        <p:spPr/>
        <p:txBody>
          <a:bodyPr>
            <a:normAutofit/>
          </a:bodyPr>
          <a:lstStyle/>
          <a:p>
            <a:pPr marL="457200" indent="-457200">
              <a:buFont typeface="+mj-lt"/>
              <a:buAutoNum type="arabicPeriod"/>
            </a:pPr>
            <a:r>
              <a:rPr lang="en-US" sz="2400" u="sng" dirty="0" smtClean="0"/>
              <a:t>Better Decisions</a:t>
            </a:r>
          </a:p>
          <a:p>
            <a:pPr lvl="1"/>
            <a:r>
              <a:rPr lang="en-US" sz="2000" dirty="0" smtClean="0">
                <a:solidFill>
                  <a:srgbClr val="FF0000"/>
                </a:solidFill>
              </a:rPr>
              <a:t>With synergy, including avoiding errors with the help of the devil’s advocate technique.</a:t>
            </a:r>
          </a:p>
          <a:p>
            <a:pPr marL="457200" indent="-457200">
              <a:buFont typeface="+mj-lt"/>
              <a:buAutoNum type="arabicPeriod"/>
            </a:pPr>
            <a:r>
              <a:rPr lang="en-US" sz="2400" u="sng" dirty="0" smtClean="0"/>
              <a:t>More Alternatives</a:t>
            </a:r>
          </a:p>
          <a:p>
            <a:pPr lvl="1"/>
            <a:r>
              <a:rPr lang="en-US" sz="2000" dirty="0" smtClean="0">
                <a:solidFill>
                  <a:srgbClr val="FF0000"/>
                </a:solidFill>
              </a:rPr>
              <a:t>More people provide diverse ideas.</a:t>
            </a:r>
          </a:p>
          <a:p>
            <a:pPr marL="457200" indent="-457200">
              <a:buFont typeface="+mj-lt"/>
              <a:buAutoNum type="arabicPeriod"/>
            </a:pPr>
            <a:r>
              <a:rPr lang="en-US" sz="2400" u="sng" dirty="0" smtClean="0"/>
              <a:t>Acceptance and Commitment</a:t>
            </a:r>
          </a:p>
          <a:p>
            <a:pPr lvl="1"/>
            <a:r>
              <a:rPr lang="en-US" sz="2000" dirty="0" smtClean="0">
                <a:solidFill>
                  <a:srgbClr val="FF0000"/>
                </a:solidFill>
              </a:rPr>
              <a:t>People tend to accept and be more committed to implement decisions they help make.</a:t>
            </a:r>
          </a:p>
          <a:p>
            <a:pPr marL="457200" indent="-457200">
              <a:buFont typeface="+mj-lt"/>
              <a:buAutoNum type="arabicPeriod"/>
            </a:pPr>
            <a:r>
              <a:rPr lang="en-US" sz="2400" u="sng" dirty="0" smtClean="0"/>
              <a:t>Morale</a:t>
            </a:r>
          </a:p>
          <a:p>
            <a:pPr lvl="1"/>
            <a:r>
              <a:rPr lang="en-US" sz="2000" dirty="0" smtClean="0">
                <a:solidFill>
                  <a:srgbClr val="FF0000"/>
                </a:solidFill>
              </a:rPr>
              <a:t>Participants have more job satisfactions.</a:t>
            </a:r>
            <a:endParaRPr lang="en-US" sz="2000" dirty="0">
              <a:solidFill>
                <a:srgbClr val="FF0000"/>
              </a:solidFill>
            </a:endParaRPr>
          </a:p>
        </p:txBody>
      </p:sp>
      <p:pic>
        <p:nvPicPr>
          <p:cNvPr id="16386" name="Picture 2" descr="C:\Users\Michaelm\AppData\Local\Microsoft\Windows\Temporary Internet Files\Content.IE5\3X0ZDPIB\check_plus[1].jpg"/>
          <p:cNvPicPr>
            <a:picLocks noChangeAspect="1" noChangeArrowheads="1"/>
          </p:cNvPicPr>
          <p:nvPr/>
        </p:nvPicPr>
        <p:blipFill>
          <a:blip r:embed="rId2" cstate="print"/>
          <a:srcRect/>
          <a:stretch>
            <a:fillRect/>
          </a:stretch>
        </p:blipFill>
        <p:spPr bwMode="auto">
          <a:xfrm>
            <a:off x="6934200" y="4648200"/>
            <a:ext cx="1676400" cy="149225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14</a:t>
            </a:fld>
            <a:endParaRPr lang="en-US" dirty="0"/>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547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Disadvantages of Using Groups</a:t>
            </a:r>
            <a:endParaRPr lang="en-US" sz="3200" dirty="0"/>
          </a:p>
        </p:txBody>
      </p:sp>
      <p:sp>
        <p:nvSpPr>
          <p:cNvPr id="3" name="Content Placeholder 2"/>
          <p:cNvSpPr>
            <a:spLocks noGrp="1"/>
          </p:cNvSpPr>
          <p:nvPr>
            <p:ph sz="quarter" idx="1"/>
          </p:nvPr>
        </p:nvSpPr>
        <p:spPr/>
        <p:txBody>
          <a:bodyPr>
            <a:normAutofit fontScale="92500"/>
          </a:bodyPr>
          <a:lstStyle/>
          <a:p>
            <a:pPr marL="514350" indent="-514350">
              <a:buFont typeface="+mj-lt"/>
              <a:buAutoNum type="arabicPeriod"/>
            </a:pPr>
            <a:r>
              <a:rPr lang="en-US" sz="2600" u="sng" dirty="0" smtClean="0"/>
              <a:t>Time</a:t>
            </a:r>
          </a:p>
          <a:p>
            <a:pPr lvl="1"/>
            <a:r>
              <a:rPr lang="en-US" dirty="0" smtClean="0">
                <a:solidFill>
                  <a:srgbClr val="FF0000"/>
                </a:solidFill>
              </a:rPr>
              <a:t>It takes a long time to make group decisions.</a:t>
            </a:r>
          </a:p>
          <a:p>
            <a:pPr marL="514350" indent="-514350">
              <a:buFont typeface="+mj-lt"/>
              <a:buAutoNum type="arabicPeriod"/>
            </a:pPr>
            <a:r>
              <a:rPr lang="en-US" sz="2600" u="sng" dirty="0" smtClean="0"/>
              <a:t>Domination</a:t>
            </a:r>
          </a:p>
          <a:p>
            <a:pPr lvl="1"/>
            <a:r>
              <a:rPr lang="en-US" dirty="0" smtClean="0">
                <a:solidFill>
                  <a:srgbClr val="FF0000"/>
                </a:solidFill>
              </a:rPr>
              <a:t>Powerful individuals or a coalition may actually make the decision.</a:t>
            </a:r>
          </a:p>
          <a:p>
            <a:pPr marL="514350" indent="-514350">
              <a:buFont typeface="+mj-lt"/>
              <a:buAutoNum type="arabicPeriod"/>
            </a:pPr>
            <a:r>
              <a:rPr lang="en-US" sz="2600" u="sng" dirty="0" smtClean="0"/>
              <a:t>Conformity of Groupthink</a:t>
            </a:r>
          </a:p>
          <a:p>
            <a:pPr lvl="1"/>
            <a:r>
              <a:rPr lang="en-US" dirty="0" smtClean="0">
                <a:solidFill>
                  <a:srgbClr val="FF0000"/>
                </a:solidFill>
              </a:rPr>
              <a:t>Members may go along with the suggested decision without questioning when they disagree with it to avoid conflict and keep social solidarity.</a:t>
            </a:r>
          </a:p>
          <a:p>
            <a:pPr marL="514350" indent="-514350">
              <a:buFont typeface="+mj-lt"/>
              <a:buAutoNum type="arabicPeriod"/>
            </a:pPr>
            <a:r>
              <a:rPr lang="en-US" sz="2600" u="sng" dirty="0" smtClean="0"/>
              <a:t>Responsibility and Social Loafing</a:t>
            </a:r>
          </a:p>
          <a:p>
            <a:pPr lvl="1"/>
            <a:r>
              <a:rPr lang="en-US" dirty="0" smtClean="0">
                <a:solidFill>
                  <a:srgbClr val="FF0000"/>
                </a:solidFill>
              </a:rPr>
              <a:t>No one individual is accountable for the decision, so people don’t take it as seriously and some don’t do their fair share of the work.</a:t>
            </a:r>
            <a:endParaRPr lang="en-US" dirty="0">
              <a:solidFill>
                <a:srgbClr val="FF0000"/>
              </a:solidFill>
            </a:endParaRPr>
          </a:p>
        </p:txBody>
      </p:sp>
      <p:pic>
        <p:nvPicPr>
          <p:cNvPr id="17411" name="Picture 3" descr="C:\Users\Michaelm\AppData\Local\Microsoft\Windows\Temporary Internet Files\Content.IE5\52LYKE23\math_minus_99536[1].jpg"/>
          <p:cNvPicPr>
            <a:picLocks noChangeAspect="1" noChangeArrowheads="1"/>
          </p:cNvPicPr>
          <p:nvPr/>
        </p:nvPicPr>
        <p:blipFill>
          <a:blip r:embed="rId2" cstate="print"/>
          <a:srcRect/>
          <a:stretch>
            <a:fillRect/>
          </a:stretch>
        </p:blipFill>
        <p:spPr bwMode="auto">
          <a:xfrm>
            <a:off x="6248400" y="1447800"/>
            <a:ext cx="2311400" cy="12954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15</a:t>
            </a:fld>
            <a:endParaRPr lang="en-US" dirty="0"/>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287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Putting it all Together</a:t>
            </a:r>
            <a:endParaRPr lang="en-US" sz="3200" dirty="0"/>
          </a:p>
        </p:txBody>
      </p:sp>
      <p:sp>
        <p:nvSpPr>
          <p:cNvPr id="3" name="Content Placeholder 2"/>
          <p:cNvSpPr>
            <a:spLocks noGrp="1"/>
          </p:cNvSpPr>
          <p:nvPr>
            <p:ph sz="quarter" idx="1"/>
          </p:nvPr>
        </p:nvSpPr>
        <p:spPr/>
        <p:txBody>
          <a:bodyPr>
            <a:normAutofit/>
          </a:bodyPr>
          <a:lstStyle/>
          <a:p>
            <a:r>
              <a:rPr lang="en-US" sz="2400" u="sng" dirty="0" smtClean="0"/>
              <a:t>Organizations use groups to meet performance objectives</a:t>
            </a:r>
            <a:r>
              <a:rPr lang="en-US" sz="2400" dirty="0"/>
              <a:t>.</a:t>
            </a:r>
            <a:endParaRPr lang="en-US" sz="2400" dirty="0" smtClean="0"/>
          </a:p>
          <a:p>
            <a:pPr lvl="1"/>
            <a:endParaRPr lang="en-US" sz="800" dirty="0" smtClean="0"/>
          </a:p>
          <a:p>
            <a:pPr lvl="1"/>
            <a:r>
              <a:rPr lang="en-US" dirty="0" smtClean="0"/>
              <a:t>The more effective the group structure and dynamics, the higher the stage of development, and the higher the stage of development, the greater the level of performance.</a:t>
            </a:r>
          </a:p>
          <a:p>
            <a:pPr lvl="1"/>
            <a:endParaRPr lang="en-US" sz="800" dirty="0" smtClean="0"/>
          </a:p>
          <a:p>
            <a:pPr lvl="2"/>
            <a:r>
              <a:rPr lang="en-US" dirty="0" smtClean="0">
                <a:solidFill>
                  <a:srgbClr val="FF0000"/>
                </a:solidFill>
              </a:rPr>
              <a:t>The group’s performance affects its behavior and human relations.</a:t>
            </a:r>
            <a:endParaRPr lang="en-US" dirty="0">
              <a:solidFill>
                <a:srgbClr val="FF0000"/>
              </a:solidFill>
            </a:endParaRPr>
          </a:p>
        </p:txBody>
      </p:sp>
      <p:pic>
        <p:nvPicPr>
          <p:cNvPr id="10243" name="Picture 3" descr="C:\Users\michaelm\AppData\Local\Microsoft\Windows\INetCache\IE\8ZR0P28V\clip-artSuccess[1].jpg"/>
          <p:cNvPicPr>
            <a:picLocks noChangeAspect="1" noChangeArrowheads="1"/>
          </p:cNvPicPr>
          <p:nvPr/>
        </p:nvPicPr>
        <p:blipFill>
          <a:blip r:embed="rId2" cstate="print"/>
          <a:srcRect/>
          <a:stretch>
            <a:fillRect/>
          </a:stretch>
        </p:blipFill>
        <p:spPr bwMode="auto">
          <a:xfrm>
            <a:off x="5773285" y="3962400"/>
            <a:ext cx="3144479" cy="2300663"/>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16</a:t>
            </a:fld>
            <a:endParaRPr lang="en-US" dirty="0"/>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403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Making</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17</a:t>
            </a:fld>
            <a:endParaRPr lang="en-US" dirty="0"/>
          </a:p>
        </p:txBody>
      </p:sp>
      <p:sp>
        <p:nvSpPr>
          <p:cNvPr id="4" name="Content Placeholder 3"/>
          <p:cNvSpPr>
            <a:spLocks noGrp="1"/>
          </p:cNvSpPr>
          <p:nvPr>
            <p:ph sz="quarter" idx="1"/>
          </p:nvPr>
        </p:nvSpPr>
        <p:spPr/>
        <p:txBody>
          <a:bodyPr/>
          <a:lstStyle/>
          <a:p>
            <a:r>
              <a:rPr lang="en-US" sz="2400" u="sng" dirty="0" smtClean="0"/>
              <a:t>To be a successful manager – and to be a valued employee – you need to know about decision making</a:t>
            </a:r>
            <a:r>
              <a:rPr lang="en-US" sz="2000" dirty="0" smtClean="0"/>
              <a:t>.</a:t>
            </a:r>
            <a:endParaRPr lang="en-US" sz="2000" dirty="0"/>
          </a:p>
        </p:txBody>
      </p:sp>
      <p:pic>
        <p:nvPicPr>
          <p:cNvPr id="5" name="Picture 4"/>
          <p:cNvPicPr>
            <a:picLocks noChangeAspect="1"/>
          </p:cNvPicPr>
          <p:nvPr/>
        </p:nvPicPr>
        <p:blipFill>
          <a:blip r:embed="rId2"/>
          <a:stretch>
            <a:fillRect/>
          </a:stretch>
        </p:blipFill>
        <p:spPr>
          <a:xfrm>
            <a:off x="1863852" y="2620960"/>
            <a:ext cx="5452872" cy="3550886"/>
          </a:xfrm>
          <a:prstGeom prst="rect">
            <a:avLst/>
          </a:prstGeom>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2016012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Making</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18</a:t>
            </a:fld>
            <a:endParaRPr lang="en-US" dirty="0"/>
          </a:p>
        </p:txBody>
      </p:sp>
      <p:sp>
        <p:nvSpPr>
          <p:cNvPr id="4" name="Content Placeholder 3"/>
          <p:cNvSpPr>
            <a:spLocks noGrp="1"/>
          </p:cNvSpPr>
          <p:nvPr>
            <p:ph sz="quarter" idx="1"/>
          </p:nvPr>
        </p:nvSpPr>
        <p:spPr/>
        <p:txBody>
          <a:bodyPr/>
          <a:lstStyle/>
          <a:p>
            <a:r>
              <a:rPr lang="en-US" sz="2400" u="sng" dirty="0" smtClean="0"/>
              <a:t>A good decision should be judged by the process used, not the results achieved</a:t>
            </a:r>
            <a:r>
              <a:rPr lang="en-US" dirty="0" smtClean="0"/>
              <a:t>.</a:t>
            </a:r>
          </a:p>
        </p:txBody>
      </p:sp>
      <p:pic>
        <p:nvPicPr>
          <p:cNvPr id="2051" name="Picture 3" descr="C:\Users\michaelm\AppData\Local\Microsoft\Windows\INetCache\IE\IKBH2KDQ\2899778557_8a4991e632_o[1].gif"/>
          <p:cNvPicPr>
            <a:picLocks noChangeAspect="1" noChangeArrowheads="1" noCrop="1"/>
          </p:cNvPicPr>
          <p:nvPr/>
        </p:nvPicPr>
        <p:blipFill>
          <a:blip r:embed="rId2" cstate="print"/>
          <a:srcRect/>
          <a:stretch>
            <a:fillRect/>
          </a:stretch>
        </p:blipFill>
        <p:spPr bwMode="auto">
          <a:xfrm>
            <a:off x="4590288" y="2971800"/>
            <a:ext cx="4080510" cy="3040618"/>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1895660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Making</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19</a:t>
            </a:fld>
            <a:endParaRPr lang="en-US" dirty="0"/>
          </a:p>
        </p:txBody>
      </p:sp>
      <p:sp>
        <p:nvSpPr>
          <p:cNvPr id="4" name="Content Placeholder 3"/>
          <p:cNvSpPr>
            <a:spLocks noGrp="1"/>
          </p:cNvSpPr>
          <p:nvPr>
            <p:ph sz="quarter" idx="1"/>
          </p:nvPr>
        </p:nvSpPr>
        <p:spPr/>
        <p:txBody>
          <a:bodyPr/>
          <a:lstStyle/>
          <a:p>
            <a:r>
              <a:rPr lang="en-US" sz="2400" u="sng" dirty="0" smtClean="0"/>
              <a:t>Decision making is a process, not a simple act of choosing among alternatives</a:t>
            </a:r>
            <a:r>
              <a:rPr lang="en-US" dirty="0" smtClean="0"/>
              <a:t>.</a:t>
            </a:r>
            <a:endParaRPr lang="en-US" dirty="0">
              <a:solidFill>
                <a:srgbClr val="FF0000"/>
              </a:solidFill>
            </a:endParaRPr>
          </a:p>
        </p:txBody>
      </p:sp>
      <p:pic>
        <p:nvPicPr>
          <p:cNvPr id="1026" name="Picture 2" descr="C:\Users\michaelm\AppData\Local\Microsoft\Windows\INetCache\IE\8ZR0P28V\question[1].jpg"/>
          <p:cNvPicPr>
            <a:picLocks noChangeAspect="1" noChangeArrowheads="1"/>
          </p:cNvPicPr>
          <p:nvPr/>
        </p:nvPicPr>
        <p:blipFill>
          <a:blip r:embed="rId2" cstate="print"/>
          <a:srcRect/>
          <a:stretch>
            <a:fillRect/>
          </a:stretch>
        </p:blipFill>
        <p:spPr bwMode="auto">
          <a:xfrm>
            <a:off x="5257800" y="2819400"/>
            <a:ext cx="3479800" cy="3479800"/>
          </a:xfrm>
          <a:prstGeom prst="rect">
            <a:avLst/>
          </a:prstGeom>
          <a:noFill/>
        </p:spPr>
      </p:pic>
      <p:pic>
        <p:nvPicPr>
          <p:cNvPr id="5" name="Picture 4"/>
          <p:cNvPicPr>
            <a:picLocks noChangeAspect="1"/>
          </p:cNvPicPr>
          <p:nvPr/>
        </p:nvPicPr>
        <p:blipFill>
          <a:blip r:embed="rId3"/>
          <a:stretch>
            <a:fillRect/>
          </a:stretch>
        </p:blipFill>
        <p:spPr>
          <a:xfrm>
            <a:off x="762000" y="3682740"/>
            <a:ext cx="4381214" cy="2462212"/>
          </a:xfrm>
          <a:prstGeom prst="rect">
            <a:avLst/>
          </a:prstGeom>
        </p:spPr>
      </p:pic>
      <p:pic>
        <p:nvPicPr>
          <p:cNvPr id="7" name="Picture 6" descr="What is Management? Definition, Characteristics, Levels and Importanc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2456018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Problem-Solving and Decision-Making</a:t>
            </a:r>
            <a:endParaRPr lang="en-US" sz="3200" dirty="0"/>
          </a:p>
        </p:txBody>
      </p:sp>
      <p:sp>
        <p:nvSpPr>
          <p:cNvPr id="3" name="Content Placeholder 2"/>
          <p:cNvSpPr>
            <a:spLocks noGrp="1"/>
          </p:cNvSpPr>
          <p:nvPr>
            <p:ph sz="quarter" idx="1"/>
          </p:nvPr>
        </p:nvSpPr>
        <p:spPr/>
        <p:txBody>
          <a:bodyPr>
            <a:normAutofit/>
          </a:bodyPr>
          <a:lstStyle/>
          <a:p>
            <a:r>
              <a:rPr lang="en-US" sz="2400" u="sng" dirty="0" smtClean="0"/>
              <a:t>Problem-solving and decision-making are an important part of group structure, affecting behavior, human relations, and performance.</a:t>
            </a:r>
          </a:p>
          <a:p>
            <a:endParaRPr lang="en-US" sz="800" dirty="0" smtClean="0"/>
          </a:p>
          <a:p>
            <a:pPr lvl="1"/>
            <a:r>
              <a:rPr lang="en-US" sz="2000" dirty="0" smtClean="0">
                <a:solidFill>
                  <a:srgbClr val="FF0000"/>
                </a:solidFill>
              </a:rPr>
              <a:t>Decision-making separates the successful from the failed teams.</a:t>
            </a:r>
            <a:endParaRPr lang="en-US" sz="2000" dirty="0">
              <a:solidFill>
                <a:srgbClr val="FF0000"/>
              </a:solidFill>
            </a:endParaRPr>
          </a:p>
        </p:txBody>
      </p:sp>
      <p:pic>
        <p:nvPicPr>
          <p:cNvPr id="4100" name="Picture 4" descr="C:\Users\Michaelm\AppData\Local\Microsoft\Windows\Temporary Internet Files\Content.IE5\QTOHO7LC\focus-group[1].png"/>
          <p:cNvPicPr>
            <a:picLocks noChangeAspect="1" noChangeArrowheads="1"/>
          </p:cNvPicPr>
          <p:nvPr/>
        </p:nvPicPr>
        <p:blipFill>
          <a:blip r:embed="rId2" cstate="print"/>
          <a:srcRect/>
          <a:stretch>
            <a:fillRect/>
          </a:stretch>
        </p:blipFill>
        <p:spPr bwMode="auto">
          <a:xfrm>
            <a:off x="1524000" y="3803181"/>
            <a:ext cx="3412534" cy="2295867"/>
          </a:xfrm>
          <a:prstGeom prst="rect">
            <a:avLst/>
          </a:prstGeom>
          <a:noFill/>
        </p:spPr>
      </p:pic>
      <p:pic>
        <p:nvPicPr>
          <p:cNvPr id="6147" name="Picture 3" descr="C:\Users\michaelm\AppData\Local\Microsoft\Windows\INetCache\IE\8ZR0P28V\success[1].png"/>
          <p:cNvPicPr>
            <a:picLocks noChangeAspect="1" noChangeArrowheads="1"/>
          </p:cNvPicPr>
          <p:nvPr/>
        </p:nvPicPr>
        <p:blipFill>
          <a:blip r:embed="rId3" cstate="print"/>
          <a:srcRect/>
          <a:stretch>
            <a:fillRect/>
          </a:stretch>
        </p:blipFill>
        <p:spPr bwMode="auto">
          <a:xfrm>
            <a:off x="5181600" y="3810000"/>
            <a:ext cx="2133600" cy="2392218"/>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a:t>
            </a:fld>
            <a:endParaRPr lang="en-US" dirty="0"/>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214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Making</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20</a:t>
            </a:fld>
            <a:endParaRPr lang="en-US" dirty="0"/>
          </a:p>
        </p:txBody>
      </p:sp>
      <p:sp>
        <p:nvSpPr>
          <p:cNvPr id="4" name="Content Placeholder 3"/>
          <p:cNvSpPr>
            <a:spLocks noGrp="1"/>
          </p:cNvSpPr>
          <p:nvPr>
            <p:ph sz="quarter" idx="1"/>
          </p:nvPr>
        </p:nvSpPr>
        <p:spPr/>
        <p:txBody>
          <a:bodyPr>
            <a:normAutofit/>
          </a:bodyPr>
          <a:lstStyle/>
          <a:p>
            <a:r>
              <a:rPr lang="en-US" sz="2400" u="sng" dirty="0" smtClean="0"/>
              <a:t>The 8 Steps of the Decision-Making Process:</a:t>
            </a:r>
          </a:p>
          <a:p>
            <a:endParaRPr lang="en-US" sz="800" u="sng" dirty="0" smtClean="0"/>
          </a:p>
          <a:p>
            <a:pPr marL="731520" lvl="1" indent="-457200">
              <a:buFont typeface="+mj-lt"/>
              <a:buAutoNum type="arabicPeriod"/>
            </a:pPr>
            <a:r>
              <a:rPr lang="en-US" sz="2000" dirty="0" smtClean="0">
                <a:solidFill>
                  <a:srgbClr val="FF0000"/>
                </a:solidFill>
              </a:rPr>
              <a:t>Identification of a Problem</a:t>
            </a:r>
          </a:p>
          <a:p>
            <a:pPr marL="731520" lvl="1" indent="-457200">
              <a:buFont typeface="+mj-lt"/>
              <a:buAutoNum type="arabicPeriod"/>
            </a:pPr>
            <a:r>
              <a:rPr lang="en-US" sz="2000" dirty="0" smtClean="0">
                <a:solidFill>
                  <a:srgbClr val="FF0000"/>
                </a:solidFill>
              </a:rPr>
              <a:t>Identification of Decision Criteria</a:t>
            </a:r>
          </a:p>
          <a:p>
            <a:pPr marL="731520" lvl="1" indent="-457200">
              <a:buFont typeface="+mj-lt"/>
              <a:buAutoNum type="arabicPeriod"/>
            </a:pPr>
            <a:r>
              <a:rPr lang="en-US" sz="2000" dirty="0" smtClean="0">
                <a:solidFill>
                  <a:srgbClr val="FF0000"/>
                </a:solidFill>
              </a:rPr>
              <a:t>Allocation of Weights to Criteria</a:t>
            </a:r>
          </a:p>
          <a:p>
            <a:pPr marL="731520" lvl="1" indent="-457200">
              <a:buFont typeface="+mj-lt"/>
              <a:buAutoNum type="arabicPeriod"/>
            </a:pPr>
            <a:r>
              <a:rPr lang="en-US" sz="2000" dirty="0" smtClean="0">
                <a:solidFill>
                  <a:srgbClr val="FF0000"/>
                </a:solidFill>
              </a:rPr>
              <a:t>Development of Alternatives</a:t>
            </a:r>
          </a:p>
          <a:p>
            <a:pPr marL="731520" lvl="1" indent="-457200">
              <a:buFont typeface="+mj-lt"/>
              <a:buAutoNum type="arabicPeriod"/>
            </a:pPr>
            <a:r>
              <a:rPr lang="en-US" sz="2000" dirty="0" smtClean="0">
                <a:solidFill>
                  <a:srgbClr val="FF0000"/>
                </a:solidFill>
              </a:rPr>
              <a:t>Analysis of Alternatives</a:t>
            </a:r>
          </a:p>
          <a:p>
            <a:pPr marL="731520" lvl="1" indent="-457200">
              <a:buFont typeface="+mj-lt"/>
              <a:buAutoNum type="arabicPeriod"/>
            </a:pPr>
            <a:r>
              <a:rPr lang="en-US" sz="2000" dirty="0" smtClean="0">
                <a:solidFill>
                  <a:srgbClr val="FF0000"/>
                </a:solidFill>
              </a:rPr>
              <a:t>Selection of an Alternative</a:t>
            </a:r>
          </a:p>
          <a:p>
            <a:pPr marL="731520" lvl="1" indent="-457200">
              <a:buFont typeface="+mj-lt"/>
              <a:buAutoNum type="arabicPeriod"/>
            </a:pPr>
            <a:r>
              <a:rPr lang="en-US" sz="2000" dirty="0" smtClean="0">
                <a:solidFill>
                  <a:srgbClr val="FF0000"/>
                </a:solidFill>
              </a:rPr>
              <a:t>Implementation of the Alternative</a:t>
            </a:r>
          </a:p>
          <a:p>
            <a:pPr marL="731520" lvl="1" indent="-457200">
              <a:buFont typeface="+mj-lt"/>
              <a:buAutoNum type="arabicPeriod"/>
            </a:pPr>
            <a:r>
              <a:rPr lang="en-US" sz="2000" dirty="0" smtClean="0">
                <a:solidFill>
                  <a:srgbClr val="FF0000"/>
                </a:solidFill>
              </a:rPr>
              <a:t>Evaluation of Decision Effectiveness</a:t>
            </a:r>
            <a:endParaRPr lang="en-US" sz="2000" dirty="0">
              <a:solidFill>
                <a:srgbClr val="FF0000"/>
              </a:solidFill>
            </a:endParaRPr>
          </a:p>
        </p:txBody>
      </p:sp>
      <p:pic>
        <p:nvPicPr>
          <p:cNvPr id="4098" name="Picture 2" descr="C:\Users\michaelm\AppData\Local\Microsoft\Windows\INetCache\IE\XNQPUWUE\8NumberEightInCircle[1].png"/>
          <p:cNvPicPr>
            <a:picLocks noChangeAspect="1" noChangeArrowheads="1"/>
          </p:cNvPicPr>
          <p:nvPr/>
        </p:nvPicPr>
        <p:blipFill>
          <a:blip r:embed="rId2" cstate="print"/>
          <a:srcRect/>
          <a:stretch>
            <a:fillRect/>
          </a:stretch>
        </p:blipFill>
        <p:spPr bwMode="auto">
          <a:xfrm>
            <a:off x="6324600" y="3889245"/>
            <a:ext cx="2209803" cy="2209803"/>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1142010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Identification of a Problem</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21</a:t>
            </a:fld>
            <a:endParaRPr lang="en-US" dirty="0"/>
          </a:p>
        </p:txBody>
      </p:sp>
      <p:sp>
        <p:nvSpPr>
          <p:cNvPr id="4" name="Content Placeholder 3"/>
          <p:cNvSpPr>
            <a:spLocks noGrp="1"/>
          </p:cNvSpPr>
          <p:nvPr>
            <p:ph sz="quarter" idx="1"/>
          </p:nvPr>
        </p:nvSpPr>
        <p:spPr/>
        <p:txBody>
          <a:bodyPr>
            <a:normAutofit/>
          </a:bodyPr>
          <a:lstStyle/>
          <a:p>
            <a:r>
              <a:rPr lang="en-US" sz="2400" u="sng" dirty="0" smtClean="0"/>
              <a:t>The decision-making process begins with the identification of a problem, or more specifically, a discrepancy between an existing and desired state of affairs.</a:t>
            </a:r>
          </a:p>
        </p:txBody>
      </p:sp>
      <p:pic>
        <p:nvPicPr>
          <p:cNvPr id="2057" name="Picture 9" descr="C:\Users\michaelm\AppData\Local\Microsoft\Windows\INetCache\IE\2HBKIZ1C\aware1[1].png"/>
          <p:cNvPicPr>
            <a:picLocks noChangeAspect="1" noChangeArrowheads="1"/>
          </p:cNvPicPr>
          <p:nvPr/>
        </p:nvPicPr>
        <p:blipFill>
          <a:blip r:embed="rId2" cstate="print"/>
          <a:srcRect/>
          <a:stretch>
            <a:fillRect/>
          </a:stretch>
        </p:blipFill>
        <p:spPr bwMode="auto">
          <a:xfrm>
            <a:off x="1732788" y="3200400"/>
            <a:ext cx="5715000" cy="2798024"/>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392055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Identification of Decision Criteria</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22</a:t>
            </a:fld>
            <a:endParaRPr lang="en-US" dirty="0"/>
          </a:p>
        </p:txBody>
      </p:sp>
      <p:sp>
        <p:nvSpPr>
          <p:cNvPr id="4" name="Content Placeholder 3"/>
          <p:cNvSpPr>
            <a:spLocks noGrp="1"/>
          </p:cNvSpPr>
          <p:nvPr>
            <p:ph sz="quarter" idx="1"/>
          </p:nvPr>
        </p:nvSpPr>
        <p:spPr/>
        <p:txBody>
          <a:bodyPr>
            <a:normAutofit/>
          </a:bodyPr>
          <a:lstStyle/>
          <a:p>
            <a:r>
              <a:rPr lang="en-US" sz="2400" u="sng" dirty="0" smtClean="0"/>
              <a:t>Once a manager has identified a problem that needs attention, the decision criteria that will be important in solving the problem must be identified</a:t>
            </a:r>
            <a:r>
              <a:rPr lang="en-US" sz="2400" dirty="0" smtClean="0"/>
              <a:t>.</a:t>
            </a:r>
          </a:p>
          <a:p>
            <a:pPr marL="0" indent="0">
              <a:buNone/>
            </a:pPr>
            <a:endParaRPr lang="en-US" sz="800" dirty="0" smtClean="0"/>
          </a:p>
        </p:txBody>
      </p:sp>
      <p:pic>
        <p:nvPicPr>
          <p:cNvPr id="3074" name="Picture 2" descr="C:\Users\michaelm\AppData\Local\Microsoft\Windows\INetCache\IE\XNQPUWUE\decision_making[1].jpg"/>
          <p:cNvPicPr>
            <a:picLocks noChangeAspect="1" noChangeArrowheads="1"/>
          </p:cNvPicPr>
          <p:nvPr/>
        </p:nvPicPr>
        <p:blipFill>
          <a:blip r:embed="rId2" cstate="print"/>
          <a:srcRect/>
          <a:stretch>
            <a:fillRect/>
          </a:stretch>
        </p:blipFill>
        <p:spPr bwMode="auto">
          <a:xfrm>
            <a:off x="4191000" y="2944936"/>
            <a:ext cx="4686299" cy="3213463"/>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180882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Allocation of Weights to Criteria</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23</a:t>
            </a:fld>
            <a:endParaRPr lang="en-US" dirty="0"/>
          </a:p>
        </p:txBody>
      </p:sp>
      <p:sp>
        <p:nvSpPr>
          <p:cNvPr id="4" name="Content Placeholder 3"/>
          <p:cNvSpPr>
            <a:spLocks noGrp="1"/>
          </p:cNvSpPr>
          <p:nvPr>
            <p:ph sz="quarter" idx="1"/>
          </p:nvPr>
        </p:nvSpPr>
        <p:spPr/>
        <p:txBody>
          <a:bodyPr>
            <a:normAutofit/>
          </a:bodyPr>
          <a:lstStyle/>
          <a:p>
            <a:r>
              <a:rPr lang="en-US" sz="2400" u="sng" dirty="0" smtClean="0"/>
              <a:t>In many decision-making situations, the criteria are not all equally important, so the decision maker has to allocate weights to the decision criteria.</a:t>
            </a:r>
          </a:p>
        </p:txBody>
      </p:sp>
      <p:pic>
        <p:nvPicPr>
          <p:cNvPr id="4099" name="Picture 3" descr="C:\Users\michaelm\AppData\Local\Microsoft\Windows\INetCache\IE\XNQPUWUE\kitchen-scale[1].png"/>
          <p:cNvPicPr>
            <a:picLocks noChangeAspect="1" noChangeArrowheads="1"/>
          </p:cNvPicPr>
          <p:nvPr/>
        </p:nvPicPr>
        <p:blipFill>
          <a:blip r:embed="rId2" cstate="print"/>
          <a:srcRect/>
          <a:stretch>
            <a:fillRect/>
          </a:stretch>
        </p:blipFill>
        <p:spPr bwMode="auto">
          <a:xfrm>
            <a:off x="5582746" y="3352800"/>
            <a:ext cx="3087542" cy="2987644"/>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3514851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Development of Alternatives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24</a:t>
            </a:fld>
            <a:endParaRPr lang="en-US" dirty="0"/>
          </a:p>
        </p:txBody>
      </p:sp>
      <p:sp>
        <p:nvSpPr>
          <p:cNvPr id="4" name="Content Placeholder 3"/>
          <p:cNvSpPr>
            <a:spLocks noGrp="1"/>
          </p:cNvSpPr>
          <p:nvPr>
            <p:ph sz="quarter" idx="1"/>
          </p:nvPr>
        </p:nvSpPr>
        <p:spPr/>
        <p:txBody>
          <a:bodyPr>
            <a:normAutofit/>
          </a:bodyPr>
          <a:lstStyle/>
          <a:p>
            <a:r>
              <a:rPr lang="en-US" sz="2400" u="sng" dirty="0" smtClean="0"/>
              <a:t>After assigning weight to the decision criteria, the decision maker lists the alternatives that could successfully resolve the problem</a:t>
            </a:r>
            <a:r>
              <a:rPr lang="en-US" sz="2400" dirty="0" smtClean="0"/>
              <a:t>.</a:t>
            </a:r>
          </a:p>
        </p:txBody>
      </p:sp>
      <p:pic>
        <p:nvPicPr>
          <p:cNvPr id="5122" name="Picture 2" descr="C:\Users\michaelm\AppData\Local\Microsoft\Windows\INetCache\IE\2HBKIZ1C\weight[1].jpg"/>
          <p:cNvPicPr>
            <a:picLocks noChangeAspect="1" noChangeArrowheads="1"/>
          </p:cNvPicPr>
          <p:nvPr/>
        </p:nvPicPr>
        <p:blipFill>
          <a:blip r:embed="rId2" cstate="print"/>
          <a:srcRect/>
          <a:stretch>
            <a:fillRect/>
          </a:stretch>
        </p:blipFill>
        <p:spPr bwMode="auto">
          <a:xfrm>
            <a:off x="4572000" y="3213371"/>
            <a:ext cx="4191000" cy="2945028"/>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2678492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Analysis of Alternatives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25</a:t>
            </a:fld>
            <a:endParaRPr lang="en-US" dirty="0"/>
          </a:p>
        </p:txBody>
      </p:sp>
      <p:sp>
        <p:nvSpPr>
          <p:cNvPr id="4" name="Content Placeholder 3"/>
          <p:cNvSpPr>
            <a:spLocks noGrp="1"/>
          </p:cNvSpPr>
          <p:nvPr>
            <p:ph sz="quarter" idx="1"/>
          </p:nvPr>
        </p:nvSpPr>
        <p:spPr/>
        <p:txBody>
          <a:bodyPr/>
          <a:lstStyle/>
          <a:p>
            <a:r>
              <a:rPr lang="en-US" sz="2400" u="sng" dirty="0" smtClean="0"/>
              <a:t>Once the alternatives have been identified, the decision maker critically needs to analyze each one, by evaluating it against the criteria</a:t>
            </a:r>
            <a:r>
              <a:rPr lang="en-US" dirty="0" smtClean="0"/>
              <a:t>.</a:t>
            </a:r>
          </a:p>
        </p:txBody>
      </p:sp>
      <p:pic>
        <p:nvPicPr>
          <p:cNvPr id="6147" name="Picture 3" descr="C:\Users\michaelm\AppData\Local\Microsoft\Windows\INetCache\IE\2HBKIZ1C\LukeBillingham[1].jpg"/>
          <p:cNvPicPr>
            <a:picLocks noChangeAspect="1" noChangeArrowheads="1"/>
          </p:cNvPicPr>
          <p:nvPr/>
        </p:nvPicPr>
        <p:blipFill>
          <a:blip r:embed="rId2" cstate="print"/>
          <a:srcRect/>
          <a:stretch>
            <a:fillRect/>
          </a:stretch>
        </p:blipFill>
        <p:spPr bwMode="auto">
          <a:xfrm>
            <a:off x="4126992" y="3352800"/>
            <a:ext cx="4636008" cy="29718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2092883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Judgments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26</a:t>
            </a:fld>
            <a:endParaRPr lang="en-US" dirty="0"/>
          </a:p>
        </p:txBody>
      </p:sp>
      <p:sp>
        <p:nvSpPr>
          <p:cNvPr id="4" name="Content Placeholder 3"/>
          <p:cNvSpPr>
            <a:spLocks noGrp="1"/>
          </p:cNvSpPr>
          <p:nvPr>
            <p:ph sz="quarter" idx="1"/>
          </p:nvPr>
        </p:nvSpPr>
        <p:spPr/>
        <p:txBody>
          <a:bodyPr>
            <a:normAutofit/>
          </a:bodyPr>
          <a:lstStyle/>
          <a:p>
            <a:r>
              <a:rPr lang="en-US" sz="2400" u="sng" dirty="0" smtClean="0"/>
              <a:t>Personal judgments are reflected in (1) the decision criteria, (2) weight allocation, and (3) evaluation of alternatives.</a:t>
            </a:r>
          </a:p>
        </p:txBody>
      </p:sp>
      <p:pic>
        <p:nvPicPr>
          <p:cNvPr id="7170" name="Picture 2" descr="C:\Users\michaelm\AppData\Local\Microsoft\Windows\INetCache\IE\8ZR0P28V\Two-people-talking-logo[1].jpg"/>
          <p:cNvPicPr>
            <a:picLocks noChangeAspect="1" noChangeArrowheads="1"/>
          </p:cNvPicPr>
          <p:nvPr/>
        </p:nvPicPr>
        <p:blipFill>
          <a:blip r:embed="rId2" cstate="print"/>
          <a:srcRect/>
          <a:stretch>
            <a:fillRect/>
          </a:stretch>
        </p:blipFill>
        <p:spPr bwMode="auto">
          <a:xfrm>
            <a:off x="4876800" y="2811162"/>
            <a:ext cx="3886200" cy="3513438"/>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2464068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Selection of an Alternative</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27</a:t>
            </a:fld>
            <a:endParaRPr lang="en-US" dirty="0"/>
          </a:p>
        </p:txBody>
      </p:sp>
      <p:sp>
        <p:nvSpPr>
          <p:cNvPr id="4" name="Content Placeholder 3"/>
          <p:cNvSpPr>
            <a:spLocks noGrp="1"/>
          </p:cNvSpPr>
          <p:nvPr>
            <p:ph sz="quarter" idx="1"/>
          </p:nvPr>
        </p:nvSpPr>
        <p:spPr/>
        <p:txBody>
          <a:bodyPr>
            <a:normAutofit/>
          </a:bodyPr>
          <a:lstStyle/>
          <a:p>
            <a:r>
              <a:rPr lang="en-US" sz="2400" u="sng" dirty="0" smtClean="0"/>
              <a:t>After the decision maker (1) determines all the pertinent factors in the decision, (2) weights them appropriately, and (3) identifies and assesses all the viable alternatives, it should be quite simple to select the best alternative.</a:t>
            </a:r>
          </a:p>
          <a:p>
            <a:endParaRPr lang="en-US" sz="800" u="sng" dirty="0" smtClean="0"/>
          </a:p>
          <a:p>
            <a:pPr lvl="1"/>
            <a:r>
              <a:rPr lang="en-US" sz="2000" dirty="0" smtClean="0">
                <a:solidFill>
                  <a:srgbClr val="FF0000"/>
                </a:solidFill>
              </a:rPr>
              <a:t>Choose the alternative that generates the highest score.</a:t>
            </a:r>
            <a:endParaRPr lang="en-US" sz="2000" dirty="0">
              <a:solidFill>
                <a:srgbClr val="FF0000"/>
              </a:solidFill>
            </a:endParaRPr>
          </a:p>
        </p:txBody>
      </p:sp>
      <p:pic>
        <p:nvPicPr>
          <p:cNvPr id="8194" name="Picture 2" descr="C:\Users\michaelm\AppData\Local\Microsoft\Windows\INetCache\IE\2HBKIZ1C\evaluatie-score[1].png"/>
          <p:cNvPicPr>
            <a:picLocks noChangeAspect="1" noChangeArrowheads="1"/>
          </p:cNvPicPr>
          <p:nvPr/>
        </p:nvPicPr>
        <p:blipFill>
          <a:blip r:embed="rId2" cstate="print"/>
          <a:srcRect/>
          <a:stretch>
            <a:fillRect/>
          </a:stretch>
        </p:blipFill>
        <p:spPr bwMode="auto">
          <a:xfrm>
            <a:off x="5105400" y="4267200"/>
            <a:ext cx="3505200" cy="18288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7021644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Implementation of the Alternative</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28</a:t>
            </a:fld>
            <a:endParaRPr lang="en-US" dirty="0"/>
          </a:p>
        </p:txBody>
      </p:sp>
      <p:sp>
        <p:nvSpPr>
          <p:cNvPr id="4" name="Content Placeholder 3"/>
          <p:cNvSpPr>
            <a:spLocks noGrp="1"/>
          </p:cNvSpPr>
          <p:nvPr>
            <p:ph sz="quarter" idx="1"/>
          </p:nvPr>
        </p:nvSpPr>
        <p:spPr/>
        <p:txBody>
          <a:bodyPr/>
          <a:lstStyle/>
          <a:p>
            <a:r>
              <a:rPr lang="en-US" sz="2400" u="sng" dirty="0" smtClean="0"/>
              <a:t>Implementation involves putting the decision into action</a:t>
            </a:r>
            <a:r>
              <a:rPr lang="en-US" dirty="0" smtClean="0"/>
              <a:t>.</a:t>
            </a:r>
          </a:p>
          <a:p>
            <a:endParaRPr lang="en-US" sz="800" dirty="0" smtClean="0"/>
          </a:p>
          <a:p>
            <a:pPr lvl="1"/>
            <a:r>
              <a:rPr lang="en-US" sz="2000" dirty="0" smtClean="0"/>
              <a:t>Implementation includes conveying the decision to all those affected, and getting their commitment to it.</a:t>
            </a:r>
          </a:p>
          <a:p>
            <a:pPr lvl="1"/>
            <a:endParaRPr lang="en-US" sz="800" dirty="0" smtClean="0"/>
          </a:p>
          <a:p>
            <a:pPr lvl="2"/>
            <a:r>
              <a:rPr lang="en-US" dirty="0" smtClean="0">
                <a:solidFill>
                  <a:srgbClr val="FF0000"/>
                </a:solidFill>
              </a:rPr>
              <a:t>If you want people to be committed to a decision…let them participate in the decision-making process.</a:t>
            </a:r>
            <a:endParaRPr lang="en-US" dirty="0">
              <a:solidFill>
                <a:srgbClr val="FF0000"/>
              </a:solidFill>
            </a:endParaRPr>
          </a:p>
        </p:txBody>
      </p:sp>
      <p:pic>
        <p:nvPicPr>
          <p:cNvPr id="9218" name="Picture 2" descr="C:\Users\michaelm\AppData\Local\Microsoft\Windows\INetCache\IE\XNQPUWUE\participate[1].png"/>
          <p:cNvPicPr>
            <a:picLocks noChangeAspect="1" noChangeArrowheads="1"/>
          </p:cNvPicPr>
          <p:nvPr/>
        </p:nvPicPr>
        <p:blipFill>
          <a:blip r:embed="rId2" cstate="print"/>
          <a:srcRect/>
          <a:stretch>
            <a:fillRect/>
          </a:stretch>
        </p:blipFill>
        <p:spPr bwMode="auto">
          <a:xfrm>
            <a:off x="1676400" y="4876800"/>
            <a:ext cx="4617301" cy="982980"/>
          </a:xfrm>
          <a:prstGeom prst="rect">
            <a:avLst/>
          </a:prstGeom>
          <a:noFill/>
        </p:spPr>
      </p:pic>
      <p:pic>
        <p:nvPicPr>
          <p:cNvPr id="9219" name="Picture 3" descr="C:\Users\michaelm\AppData\Local\Microsoft\Windows\INetCache\IE\2HBKIZ1C\Wikimedia_Deutschland_icon_participate_red[1].png"/>
          <p:cNvPicPr>
            <a:picLocks noChangeAspect="1" noChangeArrowheads="1"/>
          </p:cNvPicPr>
          <p:nvPr/>
        </p:nvPicPr>
        <p:blipFill>
          <a:blip r:embed="rId3" cstate="print"/>
          <a:srcRect/>
          <a:stretch>
            <a:fillRect/>
          </a:stretch>
        </p:blipFill>
        <p:spPr bwMode="auto">
          <a:xfrm>
            <a:off x="6096000" y="3810000"/>
            <a:ext cx="1752600" cy="2133600"/>
          </a:xfrm>
          <a:prstGeom prst="rect">
            <a:avLst/>
          </a:prstGeom>
          <a:noFill/>
        </p:spPr>
      </p:pic>
      <p:pic>
        <p:nvPicPr>
          <p:cNvPr id="7" name="Picture 6" descr="What is Management? Definition, Characteristics, Levels and Importanc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1601071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8. Evaluation of Decision Effectiveness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29</a:t>
            </a:fld>
            <a:endParaRPr lang="en-US" dirty="0"/>
          </a:p>
        </p:txBody>
      </p:sp>
      <p:sp>
        <p:nvSpPr>
          <p:cNvPr id="4" name="Content Placeholder 3"/>
          <p:cNvSpPr>
            <a:spLocks noGrp="1"/>
          </p:cNvSpPr>
          <p:nvPr>
            <p:ph sz="quarter" idx="1"/>
          </p:nvPr>
        </p:nvSpPr>
        <p:spPr/>
        <p:txBody>
          <a:bodyPr>
            <a:normAutofit/>
          </a:bodyPr>
          <a:lstStyle/>
          <a:p>
            <a:r>
              <a:rPr lang="en-US" sz="2400" u="sng" dirty="0" smtClean="0"/>
              <a:t>In the last step of the decision-making process, you should appraise the outcome of the decision to see whether the problem was resolved.</a:t>
            </a:r>
          </a:p>
          <a:p>
            <a:endParaRPr lang="en-US" sz="800" u="sng" dirty="0" smtClean="0"/>
          </a:p>
          <a:p>
            <a:pPr lvl="1"/>
            <a:r>
              <a:rPr lang="en-US" sz="2000" dirty="0" smtClean="0">
                <a:solidFill>
                  <a:srgbClr val="FF0000"/>
                </a:solidFill>
              </a:rPr>
              <a:t>Did the alternative accomplish the desired result?</a:t>
            </a:r>
            <a:endParaRPr lang="en-US" sz="2000" dirty="0">
              <a:solidFill>
                <a:srgbClr val="FF0000"/>
              </a:solidFill>
            </a:endParaRPr>
          </a:p>
        </p:txBody>
      </p:sp>
      <p:pic>
        <p:nvPicPr>
          <p:cNvPr id="10243" name="Picture 3" descr="C:\Users\michaelm\AppData\Local\Microsoft\Windows\INetCache\IE\8ZR0P28V\Self_analysis[1].png"/>
          <p:cNvPicPr>
            <a:picLocks noChangeAspect="1" noChangeArrowheads="1"/>
          </p:cNvPicPr>
          <p:nvPr/>
        </p:nvPicPr>
        <p:blipFill>
          <a:blip r:embed="rId2" cstate="print"/>
          <a:srcRect/>
          <a:stretch>
            <a:fillRect/>
          </a:stretch>
        </p:blipFill>
        <p:spPr bwMode="auto">
          <a:xfrm>
            <a:off x="4648200" y="3962400"/>
            <a:ext cx="3806190" cy="1912620"/>
          </a:xfrm>
          <a:prstGeom prst="rect">
            <a:avLst/>
          </a:prstGeom>
          <a:noFill/>
        </p:spPr>
      </p:pic>
      <p:pic>
        <p:nvPicPr>
          <p:cNvPr id="10244" name="Picture 4" descr="C:\Users\michaelm\AppData\Local\Microsoft\Windows\INetCache\IE\IKBH2KDQ\recognition[1].png"/>
          <p:cNvPicPr>
            <a:picLocks noChangeAspect="1" noChangeArrowheads="1"/>
          </p:cNvPicPr>
          <p:nvPr/>
        </p:nvPicPr>
        <p:blipFill>
          <a:blip r:embed="rId3" cstate="print"/>
          <a:srcRect/>
          <a:stretch>
            <a:fillRect/>
          </a:stretch>
        </p:blipFill>
        <p:spPr bwMode="auto">
          <a:xfrm>
            <a:off x="2819400" y="4495800"/>
            <a:ext cx="1371600" cy="1504950"/>
          </a:xfrm>
          <a:prstGeom prst="rect">
            <a:avLst/>
          </a:prstGeom>
          <a:noFill/>
        </p:spPr>
      </p:pic>
      <p:pic>
        <p:nvPicPr>
          <p:cNvPr id="7" name="Picture 6" descr="What is Management? Definition, Characteristics, Levels and Importanc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2248063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Problem-Solving and Decision-Making</a:t>
            </a:r>
            <a:endParaRPr lang="en-US" sz="3200" dirty="0"/>
          </a:p>
        </p:txBody>
      </p:sp>
      <p:sp>
        <p:nvSpPr>
          <p:cNvPr id="3" name="Content Placeholder 2"/>
          <p:cNvSpPr>
            <a:spLocks noGrp="1"/>
          </p:cNvSpPr>
          <p:nvPr>
            <p:ph sz="quarter" idx="1"/>
          </p:nvPr>
        </p:nvSpPr>
        <p:spPr/>
        <p:txBody>
          <a:bodyPr/>
          <a:lstStyle/>
          <a:p>
            <a:r>
              <a:rPr lang="en-US" sz="2400" u="sng" dirty="0" smtClean="0"/>
              <a:t>Problem-Solving</a:t>
            </a:r>
          </a:p>
          <a:p>
            <a:pPr lvl="1"/>
            <a:r>
              <a:rPr lang="en-US" sz="2000" dirty="0" smtClean="0">
                <a:solidFill>
                  <a:srgbClr val="FF0000"/>
                </a:solidFill>
              </a:rPr>
              <a:t>The process of taking corrective action in order to meet objectives.</a:t>
            </a:r>
          </a:p>
          <a:p>
            <a:pPr lvl="1">
              <a:buNone/>
            </a:pPr>
            <a:endParaRPr lang="en-US" dirty="0" smtClean="0"/>
          </a:p>
          <a:p>
            <a:pPr lvl="1">
              <a:buNone/>
            </a:pPr>
            <a:endParaRPr lang="en-US" dirty="0" smtClean="0"/>
          </a:p>
          <a:p>
            <a:pPr lvl="1">
              <a:buNone/>
            </a:pPr>
            <a:endParaRPr lang="en-US" dirty="0" smtClean="0"/>
          </a:p>
          <a:p>
            <a:r>
              <a:rPr lang="en-US" sz="2400" u="sng" dirty="0" smtClean="0"/>
              <a:t>Decision-Making</a:t>
            </a:r>
          </a:p>
          <a:p>
            <a:pPr lvl="1"/>
            <a:r>
              <a:rPr lang="en-US" sz="2000" dirty="0" smtClean="0">
                <a:solidFill>
                  <a:srgbClr val="FF0000"/>
                </a:solidFill>
              </a:rPr>
              <a:t>The process of selecting an alternative course of action to solve a problem.</a:t>
            </a:r>
            <a:endParaRPr lang="en-US" sz="2000" dirty="0">
              <a:solidFill>
                <a:srgbClr val="FF0000"/>
              </a:solidFill>
            </a:endParaRPr>
          </a:p>
        </p:txBody>
      </p:sp>
      <p:pic>
        <p:nvPicPr>
          <p:cNvPr id="6146" name="Picture 2" descr="C:\Users\Michaelm\AppData\Local\Microsoft\Windows\Temporary Internet Files\Content.IE5\KDB8FMSX\Problem-Solving-Strategies1[1].jpg"/>
          <p:cNvPicPr>
            <a:picLocks noChangeAspect="1" noChangeArrowheads="1"/>
          </p:cNvPicPr>
          <p:nvPr/>
        </p:nvPicPr>
        <p:blipFill>
          <a:blip r:embed="rId2" cstate="print"/>
          <a:srcRect/>
          <a:stretch>
            <a:fillRect/>
          </a:stretch>
        </p:blipFill>
        <p:spPr bwMode="auto">
          <a:xfrm>
            <a:off x="6096000" y="2438400"/>
            <a:ext cx="2260600" cy="1295400"/>
          </a:xfrm>
          <a:prstGeom prst="rect">
            <a:avLst/>
          </a:prstGeom>
          <a:noFill/>
        </p:spPr>
      </p:pic>
      <p:pic>
        <p:nvPicPr>
          <p:cNvPr id="6155" name="Picture 11" descr="C:\Users\Michaelm\AppData\Local\Microsoft\Windows\Temporary Internet Files\Content.IE5\5GN3PWKG\pros_cons[1].jpg"/>
          <p:cNvPicPr>
            <a:picLocks noChangeAspect="1" noChangeArrowheads="1"/>
          </p:cNvPicPr>
          <p:nvPr/>
        </p:nvPicPr>
        <p:blipFill>
          <a:blip r:embed="rId3" cstate="print"/>
          <a:srcRect/>
          <a:stretch>
            <a:fillRect/>
          </a:stretch>
        </p:blipFill>
        <p:spPr bwMode="auto">
          <a:xfrm>
            <a:off x="6187057" y="4778188"/>
            <a:ext cx="2133684" cy="1357799"/>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3</a:t>
            </a:fld>
            <a:endParaRPr lang="en-US" dirty="0"/>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321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Errors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30</a:t>
            </a:fld>
            <a:endParaRPr lang="en-US" dirty="0"/>
          </a:p>
        </p:txBody>
      </p:sp>
      <p:sp>
        <p:nvSpPr>
          <p:cNvPr id="4" name="Content Placeholder 3"/>
          <p:cNvSpPr>
            <a:spLocks noGrp="1"/>
          </p:cNvSpPr>
          <p:nvPr>
            <p:ph sz="quarter" idx="1"/>
          </p:nvPr>
        </p:nvSpPr>
        <p:spPr/>
        <p:txBody>
          <a:bodyPr>
            <a:normAutofit/>
          </a:bodyPr>
          <a:lstStyle/>
          <a:p>
            <a:r>
              <a:rPr lang="en-US" sz="2400" u="sng" dirty="0" smtClean="0"/>
              <a:t>Managers may use their own heuristics (rules of thumb) to simplify their decision making</a:t>
            </a:r>
            <a:r>
              <a:rPr lang="en-US" sz="2000" dirty="0" smtClean="0"/>
              <a:t>.</a:t>
            </a:r>
          </a:p>
          <a:p>
            <a:pPr lvl="1"/>
            <a:endParaRPr lang="en-US" sz="800" dirty="0" smtClean="0"/>
          </a:p>
          <a:p>
            <a:pPr lvl="2"/>
            <a:r>
              <a:rPr lang="en-US" dirty="0" smtClean="0">
                <a:solidFill>
                  <a:srgbClr val="FF0000"/>
                </a:solidFill>
              </a:rPr>
              <a:t>These rules of thumb may lead to errors and biases in processing and evaluating information.</a:t>
            </a:r>
            <a:endParaRPr lang="en-US" dirty="0">
              <a:solidFill>
                <a:srgbClr val="FF0000"/>
              </a:solidFill>
            </a:endParaRPr>
          </a:p>
        </p:txBody>
      </p:sp>
      <p:pic>
        <p:nvPicPr>
          <p:cNvPr id="11267" name="Picture 3" descr="C:\Users\michaelm\AppData\Local\Microsoft\Windows\INetCache\IE\IKBH2KDQ\skotan_Thumbs_up_smiley[1].png"/>
          <p:cNvPicPr>
            <a:picLocks noChangeAspect="1" noChangeArrowheads="1"/>
          </p:cNvPicPr>
          <p:nvPr/>
        </p:nvPicPr>
        <p:blipFill>
          <a:blip r:embed="rId2" cstate="print"/>
          <a:srcRect/>
          <a:stretch>
            <a:fillRect/>
          </a:stretch>
        </p:blipFill>
        <p:spPr bwMode="auto">
          <a:xfrm>
            <a:off x="5257800" y="3195564"/>
            <a:ext cx="3448615" cy="29718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3904716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Errors and Biases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31</a:t>
            </a:fld>
            <a:endParaRPr lang="en-US" dirty="0"/>
          </a:p>
        </p:txBody>
      </p:sp>
      <p:sp>
        <p:nvSpPr>
          <p:cNvPr id="4" name="Content Placeholder 3"/>
          <p:cNvSpPr>
            <a:spLocks noGrp="1"/>
          </p:cNvSpPr>
          <p:nvPr>
            <p:ph sz="quarter" idx="1"/>
          </p:nvPr>
        </p:nvSpPr>
        <p:spPr/>
        <p:txBody>
          <a:bodyPr>
            <a:normAutofit fontScale="85000" lnSpcReduction="10000"/>
          </a:bodyPr>
          <a:lstStyle/>
          <a:p>
            <a:r>
              <a:rPr lang="en-US" sz="2400" u="sng" dirty="0" smtClean="0"/>
              <a:t>Common Decision-Making Errors and Biases:</a:t>
            </a:r>
          </a:p>
          <a:p>
            <a:endParaRPr lang="en-US" sz="900" u="sng" dirty="0" smtClean="0"/>
          </a:p>
          <a:p>
            <a:pPr lvl="1"/>
            <a:r>
              <a:rPr lang="en-US" sz="2000" u="sng" dirty="0" smtClean="0"/>
              <a:t>1.  Overconfidence</a:t>
            </a:r>
          </a:p>
          <a:p>
            <a:pPr lvl="2"/>
            <a:r>
              <a:rPr lang="en-US" sz="1800" dirty="0" smtClean="0">
                <a:solidFill>
                  <a:srgbClr val="FF0000"/>
                </a:solidFill>
              </a:rPr>
              <a:t>A tendency to think you know more than you do, or </a:t>
            </a:r>
            <a:r>
              <a:rPr lang="en-US" sz="1800" smtClean="0">
                <a:solidFill>
                  <a:srgbClr val="FF0000"/>
                </a:solidFill>
              </a:rPr>
              <a:t>hold </a:t>
            </a:r>
            <a:r>
              <a:rPr lang="en-US" sz="1800" smtClean="0">
                <a:solidFill>
                  <a:srgbClr val="FF0000"/>
                </a:solidFill>
              </a:rPr>
              <a:t>unrealistic </a:t>
            </a:r>
            <a:r>
              <a:rPr lang="en-US" sz="1800" dirty="0" smtClean="0">
                <a:solidFill>
                  <a:srgbClr val="FF0000"/>
                </a:solidFill>
              </a:rPr>
              <a:t>positive views of yourself and your performance.</a:t>
            </a:r>
          </a:p>
          <a:p>
            <a:pPr lvl="1"/>
            <a:r>
              <a:rPr lang="en-US" sz="2000" u="sng" dirty="0" smtClean="0"/>
              <a:t>2.  Immediate Gratification</a:t>
            </a:r>
          </a:p>
          <a:p>
            <a:pPr lvl="2"/>
            <a:r>
              <a:rPr lang="en-US" sz="1800" dirty="0" smtClean="0">
                <a:solidFill>
                  <a:srgbClr val="FF0000"/>
                </a:solidFill>
              </a:rPr>
              <a:t>A tendency to want immediate rewards and to avoid immediate costs.</a:t>
            </a:r>
          </a:p>
          <a:p>
            <a:pPr lvl="1"/>
            <a:r>
              <a:rPr lang="en-US" sz="2000" u="sng" dirty="0" smtClean="0"/>
              <a:t>3.  Anchoring Effect</a:t>
            </a:r>
          </a:p>
          <a:p>
            <a:pPr lvl="2"/>
            <a:r>
              <a:rPr lang="en-US" sz="1800" dirty="0" smtClean="0">
                <a:solidFill>
                  <a:srgbClr val="FF0000"/>
                </a:solidFill>
              </a:rPr>
              <a:t>When you fixate on initial information as a starting point and then, once set, fail to adequately adjust for subsequent information.</a:t>
            </a:r>
          </a:p>
          <a:p>
            <a:pPr lvl="1"/>
            <a:r>
              <a:rPr lang="en-US" sz="2000" u="sng" dirty="0" smtClean="0"/>
              <a:t>4.  Selective Perception</a:t>
            </a:r>
          </a:p>
          <a:p>
            <a:pPr lvl="2"/>
            <a:r>
              <a:rPr lang="en-US" sz="1800" dirty="0" smtClean="0">
                <a:solidFill>
                  <a:srgbClr val="FF0000"/>
                </a:solidFill>
              </a:rPr>
              <a:t>When you selectively organize and interpret events based on your biased perceptions.</a:t>
            </a:r>
          </a:p>
          <a:p>
            <a:pPr lvl="1"/>
            <a:r>
              <a:rPr lang="en-US" sz="2000" u="sng" dirty="0" smtClean="0"/>
              <a:t>5.  Confirmation</a:t>
            </a:r>
          </a:p>
          <a:p>
            <a:pPr lvl="2"/>
            <a:r>
              <a:rPr lang="en-US" sz="1800" dirty="0" smtClean="0">
                <a:solidFill>
                  <a:srgbClr val="FF0000"/>
                </a:solidFill>
              </a:rPr>
              <a:t>When you seek out information that reaffirms past choices and discount information that contradicts past judgments.</a:t>
            </a:r>
          </a:p>
          <a:p>
            <a:pPr lvl="1"/>
            <a:r>
              <a:rPr lang="en-US" sz="2000" u="sng" dirty="0" smtClean="0"/>
              <a:t>6.  Framing</a:t>
            </a:r>
          </a:p>
          <a:p>
            <a:pPr lvl="2"/>
            <a:r>
              <a:rPr lang="en-US" sz="1800" dirty="0" smtClean="0">
                <a:solidFill>
                  <a:srgbClr val="FF0000"/>
                </a:solidFill>
              </a:rPr>
              <a:t>When you select and highlight certain aspects of a situation while excluding others.</a:t>
            </a:r>
          </a:p>
        </p:txBody>
      </p:sp>
      <p:pic>
        <p:nvPicPr>
          <p:cNvPr id="12290" name="Picture 2" descr="C:\Users\michaelm\AppData\Local\Microsoft\Windows\INetCache\IE\8ZR0P28V\Img[1].png"/>
          <p:cNvPicPr>
            <a:picLocks noChangeAspect="1" noChangeArrowheads="1"/>
          </p:cNvPicPr>
          <p:nvPr/>
        </p:nvPicPr>
        <p:blipFill>
          <a:blip r:embed="rId2" cstate="print"/>
          <a:srcRect/>
          <a:stretch>
            <a:fillRect/>
          </a:stretch>
        </p:blipFill>
        <p:spPr bwMode="auto">
          <a:xfrm>
            <a:off x="7391400" y="762000"/>
            <a:ext cx="1485900" cy="13335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3175571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Errors and Biases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32</a:t>
            </a:fld>
            <a:endParaRPr lang="en-US" dirty="0"/>
          </a:p>
        </p:txBody>
      </p:sp>
      <p:sp>
        <p:nvSpPr>
          <p:cNvPr id="4" name="Content Placeholder 3"/>
          <p:cNvSpPr>
            <a:spLocks noGrp="1"/>
          </p:cNvSpPr>
          <p:nvPr>
            <p:ph sz="quarter" idx="1"/>
          </p:nvPr>
        </p:nvSpPr>
        <p:spPr/>
        <p:txBody>
          <a:bodyPr>
            <a:normAutofit fontScale="85000" lnSpcReduction="10000"/>
          </a:bodyPr>
          <a:lstStyle/>
          <a:p>
            <a:r>
              <a:rPr lang="en-US" sz="2400" u="sng" dirty="0" smtClean="0"/>
              <a:t>Common Decision-Making Errors and Biases:</a:t>
            </a:r>
          </a:p>
          <a:p>
            <a:endParaRPr lang="en-US" sz="900" u="sng" dirty="0" smtClean="0"/>
          </a:p>
          <a:p>
            <a:pPr lvl="1"/>
            <a:r>
              <a:rPr lang="en-US" sz="2000" u="sng" dirty="0" smtClean="0"/>
              <a:t>7.  Availability</a:t>
            </a:r>
          </a:p>
          <a:p>
            <a:pPr lvl="2"/>
            <a:r>
              <a:rPr lang="en-US" sz="1800" dirty="0" smtClean="0">
                <a:solidFill>
                  <a:srgbClr val="FF0000"/>
                </a:solidFill>
              </a:rPr>
              <a:t>When you tend to remember events that are most recent and vivid in your memory.</a:t>
            </a:r>
          </a:p>
          <a:p>
            <a:pPr lvl="1"/>
            <a:r>
              <a:rPr lang="en-US" sz="2000" u="sng" dirty="0" smtClean="0"/>
              <a:t>8.  Representation</a:t>
            </a:r>
          </a:p>
          <a:p>
            <a:pPr lvl="2"/>
            <a:r>
              <a:rPr lang="en-US" sz="1800" dirty="0" smtClean="0">
                <a:solidFill>
                  <a:srgbClr val="FF0000"/>
                </a:solidFill>
              </a:rPr>
              <a:t>When you assess the likelihood of an event based on how closely it resembles other events or sets of events.</a:t>
            </a:r>
          </a:p>
          <a:p>
            <a:pPr lvl="1"/>
            <a:r>
              <a:rPr lang="en-US" sz="2000" u="sng" dirty="0" smtClean="0"/>
              <a:t>9.  Randomness</a:t>
            </a:r>
          </a:p>
          <a:p>
            <a:pPr lvl="2"/>
            <a:r>
              <a:rPr lang="en-US" sz="1800" dirty="0" smtClean="0">
                <a:solidFill>
                  <a:srgbClr val="FF0000"/>
                </a:solidFill>
              </a:rPr>
              <a:t>When you try to create meaning out of random events.</a:t>
            </a:r>
          </a:p>
          <a:p>
            <a:pPr lvl="1"/>
            <a:r>
              <a:rPr lang="en-US" sz="2000" u="sng" dirty="0" smtClean="0"/>
              <a:t>10.  Sunk Costs</a:t>
            </a:r>
          </a:p>
          <a:p>
            <a:pPr lvl="2"/>
            <a:r>
              <a:rPr lang="en-US" sz="1800" dirty="0" smtClean="0">
                <a:solidFill>
                  <a:srgbClr val="FF0000"/>
                </a:solidFill>
              </a:rPr>
              <a:t>When you forget that current choices can’t correct the past.</a:t>
            </a:r>
          </a:p>
          <a:p>
            <a:pPr lvl="1"/>
            <a:r>
              <a:rPr lang="en-US" sz="2000" u="sng" dirty="0" smtClean="0"/>
              <a:t>11.  Self-Serving</a:t>
            </a:r>
          </a:p>
          <a:p>
            <a:pPr lvl="2"/>
            <a:r>
              <a:rPr lang="en-US" sz="1800" dirty="0" smtClean="0">
                <a:solidFill>
                  <a:srgbClr val="FF0000"/>
                </a:solidFill>
              </a:rPr>
              <a:t>When you are quick to take credit for successes and blame failure on outside factors.</a:t>
            </a:r>
          </a:p>
          <a:p>
            <a:pPr lvl="1"/>
            <a:r>
              <a:rPr lang="en-US" sz="2000" u="sng" dirty="0" smtClean="0"/>
              <a:t>12.  Hindsight</a:t>
            </a:r>
          </a:p>
          <a:p>
            <a:pPr lvl="2"/>
            <a:r>
              <a:rPr lang="en-US" sz="1800" dirty="0" smtClean="0">
                <a:solidFill>
                  <a:srgbClr val="FF0000"/>
                </a:solidFill>
              </a:rPr>
              <a:t>When you falsely believe that you would have accurately predicted the outcome of an event once the outcome is actually known.</a:t>
            </a:r>
          </a:p>
          <a:p>
            <a:pPr lvl="2"/>
            <a:endParaRPr lang="en-US" dirty="0" smtClean="0"/>
          </a:p>
          <a:p>
            <a:endParaRPr lang="en-US" dirty="0"/>
          </a:p>
        </p:txBody>
      </p:sp>
      <p:pic>
        <p:nvPicPr>
          <p:cNvPr id="5" name="Picture 2" descr="C:\Users\michaelm\AppData\Local\Microsoft\Windows\INetCache\IE\8ZR0P28V\Img[1].png"/>
          <p:cNvPicPr>
            <a:picLocks noChangeAspect="1" noChangeArrowheads="1"/>
          </p:cNvPicPr>
          <p:nvPr/>
        </p:nvPicPr>
        <p:blipFill>
          <a:blip r:embed="rId2" cstate="print"/>
          <a:srcRect/>
          <a:stretch>
            <a:fillRect/>
          </a:stretch>
        </p:blipFill>
        <p:spPr bwMode="auto">
          <a:xfrm>
            <a:off x="7391400" y="762000"/>
            <a:ext cx="1485900" cy="13335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3301799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Decision-Making</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33</a:t>
            </a:fld>
            <a:endParaRPr lang="en-US" dirty="0"/>
          </a:p>
        </p:txBody>
      </p:sp>
      <p:sp>
        <p:nvSpPr>
          <p:cNvPr id="4" name="Content Placeholder 3"/>
          <p:cNvSpPr>
            <a:spLocks noGrp="1"/>
          </p:cNvSpPr>
          <p:nvPr>
            <p:ph sz="quarter" idx="1"/>
          </p:nvPr>
        </p:nvSpPr>
        <p:spPr/>
        <p:txBody>
          <a:bodyPr/>
          <a:lstStyle/>
          <a:p>
            <a:r>
              <a:rPr lang="en-US" sz="2400" u="sng" dirty="0" smtClean="0"/>
              <a:t>Decision-Making is the Essence of Management</a:t>
            </a:r>
          </a:p>
          <a:p>
            <a:endParaRPr lang="en-US" sz="800" u="sng" dirty="0" smtClean="0"/>
          </a:p>
          <a:p>
            <a:pPr lvl="1"/>
            <a:r>
              <a:rPr lang="en-US" sz="2000" dirty="0" smtClean="0"/>
              <a:t>Everyone in an organization makes decisions, but it’s particularly important to managers.  Managers make decisions as they:                                                                                         Plan, Organize, Lead, and Control</a:t>
            </a:r>
          </a:p>
          <a:p>
            <a:pPr lvl="1"/>
            <a:endParaRPr lang="en-US" sz="800" dirty="0" smtClean="0"/>
          </a:p>
          <a:p>
            <a:pPr lvl="2"/>
            <a:r>
              <a:rPr lang="en-US" sz="1800" dirty="0" smtClean="0">
                <a:solidFill>
                  <a:srgbClr val="FF0000"/>
                </a:solidFill>
              </a:rPr>
              <a:t>Managers want to be good decision makers and exhibit good decision-making behaviors, so they appear competent and intelligent to their bosses, employees, and co-workers.</a:t>
            </a:r>
            <a:endParaRPr lang="en-US" sz="1800" dirty="0">
              <a:solidFill>
                <a:srgbClr val="FF0000"/>
              </a:solidFill>
            </a:endParaRPr>
          </a:p>
        </p:txBody>
      </p:sp>
      <p:pic>
        <p:nvPicPr>
          <p:cNvPr id="7" name="Picture 6" descr="What is Management? Definition, Characteristics, Levels and Importanc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pic>
        <p:nvPicPr>
          <p:cNvPr id="9" name="Picture 8" descr="Intelligent synonyms - 1 130 Words and Phrases for Intelligen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0412" y="4343400"/>
            <a:ext cx="4096512" cy="1967230"/>
          </a:xfrm>
          <a:prstGeom prst="rect">
            <a:avLst/>
          </a:prstGeom>
          <a:noFill/>
          <a:ln>
            <a:noFill/>
          </a:ln>
        </p:spPr>
      </p:pic>
      <p:pic>
        <p:nvPicPr>
          <p:cNvPr id="10" name="Picture 9" descr="Competent synonyms - 2 344 Words and Phrases for Competen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52" y="4343400"/>
            <a:ext cx="4099560" cy="1967230"/>
          </a:xfrm>
          <a:prstGeom prst="rect">
            <a:avLst/>
          </a:prstGeom>
          <a:noFill/>
          <a:ln>
            <a:noFill/>
          </a:ln>
        </p:spPr>
      </p:pic>
    </p:spTree>
    <p:extLst>
      <p:ext uri="{BB962C8B-B14F-4D97-AF65-F5344CB8AC3E}">
        <p14:creationId xmlns:p14="http://schemas.microsoft.com/office/powerpoint/2010/main" val="7948966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Approaches to Make Decisions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34</a:t>
            </a:fld>
            <a:endParaRPr lang="en-US" dirty="0"/>
          </a:p>
        </p:txBody>
      </p:sp>
      <p:sp>
        <p:nvSpPr>
          <p:cNvPr id="4" name="Content Placeholder 3"/>
          <p:cNvSpPr>
            <a:spLocks noGrp="1"/>
          </p:cNvSpPr>
          <p:nvPr>
            <p:ph sz="quarter" idx="1"/>
          </p:nvPr>
        </p:nvSpPr>
        <p:spPr/>
        <p:txBody>
          <a:bodyPr>
            <a:normAutofit/>
          </a:bodyPr>
          <a:lstStyle/>
          <a:p>
            <a:r>
              <a:rPr lang="en-US" sz="2400" u="sng" dirty="0" smtClean="0"/>
              <a:t>1. Rational Model</a:t>
            </a:r>
          </a:p>
          <a:p>
            <a:endParaRPr lang="en-US" sz="800" u="sng" dirty="0" smtClean="0"/>
          </a:p>
          <a:p>
            <a:pPr lvl="1"/>
            <a:r>
              <a:rPr lang="en-US" sz="2000" dirty="0" smtClean="0"/>
              <a:t>This approach assumes: Decision Makers MUST ACT RATIONALLY. That is, make logical and consistent choices to maximize value.</a:t>
            </a:r>
          </a:p>
          <a:p>
            <a:pPr lvl="1"/>
            <a:endParaRPr lang="en-US" sz="800" dirty="0" smtClean="0"/>
          </a:p>
          <a:p>
            <a:pPr lvl="1"/>
            <a:r>
              <a:rPr lang="en-US" sz="2000" dirty="0" smtClean="0"/>
              <a:t>A “Rational” Decision Maker…should </a:t>
            </a:r>
            <a:r>
              <a:rPr lang="en-US" sz="2000" dirty="0"/>
              <a:t>b</a:t>
            </a:r>
            <a:r>
              <a:rPr lang="en-US" sz="2000" dirty="0" smtClean="0"/>
              <a:t>e, but may </a:t>
            </a:r>
            <a:r>
              <a:rPr lang="en-US" sz="2000" dirty="0"/>
              <a:t>n</a:t>
            </a:r>
            <a:r>
              <a:rPr lang="en-US" sz="2000" dirty="0" smtClean="0"/>
              <a:t>ever </a:t>
            </a:r>
            <a:r>
              <a:rPr lang="en-US" sz="2000" dirty="0"/>
              <a:t>f</a:t>
            </a:r>
            <a:r>
              <a:rPr lang="en-US" sz="2000" dirty="0" smtClean="0"/>
              <a:t>ully </a:t>
            </a:r>
            <a:r>
              <a:rPr lang="en-US" sz="2000" dirty="0"/>
              <a:t>b</a:t>
            </a:r>
            <a:r>
              <a:rPr lang="en-US" sz="2000" dirty="0" smtClean="0"/>
              <a:t>e:</a:t>
            </a:r>
          </a:p>
          <a:p>
            <a:pPr lvl="1"/>
            <a:endParaRPr lang="en-US" sz="800" dirty="0" smtClean="0"/>
          </a:p>
          <a:p>
            <a:pPr marL="937260" lvl="2" indent="-342900">
              <a:buFont typeface="+mj-lt"/>
              <a:buAutoNum type="arabicPeriod"/>
            </a:pPr>
            <a:r>
              <a:rPr lang="en-US" sz="1800" dirty="0" smtClean="0">
                <a:solidFill>
                  <a:srgbClr val="FF0000"/>
                </a:solidFill>
              </a:rPr>
              <a:t>Objective and Logical</a:t>
            </a:r>
          </a:p>
          <a:p>
            <a:pPr marL="937260" lvl="2" indent="-342900">
              <a:buFont typeface="+mj-lt"/>
              <a:buAutoNum type="arabicPeriod"/>
            </a:pPr>
            <a:r>
              <a:rPr lang="en-US" sz="1800" dirty="0" smtClean="0">
                <a:solidFill>
                  <a:srgbClr val="FF0000"/>
                </a:solidFill>
              </a:rPr>
              <a:t>Clear and Focused on Problem</a:t>
            </a:r>
          </a:p>
          <a:p>
            <a:pPr marL="937260" lvl="2" indent="-342900">
              <a:buFont typeface="+mj-lt"/>
              <a:buAutoNum type="arabicPeriod"/>
            </a:pPr>
            <a:r>
              <a:rPr lang="en-US" sz="1800" dirty="0" smtClean="0">
                <a:solidFill>
                  <a:srgbClr val="FF0000"/>
                </a:solidFill>
              </a:rPr>
              <a:t>Clear and Specific on Goals Regarding Decision</a:t>
            </a:r>
          </a:p>
          <a:p>
            <a:pPr marL="937260" lvl="2" indent="-342900">
              <a:buFont typeface="+mj-lt"/>
              <a:buAutoNum type="arabicPeriod"/>
            </a:pPr>
            <a:r>
              <a:rPr lang="en-US" sz="1800" dirty="0" smtClean="0">
                <a:solidFill>
                  <a:srgbClr val="FF0000"/>
                </a:solidFill>
              </a:rPr>
              <a:t>Aware of All Possible Alternatives and Consequences</a:t>
            </a:r>
          </a:p>
          <a:p>
            <a:pPr marL="937260" lvl="2" indent="-342900">
              <a:buFont typeface="+mj-lt"/>
              <a:buAutoNum type="arabicPeriod"/>
            </a:pPr>
            <a:r>
              <a:rPr lang="en-US" sz="1800" dirty="0" smtClean="0">
                <a:solidFill>
                  <a:srgbClr val="FF0000"/>
                </a:solidFill>
              </a:rPr>
              <a:t>Effective in Choosing Alternative that Maximizes Achievement of Goal</a:t>
            </a:r>
          </a:p>
          <a:p>
            <a:pPr marL="937260" lvl="2" indent="-342900">
              <a:buFont typeface="+mj-lt"/>
              <a:buAutoNum type="arabicPeriod"/>
            </a:pPr>
            <a:r>
              <a:rPr lang="en-US" sz="1800" dirty="0" smtClean="0">
                <a:solidFill>
                  <a:srgbClr val="FF0000"/>
                </a:solidFill>
              </a:rPr>
              <a:t>Considerate of Organization’s Best Interests</a:t>
            </a:r>
          </a:p>
          <a:p>
            <a:pPr lvl="2"/>
            <a:endParaRPr lang="en-US" sz="1800" dirty="0" smtClean="0"/>
          </a:p>
          <a:p>
            <a:pPr lvl="3"/>
            <a:r>
              <a:rPr lang="en-US" sz="1800" dirty="0" smtClean="0">
                <a:solidFill>
                  <a:srgbClr val="0070C0"/>
                </a:solidFill>
              </a:rPr>
              <a:t>Therefore, Rationality is not a very </a:t>
            </a:r>
            <a:r>
              <a:rPr lang="en-US" sz="1800" dirty="0">
                <a:solidFill>
                  <a:srgbClr val="0070C0"/>
                </a:solidFill>
              </a:rPr>
              <a:t>r</a:t>
            </a:r>
            <a:r>
              <a:rPr lang="en-US" sz="1800" dirty="0" smtClean="0">
                <a:solidFill>
                  <a:srgbClr val="0070C0"/>
                </a:solidFill>
              </a:rPr>
              <a:t>ealistic approach.</a:t>
            </a:r>
          </a:p>
          <a:p>
            <a:pPr lvl="2"/>
            <a:endParaRPr lang="en-US" sz="1800" dirty="0"/>
          </a:p>
        </p:txBody>
      </p:sp>
      <p:pic>
        <p:nvPicPr>
          <p:cNvPr id="13314" name="Picture 2" descr="C:\Users\michaelm\AppData\Local\Microsoft\Windows\INetCache\IE\8ZR0P28V\830px-Not_allowed.svg[1].png"/>
          <p:cNvPicPr>
            <a:picLocks noChangeAspect="1" noChangeArrowheads="1"/>
          </p:cNvPicPr>
          <p:nvPr/>
        </p:nvPicPr>
        <p:blipFill>
          <a:blip r:embed="rId2" cstate="print"/>
          <a:srcRect/>
          <a:stretch>
            <a:fillRect/>
          </a:stretch>
        </p:blipFill>
        <p:spPr bwMode="auto">
          <a:xfrm>
            <a:off x="7315200" y="5105400"/>
            <a:ext cx="1333500" cy="11430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1274441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Approaches to Make Decisions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35</a:t>
            </a:fld>
            <a:endParaRPr lang="en-US" dirty="0"/>
          </a:p>
        </p:txBody>
      </p:sp>
      <p:sp>
        <p:nvSpPr>
          <p:cNvPr id="4" name="Content Placeholder 3"/>
          <p:cNvSpPr>
            <a:spLocks noGrp="1"/>
          </p:cNvSpPr>
          <p:nvPr>
            <p:ph sz="quarter" idx="1"/>
          </p:nvPr>
        </p:nvSpPr>
        <p:spPr/>
        <p:txBody>
          <a:bodyPr>
            <a:normAutofit/>
          </a:bodyPr>
          <a:lstStyle/>
          <a:p>
            <a:r>
              <a:rPr lang="en-US" sz="2400" u="sng" dirty="0" smtClean="0"/>
              <a:t>2. Bounded Rationality</a:t>
            </a:r>
          </a:p>
          <a:p>
            <a:endParaRPr lang="en-US" sz="800" u="sng" dirty="0" smtClean="0"/>
          </a:p>
          <a:p>
            <a:pPr lvl="1"/>
            <a:r>
              <a:rPr lang="en-US" sz="2000" dirty="0" smtClean="0"/>
              <a:t>Making decisions that are rational within the limits of a manager’s ability to process information.</a:t>
            </a:r>
          </a:p>
          <a:p>
            <a:pPr lvl="1"/>
            <a:endParaRPr lang="en-US" sz="800" dirty="0" smtClean="0"/>
          </a:p>
          <a:p>
            <a:pPr lvl="2"/>
            <a:r>
              <a:rPr lang="en-US" sz="1800" dirty="0" smtClean="0">
                <a:solidFill>
                  <a:srgbClr val="FF0000"/>
                </a:solidFill>
              </a:rPr>
              <a:t>People are limited in their ability to grasp present and anticipate future, which makes it difficult to achieve the best possible decisions.</a:t>
            </a:r>
          </a:p>
          <a:p>
            <a:pPr lvl="2"/>
            <a:endParaRPr lang="en-US" sz="800" dirty="0" smtClean="0"/>
          </a:p>
          <a:p>
            <a:pPr lvl="3"/>
            <a:r>
              <a:rPr lang="en-US" sz="1800" dirty="0" smtClean="0">
                <a:solidFill>
                  <a:srgbClr val="0070C0"/>
                </a:solidFill>
              </a:rPr>
              <a:t>No one can possibly analyze all information on all alternatives so they </a:t>
            </a:r>
            <a:r>
              <a:rPr lang="en-US" sz="1800" u="sng" dirty="0" smtClean="0">
                <a:solidFill>
                  <a:srgbClr val="0070C0"/>
                </a:solidFill>
              </a:rPr>
              <a:t>SATISFICE </a:t>
            </a:r>
            <a:r>
              <a:rPr lang="en-US" sz="1800" dirty="0" smtClean="0">
                <a:solidFill>
                  <a:srgbClr val="0070C0"/>
                </a:solidFill>
              </a:rPr>
              <a:t>– that is, accept solutions that are “good enough,” rather than spend time and other resources trying to maximize.</a:t>
            </a:r>
            <a:endParaRPr lang="en-US" sz="1800" dirty="0">
              <a:solidFill>
                <a:srgbClr val="0070C0"/>
              </a:solidFill>
            </a:endParaRPr>
          </a:p>
        </p:txBody>
      </p:sp>
      <p:pic>
        <p:nvPicPr>
          <p:cNvPr id="14338" name="Picture 2" descr="C:\Users\michaelm\AppData\Local\Microsoft\Windows\INetCache\IE\2HBKIZ1C\compromise1[1].jpg"/>
          <p:cNvPicPr>
            <a:picLocks noChangeAspect="1" noChangeArrowheads="1"/>
          </p:cNvPicPr>
          <p:nvPr/>
        </p:nvPicPr>
        <p:blipFill>
          <a:blip r:embed="rId2" cstate="print"/>
          <a:srcRect/>
          <a:stretch>
            <a:fillRect/>
          </a:stretch>
        </p:blipFill>
        <p:spPr bwMode="auto">
          <a:xfrm>
            <a:off x="5638801" y="4800600"/>
            <a:ext cx="3154680" cy="15240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38748210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Approaches to Make Decisions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36</a:t>
            </a:fld>
            <a:endParaRPr lang="en-US" dirty="0"/>
          </a:p>
        </p:txBody>
      </p:sp>
      <p:sp>
        <p:nvSpPr>
          <p:cNvPr id="4" name="Content Placeholder 3"/>
          <p:cNvSpPr>
            <a:spLocks noGrp="1"/>
          </p:cNvSpPr>
          <p:nvPr>
            <p:ph sz="quarter" idx="1"/>
          </p:nvPr>
        </p:nvSpPr>
        <p:spPr/>
        <p:txBody>
          <a:bodyPr>
            <a:normAutofit/>
          </a:bodyPr>
          <a:lstStyle/>
          <a:p>
            <a:r>
              <a:rPr lang="en-US" sz="2400" u="sng" dirty="0" smtClean="0"/>
              <a:t>3. Intuition and Managerial Decision Making</a:t>
            </a:r>
          </a:p>
          <a:p>
            <a:endParaRPr lang="en-US" sz="800" u="sng" dirty="0" smtClean="0"/>
          </a:p>
          <a:p>
            <a:pPr lvl="1"/>
            <a:r>
              <a:rPr lang="en-US" sz="2000" dirty="0" smtClean="0"/>
              <a:t>Making decisions on the basis of experience, feelings, and accumulated judgment.</a:t>
            </a:r>
          </a:p>
          <a:p>
            <a:pPr lvl="1"/>
            <a:endParaRPr lang="en-US" sz="800" dirty="0" smtClean="0"/>
          </a:p>
          <a:p>
            <a:pPr lvl="2"/>
            <a:r>
              <a:rPr lang="en-US" sz="1800" dirty="0" smtClean="0">
                <a:solidFill>
                  <a:srgbClr val="FF0000"/>
                </a:solidFill>
              </a:rPr>
              <a:t>Described as “Unconscious Reasoning”</a:t>
            </a:r>
          </a:p>
          <a:p>
            <a:pPr lvl="3"/>
            <a:endParaRPr lang="en-US" sz="800" dirty="0" smtClean="0"/>
          </a:p>
          <a:p>
            <a:pPr lvl="3"/>
            <a:r>
              <a:rPr lang="en-US" sz="1800" dirty="0" smtClean="0">
                <a:solidFill>
                  <a:srgbClr val="0070C0"/>
                </a:solidFill>
              </a:rPr>
              <a:t>Almost half of managers rely on intuition more often than formal analysis to make decisions about their companies.</a:t>
            </a:r>
            <a:endParaRPr lang="en-US" sz="1800" dirty="0">
              <a:solidFill>
                <a:srgbClr val="0070C0"/>
              </a:solidFill>
            </a:endParaRPr>
          </a:p>
        </p:txBody>
      </p:sp>
      <p:pic>
        <p:nvPicPr>
          <p:cNvPr id="15362" name="Picture 2" descr="C:\Users\michaelm\AppData\Local\Microsoft\Windows\INetCache\IE\XNQPUWUE\gut[1].jpg"/>
          <p:cNvPicPr>
            <a:picLocks noChangeAspect="1" noChangeArrowheads="1"/>
          </p:cNvPicPr>
          <p:nvPr/>
        </p:nvPicPr>
        <p:blipFill>
          <a:blip r:embed="rId2" cstate="print"/>
          <a:srcRect/>
          <a:stretch>
            <a:fillRect/>
          </a:stretch>
        </p:blipFill>
        <p:spPr bwMode="auto">
          <a:xfrm>
            <a:off x="6019800" y="4070470"/>
            <a:ext cx="2776907" cy="225413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17899798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Intuition</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37</a:t>
            </a:fld>
            <a:endParaRPr lang="en-US" dirty="0"/>
          </a:p>
        </p:txBody>
      </p:sp>
      <p:sp>
        <p:nvSpPr>
          <p:cNvPr id="4" name="Content Placeholder 3"/>
          <p:cNvSpPr>
            <a:spLocks noGrp="1"/>
          </p:cNvSpPr>
          <p:nvPr>
            <p:ph sz="quarter" idx="1"/>
          </p:nvPr>
        </p:nvSpPr>
        <p:spPr/>
        <p:txBody>
          <a:bodyPr/>
          <a:lstStyle/>
          <a:p>
            <a:r>
              <a:rPr lang="en-US" sz="2400" u="sng" dirty="0" smtClean="0"/>
              <a:t>What is Intuition</a:t>
            </a:r>
            <a:r>
              <a:rPr lang="en-US" sz="2400" dirty="0" smtClean="0"/>
              <a:t>?</a:t>
            </a:r>
          </a:p>
          <a:p>
            <a:endParaRPr lang="en-US" sz="800" dirty="0" smtClean="0"/>
          </a:p>
          <a:p>
            <a:pPr marL="731520" lvl="1" indent="-457200">
              <a:buFont typeface="+mj-lt"/>
              <a:buAutoNum type="arabicPeriod"/>
            </a:pPr>
            <a:r>
              <a:rPr lang="en-US" sz="2000" u="sng" dirty="0" smtClean="0"/>
              <a:t>Experienced-Based Decisions</a:t>
            </a:r>
          </a:p>
          <a:p>
            <a:pPr lvl="2"/>
            <a:r>
              <a:rPr lang="en-US" sz="1800" dirty="0" smtClean="0">
                <a:solidFill>
                  <a:srgbClr val="FF0000"/>
                </a:solidFill>
              </a:rPr>
              <a:t>Managers make decisions based on their past experiences.</a:t>
            </a:r>
          </a:p>
          <a:p>
            <a:pPr marL="731520" lvl="1" indent="-457200">
              <a:buFont typeface="+mj-lt"/>
              <a:buAutoNum type="arabicPeriod"/>
            </a:pPr>
            <a:r>
              <a:rPr lang="en-US" sz="2000" u="sng" dirty="0" smtClean="0"/>
              <a:t>Affect-Initiated Decisions</a:t>
            </a:r>
          </a:p>
          <a:p>
            <a:pPr lvl="2"/>
            <a:r>
              <a:rPr lang="en-US" sz="1800" dirty="0" smtClean="0">
                <a:solidFill>
                  <a:srgbClr val="FF0000"/>
                </a:solidFill>
              </a:rPr>
              <a:t>Managers make decisions based on feelings or emotions.</a:t>
            </a:r>
          </a:p>
          <a:p>
            <a:pPr marL="731520" lvl="1" indent="-457200">
              <a:buFont typeface="+mj-lt"/>
              <a:buAutoNum type="arabicPeriod"/>
            </a:pPr>
            <a:r>
              <a:rPr lang="en-US" sz="2000" u="sng" dirty="0" smtClean="0"/>
              <a:t>Cognitive-Based Decisions</a:t>
            </a:r>
          </a:p>
          <a:p>
            <a:pPr lvl="2"/>
            <a:r>
              <a:rPr lang="en-US" sz="1800" dirty="0" smtClean="0">
                <a:solidFill>
                  <a:srgbClr val="FF0000"/>
                </a:solidFill>
              </a:rPr>
              <a:t>Managers make decisions based on skills, knowledge, and training.</a:t>
            </a:r>
          </a:p>
          <a:p>
            <a:pPr marL="731520" lvl="1" indent="-457200">
              <a:buFont typeface="+mj-lt"/>
              <a:buAutoNum type="arabicPeriod"/>
            </a:pPr>
            <a:r>
              <a:rPr lang="en-US" sz="2000" u="sng" dirty="0" smtClean="0"/>
              <a:t>Subconscious Mental Processing</a:t>
            </a:r>
          </a:p>
          <a:p>
            <a:pPr lvl="2"/>
            <a:r>
              <a:rPr lang="en-US" sz="1800" dirty="0" smtClean="0">
                <a:solidFill>
                  <a:srgbClr val="FF0000"/>
                </a:solidFill>
              </a:rPr>
              <a:t>Managers use data from subconscious mind to help them make decisions.</a:t>
            </a:r>
          </a:p>
          <a:p>
            <a:pPr marL="731520" lvl="1" indent="-457200">
              <a:buFont typeface="+mj-lt"/>
              <a:buAutoNum type="arabicPeriod"/>
            </a:pPr>
            <a:r>
              <a:rPr lang="en-US" sz="2000" u="sng" dirty="0" smtClean="0"/>
              <a:t>Values or Ethics-Based Decisions</a:t>
            </a:r>
          </a:p>
          <a:p>
            <a:pPr lvl="2"/>
            <a:r>
              <a:rPr lang="en-US" sz="1800" dirty="0" smtClean="0">
                <a:solidFill>
                  <a:srgbClr val="FF0000"/>
                </a:solidFill>
              </a:rPr>
              <a:t>Managers make decisions based on ethical values or culture.	</a:t>
            </a:r>
          </a:p>
        </p:txBody>
      </p:sp>
      <p:pic>
        <p:nvPicPr>
          <p:cNvPr id="21509" name="Picture 5" descr="C:\Users\michaelm\AppData\Local\Microsoft\Windows\INetCache\IE\XNQPUWUE\lvi[1].png"/>
          <p:cNvPicPr>
            <a:picLocks noChangeAspect="1" noChangeArrowheads="1"/>
          </p:cNvPicPr>
          <p:nvPr/>
        </p:nvPicPr>
        <p:blipFill>
          <a:blip r:embed="rId2" cstate="print"/>
          <a:srcRect/>
          <a:stretch>
            <a:fillRect/>
          </a:stretch>
        </p:blipFill>
        <p:spPr bwMode="auto">
          <a:xfrm>
            <a:off x="7315200" y="1447800"/>
            <a:ext cx="1524000" cy="14478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289216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Decisions and Decision Making Conditions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38</a:t>
            </a:fld>
            <a:endParaRPr lang="en-US" dirty="0"/>
          </a:p>
        </p:txBody>
      </p:sp>
      <p:sp>
        <p:nvSpPr>
          <p:cNvPr id="4" name="Content Placeholder 3"/>
          <p:cNvSpPr>
            <a:spLocks noGrp="1"/>
          </p:cNvSpPr>
          <p:nvPr>
            <p:ph sz="quarter" idx="1"/>
          </p:nvPr>
        </p:nvSpPr>
        <p:spPr/>
        <p:txBody>
          <a:bodyPr/>
          <a:lstStyle/>
          <a:p>
            <a:r>
              <a:rPr lang="en-US" sz="2400" u="sng" dirty="0" smtClean="0"/>
              <a:t>When making decisions, managers face three different conditions</a:t>
            </a:r>
            <a:r>
              <a:rPr lang="en-US" sz="2400" dirty="0" smtClean="0"/>
              <a:t>:</a:t>
            </a:r>
          </a:p>
          <a:p>
            <a:endParaRPr lang="en-US" sz="800" dirty="0" smtClean="0"/>
          </a:p>
          <a:p>
            <a:pPr marL="731520" lvl="1" indent="-457200">
              <a:buFont typeface="+mj-lt"/>
              <a:buAutoNum type="arabicPeriod"/>
            </a:pPr>
            <a:r>
              <a:rPr lang="en-US" sz="2000" u="sng" dirty="0" smtClean="0"/>
              <a:t>Certainty</a:t>
            </a:r>
          </a:p>
          <a:p>
            <a:pPr lvl="2"/>
            <a:r>
              <a:rPr lang="en-US" sz="1800" dirty="0" smtClean="0">
                <a:solidFill>
                  <a:srgbClr val="FF0000"/>
                </a:solidFill>
              </a:rPr>
              <a:t>Conditions in which a manager can make accurate decisions because the outcome of every alternative is known.</a:t>
            </a:r>
          </a:p>
          <a:p>
            <a:pPr marL="731520" lvl="1" indent="-457200">
              <a:buFont typeface="+mj-lt"/>
              <a:buAutoNum type="arabicPeriod"/>
            </a:pPr>
            <a:r>
              <a:rPr lang="en-US" sz="2000" u="sng" dirty="0" smtClean="0"/>
              <a:t>Risk</a:t>
            </a:r>
          </a:p>
          <a:p>
            <a:pPr lvl="2"/>
            <a:r>
              <a:rPr lang="en-US" sz="1800" dirty="0" smtClean="0">
                <a:solidFill>
                  <a:srgbClr val="FF0000"/>
                </a:solidFill>
              </a:rPr>
              <a:t>Conditions in which the decision maker is able to estimate the likelihood of certain outcomes.</a:t>
            </a:r>
          </a:p>
          <a:p>
            <a:pPr marL="731520" lvl="1" indent="-457200">
              <a:buFont typeface="+mj-lt"/>
              <a:buAutoNum type="arabicPeriod"/>
            </a:pPr>
            <a:r>
              <a:rPr lang="en-US" sz="2000" u="sng" dirty="0" smtClean="0"/>
              <a:t>Uncertainty</a:t>
            </a:r>
          </a:p>
          <a:p>
            <a:pPr lvl="2"/>
            <a:r>
              <a:rPr lang="en-US" sz="1800" dirty="0" smtClean="0">
                <a:solidFill>
                  <a:srgbClr val="FF0000"/>
                </a:solidFill>
              </a:rPr>
              <a:t>Conditions in which the choice of alternative is influenced by the limited amount of available information and by the psychological orientation of the decision maker.</a:t>
            </a:r>
            <a:endParaRPr lang="en-US" sz="1800" dirty="0">
              <a:solidFill>
                <a:srgbClr val="FF0000"/>
              </a:solidFill>
            </a:endParaRPr>
          </a:p>
        </p:txBody>
      </p:sp>
      <p:pic>
        <p:nvPicPr>
          <p:cNvPr id="1027" name="Picture 3" descr="C:\Users\michaelm\AppData\Local\Microsoft\Windows\INetCache\IE\2HBKIZ1C\800px-Flowchart_condition_symbol.svg[1].png"/>
          <p:cNvPicPr>
            <a:picLocks noChangeAspect="1" noChangeArrowheads="1"/>
          </p:cNvPicPr>
          <p:nvPr/>
        </p:nvPicPr>
        <p:blipFill>
          <a:blip r:embed="rId2" cstate="print"/>
          <a:srcRect/>
          <a:stretch>
            <a:fillRect/>
          </a:stretch>
        </p:blipFill>
        <p:spPr bwMode="auto">
          <a:xfrm>
            <a:off x="6324600" y="5334000"/>
            <a:ext cx="2514600" cy="990600"/>
          </a:xfrm>
          <a:prstGeom prst="rect">
            <a:avLst/>
          </a:prstGeom>
          <a:noFill/>
        </p:spPr>
      </p:pic>
      <p:pic>
        <p:nvPicPr>
          <p:cNvPr id="1029" name="Picture 5" descr="C:\Users\michaelm\AppData\Local\Microsoft\Windows\INetCache\IE\XNQPUWUE\340px-Japanese_Urban_Expwy_Sign_Number_3.svg[1].png"/>
          <p:cNvPicPr>
            <a:picLocks noChangeAspect="1" noChangeArrowheads="1"/>
          </p:cNvPicPr>
          <p:nvPr/>
        </p:nvPicPr>
        <p:blipFill>
          <a:blip r:embed="rId3" cstate="print"/>
          <a:srcRect/>
          <a:stretch>
            <a:fillRect/>
          </a:stretch>
        </p:blipFill>
        <p:spPr bwMode="auto">
          <a:xfrm>
            <a:off x="5943600" y="5486400"/>
            <a:ext cx="838200" cy="723900"/>
          </a:xfrm>
          <a:prstGeom prst="rect">
            <a:avLst/>
          </a:prstGeom>
          <a:noFill/>
        </p:spPr>
      </p:pic>
      <p:pic>
        <p:nvPicPr>
          <p:cNvPr id="7" name="Picture 6" descr="What is Management? Definition, Characteristics, Levels and Importanc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12664188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Decision Making</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39</a:t>
            </a:fld>
            <a:endParaRPr lang="en-US" dirty="0"/>
          </a:p>
        </p:txBody>
      </p:sp>
      <p:sp>
        <p:nvSpPr>
          <p:cNvPr id="4" name="Content Placeholder 3"/>
          <p:cNvSpPr>
            <a:spLocks noGrp="1"/>
          </p:cNvSpPr>
          <p:nvPr>
            <p:ph sz="quarter" idx="1"/>
          </p:nvPr>
        </p:nvSpPr>
        <p:spPr/>
        <p:txBody>
          <a:bodyPr/>
          <a:lstStyle/>
          <a:p>
            <a:r>
              <a:rPr lang="en-US" sz="2400" u="sng" dirty="0" smtClean="0"/>
              <a:t>Many decisions in organizations, especially important decisions that have far-reaching effects on organizational activities and people, are typically made in groups</a:t>
            </a:r>
            <a:r>
              <a:rPr lang="en-US" sz="2400" dirty="0" smtClean="0"/>
              <a:t>.</a:t>
            </a:r>
          </a:p>
        </p:txBody>
      </p:sp>
      <p:pic>
        <p:nvPicPr>
          <p:cNvPr id="2050" name="Picture 2" descr="C:\Users\michaelm\AppData\Local\Microsoft\Windows\INetCache\IE\IKBH2KDQ\groups-icon.0[1].jpg"/>
          <p:cNvPicPr>
            <a:picLocks noChangeAspect="1" noChangeArrowheads="1"/>
          </p:cNvPicPr>
          <p:nvPr/>
        </p:nvPicPr>
        <p:blipFill>
          <a:blip r:embed="rId2" cstate="print"/>
          <a:srcRect/>
          <a:stretch>
            <a:fillRect/>
          </a:stretch>
        </p:blipFill>
        <p:spPr bwMode="auto">
          <a:xfrm>
            <a:off x="5105400" y="2980411"/>
            <a:ext cx="3578087" cy="32004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2303885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Three Decision-Making Styles</a:t>
            </a:r>
            <a:endParaRPr lang="en-US" sz="3200" dirty="0"/>
          </a:p>
        </p:txBody>
      </p:sp>
      <p:sp>
        <p:nvSpPr>
          <p:cNvPr id="3" name="Content Placeholder 2"/>
          <p:cNvSpPr>
            <a:spLocks noGrp="1"/>
          </p:cNvSpPr>
          <p:nvPr>
            <p:ph sz="quarter" idx="1"/>
          </p:nvPr>
        </p:nvSpPr>
        <p:spPr/>
        <p:txBody>
          <a:bodyPr>
            <a:normAutofit fontScale="92500" lnSpcReduction="10000"/>
          </a:bodyPr>
          <a:lstStyle/>
          <a:p>
            <a:pPr marL="514350" indent="-514350">
              <a:buFont typeface="+mj-lt"/>
              <a:buAutoNum type="arabicPeriod"/>
            </a:pPr>
            <a:r>
              <a:rPr lang="en-US" sz="2600" u="sng" dirty="0" smtClean="0"/>
              <a:t>Reflexive Style</a:t>
            </a:r>
          </a:p>
          <a:p>
            <a:pPr lvl="1"/>
            <a:r>
              <a:rPr lang="en-US" dirty="0" smtClean="0">
                <a:solidFill>
                  <a:srgbClr val="FF0000"/>
                </a:solidFill>
              </a:rPr>
              <a:t>A reflexive decision maker likes to make quick decisions, without taking the time to get all the information that may be needed and without considering all alternatives.</a:t>
            </a:r>
          </a:p>
          <a:p>
            <a:pPr lvl="1"/>
            <a:endParaRPr lang="en-US" sz="900" dirty="0" smtClean="0"/>
          </a:p>
          <a:p>
            <a:pPr marL="514350" indent="-514350">
              <a:buFont typeface="+mj-lt"/>
              <a:buAutoNum type="arabicPeriod"/>
            </a:pPr>
            <a:r>
              <a:rPr lang="en-US" sz="2600" u="sng" dirty="0" smtClean="0"/>
              <a:t>Reflective Style</a:t>
            </a:r>
          </a:p>
          <a:p>
            <a:pPr lvl="1"/>
            <a:r>
              <a:rPr lang="en-US" dirty="0" smtClean="0">
                <a:solidFill>
                  <a:srgbClr val="FF0000"/>
                </a:solidFill>
              </a:rPr>
              <a:t>A reflective decision maker likes to take plenty of time to make decisions, taking into account considerable information and an analysis of several alternatives.</a:t>
            </a:r>
          </a:p>
          <a:p>
            <a:pPr lvl="1"/>
            <a:endParaRPr lang="en-US" sz="1000" dirty="0" smtClean="0"/>
          </a:p>
          <a:p>
            <a:pPr marL="514350" indent="-514350">
              <a:buFont typeface="+mj-lt"/>
              <a:buAutoNum type="arabicPeriod"/>
            </a:pPr>
            <a:r>
              <a:rPr lang="en-US" sz="2600" u="sng" dirty="0" smtClean="0"/>
              <a:t>Consistent Style</a:t>
            </a:r>
          </a:p>
          <a:p>
            <a:pPr lvl="1"/>
            <a:r>
              <a:rPr lang="en-US" dirty="0" smtClean="0">
                <a:solidFill>
                  <a:srgbClr val="FF0000"/>
                </a:solidFill>
              </a:rPr>
              <a:t>A consistent decision maker makes decisions without rushing or wasting time – knows when they have enough information and alternatives to make a sound decision – and have the most consistent record of good decisions.</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C3A32BE6-B8D9-470C-8CB6-F79B8D7622D3}" type="slidenum">
              <a:rPr lang="en-US" smtClean="0"/>
              <a:pPr/>
              <a:t>4</a:t>
            </a:fld>
            <a:endParaRPr lang="en-US" dirty="0"/>
          </a:p>
        </p:txBody>
      </p:sp>
      <p:pic>
        <p:nvPicPr>
          <p:cNvPr id="5" name="Picture 4" descr="Human Relations &amp; Motivation by Peter Frans l trimitra.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38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Groupthink</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40</a:t>
            </a:fld>
            <a:endParaRPr lang="en-US" dirty="0"/>
          </a:p>
        </p:txBody>
      </p:sp>
      <p:sp>
        <p:nvSpPr>
          <p:cNvPr id="4" name="Content Placeholder 3"/>
          <p:cNvSpPr>
            <a:spLocks noGrp="1"/>
          </p:cNvSpPr>
          <p:nvPr>
            <p:ph sz="quarter" idx="1"/>
          </p:nvPr>
        </p:nvSpPr>
        <p:spPr>
          <a:xfrm>
            <a:off x="316992" y="1506517"/>
            <a:ext cx="8503920" cy="4572000"/>
          </a:xfrm>
        </p:spPr>
        <p:txBody>
          <a:bodyPr>
            <a:normAutofit/>
          </a:bodyPr>
          <a:lstStyle/>
          <a:p>
            <a:r>
              <a:rPr lang="en-US" sz="2200" u="sng" dirty="0" smtClean="0"/>
              <a:t>Groupthink is a psychological phenomenon that occurs within a group of people in which the desire for harmony or conformity results in irrational or dysfunctional decision-making outcomes.</a:t>
            </a:r>
          </a:p>
          <a:p>
            <a:endParaRPr lang="en-US" sz="800" u="sng" dirty="0" smtClean="0"/>
          </a:p>
          <a:p>
            <a:pPr lvl="1"/>
            <a:r>
              <a:rPr lang="en-US" sz="2000" dirty="0" smtClean="0"/>
              <a:t>Groupthink hinders decision making, and jeopardizes the quality of a decision by</a:t>
            </a:r>
            <a:r>
              <a:rPr lang="en-US" sz="1800" dirty="0" smtClean="0"/>
              <a:t>:</a:t>
            </a:r>
          </a:p>
          <a:p>
            <a:pPr lvl="1"/>
            <a:endParaRPr lang="en-US" sz="800" dirty="0"/>
          </a:p>
          <a:p>
            <a:pPr lvl="2"/>
            <a:r>
              <a:rPr lang="en-US" sz="1700" dirty="0" smtClean="0">
                <a:solidFill>
                  <a:srgbClr val="FF0000"/>
                </a:solidFill>
              </a:rPr>
              <a:t>Undermining critical thinking in the group.</a:t>
            </a:r>
          </a:p>
          <a:p>
            <a:pPr lvl="2"/>
            <a:r>
              <a:rPr lang="en-US" sz="1700" dirty="0" smtClean="0">
                <a:solidFill>
                  <a:srgbClr val="FF0000"/>
                </a:solidFill>
              </a:rPr>
              <a:t>Affecting a group’s ability to objectively appraise alternatives.</a:t>
            </a:r>
          </a:p>
          <a:p>
            <a:pPr lvl="2"/>
            <a:r>
              <a:rPr lang="en-US" sz="1700" dirty="0" smtClean="0">
                <a:solidFill>
                  <a:srgbClr val="FF0000"/>
                </a:solidFill>
              </a:rPr>
              <a:t>Deterring individuals from appraising unusual, minority, or unpopular views.</a:t>
            </a:r>
          </a:p>
          <a:p>
            <a:endParaRPr lang="en-US" sz="2400" u="sng" dirty="0"/>
          </a:p>
        </p:txBody>
      </p:sp>
      <p:pic>
        <p:nvPicPr>
          <p:cNvPr id="6148" name="Picture 4" descr="C:\Users\michaelm\AppData\Local\Microsoft\Windows\INetCache\IE\IKBH2KDQ\danger[1].gif"/>
          <p:cNvPicPr>
            <a:picLocks noChangeAspect="1" noChangeArrowheads="1"/>
          </p:cNvPicPr>
          <p:nvPr/>
        </p:nvPicPr>
        <p:blipFill>
          <a:blip r:embed="rId2" cstate="print"/>
          <a:srcRect/>
          <a:stretch>
            <a:fillRect/>
          </a:stretch>
        </p:blipFill>
        <p:spPr bwMode="auto">
          <a:xfrm>
            <a:off x="6163723" y="4648200"/>
            <a:ext cx="2684083" cy="166497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10655742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Effectiveness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41</a:t>
            </a:fld>
            <a:endParaRPr lang="en-US" dirty="0"/>
          </a:p>
        </p:txBody>
      </p:sp>
      <p:sp>
        <p:nvSpPr>
          <p:cNvPr id="4" name="Content Placeholder 3"/>
          <p:cNvSpPr>
            <a:spLocks noGrp="1"/>
          </p:cNvSpPr>
          <p:nvPr>
            <p:ph sz="quarter" idx="1"/>
          </p:nvPr>
        </p:nvSpPr>
        <p:spPr/>
        <p:txBody>
          <a:bodyPr>
            <a:normAutofit/>
          </a:bodyPr>
          <a:lstStyle/>
          <a:p>
            <a:r>
              <a:rPr lang="en-US" sz="2400" u="sng" dirty="0" smtClean="0"/>
              <a:t>Group decisions take longer to formulate, but they tend to be more Accurate, Creative, and Accepted</a:t>
            </a:r>
            <a:r>
              <a:rPr lang="en-US" sz="2000" dirty="0" smtClean="0"/>
              <a:t>.</a:t>
            </a:r>
          </a:p>
        </p:txBody>
      </p:sp>
      <p:pic>
        <p:nvPicPr>
          <p:cNvPr id="7170" name="Picture 2" descr="C:\Users\michaelm\AppData\Local\Microsoft\Windows\INetCache\IE\XNQPUWUE\team_puzzle1[1].jpg"/>
          <p:cNvPicPr>
            <a:picLocks noChangeAspect="1" noChangeArrowheads="1"/>
          </p:cNvPicPr>
          <p:nvPr/>
        </p:nvPicPr>
        <p:blipFill>
          <a:blip r:embed="rId2" cstate="print"/>
          <a:srcRect/>
          <a:stretch>
            <a:fillRect/>
          </a:stretch>
        </p:blipFill>
        <p:spPr bwMode="auto">
          <a:xfrm>
            <a:off x="1905000" y="2743200"/>
            <a:ext cx="5503008" cy="32766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13547792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Brainstorming</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42</a:t>
            </a:fld>
            <a:endParaRPr lang="en-US" dirty="0"/>
          </a:p>
        </p:txBody>
      </p:sp>
      <p:sp>
        <p:nvSpPr>
          <p:cNvPr id="4" name="Content Placeholder 3"/>
          <p:cNvSpPr>
            <a:spLocks noGrp="1"/>
          </p:cNvSpPr>
          <p:nvPr>
            <p:ph sz="quarter" idx="1"/>
          </p:nvPr>
        </p:nvSpPr>
        <p:spPr/>
        <p:txBody>
          <a:bodyPr/>
          <a:lstStyle/>
          <a:p>
            <a:r>
              <a:rPr lang="en-US" sz="2200" u="sng" dirty="0" smtClean="0"/>
              <a:t>Brainstorming is a relatively simple idea-generating process that specifically encourages any and all alternatives while withholding criticism of those alternatives.</a:t>
            </a:r>
          </a:p>
        </p:txBody>
      </p:sp>
      <p:pic>
        <p:nvPicPr>
          <p:cNvPr id="8196" name="Picture 4" descr="C:\Users\michaelm\AppData\Local\Microsoft\Windows\INetCache\IE\2HBKIZ1C\FI-BU-recertification-and-the-need-for-continued-learning-1024x576[1].jpg"/>
          <p:cNvPicPr>
            <a:picLocks noChangeAspect="1" noChangeArrowheads="1"/>
          </p:cNvPicPr>
          <p:nvPr/>
        </p:nvPicPr>
        <p:blipFill>
          <a:blip r:embed="rId2" cstate="print"/>
          <a:srcRect/>
          <a:stretch>
            <a:fillRect/>
          </a:stretch>
        </p:blipFill>
        <p:spPr bwMode="auto">
          <a:xfrm>
            <a:off x="3089632" y="3657600"/>
            <a:ext cx="5650749" cy="2532175"/>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12229325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Nominal Group Technique</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43</a:t>
            </a:fld>
            <a:endParaRPr lang="en-US" dirty="0"/>
          </a:p>
        </p:txBody>
      </p:sp>
      <p:sp>
        <p:nvSpPr>
          <p:cNvPr id="4" name="Content Placeholder 3"/>
          <p:cNvSpPr>
            <a:spLocks noGrp="1"/>
          </p:cNvSpPr>
          <p:nvPr>
            <p:ph sz="quarter" idx="1"/>
          </p:nvPr>
        </p:nvSpPr>
        <p:spPr/>
        <p:txBody>
          <a:bodyPr/>
          <a:lstStyle/>
          <a:p>
            <a:r>
              <a:rPr lang="en-US" sz="2400" u="sng" dirty="0" smtClean="0"/>
              <a:t>The Nominal Group Technique helps groups arrive at a preferred solution by restricting discussion during the decision-making process.</a:t>
            </a:r>
          </a:p>
          <a:p>
            <a:endParaRPr lang="en-US" sz="800" u="sng" dirty="0" smtClean="0"/>
          </a:p>
          <a:p>
            <a:pPr lvl="1"/>
            <a:r>
              <a:rPr lang="en-US" sz="2000" dirty="0" smtClean="0">
                <a:solidFill>
                  <a:srgbClr val="FF0000"/>
                </a:solidFill>
              </a:rPr>
              <a:t>Members secretly write a list of general problem areas or potential solutions to a problem.</a:t>
            </a:r>
          </a:p>
        </p:txBody>
      </p:sp>
      <p:pic>
        <p:nvPicPr>
          <p:cNvPr id="9222" name="Picture 6" descr="C:\Users\michaelm\AppData\Local\Microsoft\Windows\INetCache\IE\IKBH2KDQ\252185030_616b864353_b[1].jpg"/>
          <p:cNvPicPr>
            <a:picLocks noChangeAspect="1" noChangeArrowheads="1"/>
          </p:cNvPicPr>
          <p:nvPr/>
        </p:nvPicPr>
        <p:blipFill>
          <a:blip r:embed="rId2" cstate="print"/>
          <a:srcRect/>
          <a:stretch>
            <a:fillRect/>
          </a:stretch>
        </p:blipFill>
        <p:spPr bwMode="auto">
          <a:xfrm>
            <a:off x="4050792" y="3886200"/>
            <a:ext cx="4754880" cy="24384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2088153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Making Issues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44</a:t>
            </a:fld>
            <a:endParaRPr lang="en-US" dirty="0"/>
          </a:p>
        </p:txBody>
      </p:sp>
      <p:sp>
        <p:nvSpPr>
          <p:cNvPr id="4" name="Content Placeholder 3"/>
          <p:cNvSpPr>
            <a:spLocks noGrp="1"/>
          </p:cNvSpPr>
          <p:nvPr>
            <p:ph sz="quarter" idx="1"/>
          </p:nvPr>
        </p:nvSpPr>
        <p:spPr/>
        <p:txBody>
          <a:bodyPr/>
          <a:lstStyle/>
          <a:p>
            <a:r>
              <a:rPr lang="en-US" sz="2400" u="sng" dirty="0" smtClean="0"/>
              <a:t>Important issues managers face, include</a:t>
            </a:r>
            <a:r>
              <a:rPr lang="en-US" sz="2000" dirty="0" smtClean="0"/>
              <a:t>:</a:t>
            </a:r>
          </a:p>
          <a:p>
            <a:endParaRPr lang="en-US" sz="800" u="sng" dirty="0"/>
          </a:p>
          <a:p>
            <a:pPr lvl="1"/>
            <a:r>
              <a:rPr lang="en-US" sz="2000" dirty="0" smtClean="0"/>
              <a:t>1.  National Culture</a:t>
            </a:r>
            <a:endParaRPr lang="en-US" sz="2000" dirty="0"/>
          </a:p>
          <a:p>
            <a:pPr lvl="1"/>
            <a:endParaRPr lang="en-US" sz="800" u="sng" dirty="0" smtClean="0"/>
          </a:p>
          <a:p>
            <a:pPr lvl="2"/>
            <a:r>
              <a:rPr lang="en-US" sz="1800" dirty="0" smtClean="0">
                <a:solidFill>
                  <a:srgbClr val="FF0000"/>
                </a:solidFill>
              </a:rPr>
              <a:t>As managers deal with employees from diverse cultures, they need to recognize common and accepted behavior when asking them to make decisions.  Some may not be comfortable being included in the process, or may have difficulty with type of change.</a:t>
            </a:r>
          </a:p>
          <a:p>
            <a:pPr lvl="3">
              <a:buNone/>
            </a:pPr>
            <a:endParaRPr lang="en-US" sz="1800" dirty="0"/>
          </a:p>
        </p:txBody>
      </p:sp>
      <p:pic>
        <p:nvPicPr>
          <p:cNvPr id="11267" name="Picture 3" descr="C:\Users\michaelm\AppData\Local\Microsoft\Windows\INetCache\IE\XNQPUWUE\170px-NewZealandNationalPartyOldLogo[1].png"/>
          <p:cNvPicPr>
            <a:picLocks noChangeAspect="1" noChangeArrowheads="1"/>
          </p:cNvPicPr>
          <p:nvPr/>
        </p:nvPicPr>
        <p:blipFill>
          <a:blip r:embed="rId2" cstate="print"/>
          <a:srcRect/>
          <a:stretch>
            <a:fillRect/>
          </a:stretch>
        </p:blipFill>
        <p:spPr bwMode="auto">
          <a:xfrm>
            <a:off x="5621654" y="4343400"/>
            <a:ext cx="3027045" cy="1705377"/>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42682867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Making Issues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45</a:t>
            </a:fld>
            <a:endParaRPr lang="en-US" dirty="0"/>
          </a:p>
        </p:txBody>
      </p:sp>
      <p:sp>
        <p:nvSpPr>
          <p:cNvPr id="4" name="Content Placeholder 3"/>
          <p:cNvSpPr>
            <a:spLocks noGrp="1"/>
          </p:cNvSpPr>
          <p:nvPr>
            <p:ph sz="quarter" idx="1"/>
          </p:nvPr>
        </p:nvSpPr>
        <p:spPr/>
        <p:txBody>
          <a:bodyPr/>
          <a:lstStyle/>
          <a:p>
            <a:r>
              <a:rPr lang="en-US" sz="2400" u="sng" dirty="0" smtClean="0"/>
              <a:t>Important issues managers face, include</a:t>
            </a:r>
            <a:r>
              <a:rPr lang="en-US" sz="2000" dirty="0" smtClean="0"/>
              <a:t>:</a:t>
            </a:r>
          </a:p>
          <a:p>
            <a:endParaRPr lang="en-US" sz="800" u="sng" dirty="0"/>
          </a:p>
          <a:p>
            <a:pPr lvl="1"/>
            <a:r>
              <a:rPr lang="en-US" sz="2000" dirty="0" smtClean="0"/>
              <a:t>2.  Creativity and Design Thinking</a:t>
            </a:r>
          </a:p>
          <a:p>
            <a:pPr lvl="1"/>
            <a:endParaRPr lang="en-US" sz="800" u="sng" dirty="0"/>
          </a:p>
          <a:p>
            <a:pPr lvl="2"/>
            <a:r>
              <a:rPr lang="en-US" sz="1800" dirty="0" smtClean="0">
                <a:solidFill>
                  <a:srgbClr val="FF0000"/>
                </a:solidFill>
              </a:rPr>
              <a:t>A decision maker needs creativity, the ability to produce novel and useful ideas.  Creativity offers value in identifying viable alternatives.</a:t>
            </a:r>
          </a:p>
          <a:p>
            <a:pPr lvl="2"/>
            <a:r>
              <a:rPr lang="en-US" sz="1800" dirty="0" smtClean="0">
                <a:solidFill>
                  <a:srgbClr val="FF0000"/>
                </a:solidFill>
              </a:rPr>
              <a:t>Design thinking in essence, is approaching management problems as designers approach design problems.</a:t>
            </a:r>
          </a:p>
          <a:p>
            <a:pPr>
              <a:buNone/>
            </a:pPr>
            <a:endParaRPr lang="en-US" dirty="0"/>
          </a:p>
        </p:txBody>
      </p:sp>
      <p:pic>
        <p:nvPicPr>
          <p:cNvPr id="12290" name="Picture 2" descr="C:\Users\michaelm\AppData\Local\Microsoft\Windows\INetCache\IE\IKBH2KDQ\creativity1[1].jpg"/>
          <p:cNvPicPr>
            <a:picLocks noChangeAspect="1" noChangeArrowheads="1"/>
          </p:cNvPicPr>
          <p:nvPr/>
        </p:nvPicPr>
        <p:blipFill>
          <a:blip r:embed="rId2" cstate="print"/>
          <a:srcRect/>
          <a:stretch>
            <a:fillRect/>
          </a:stretch>
        </p:blipFill>
        <p:spPr bwMode="auto">
          <a:xfrm>
            <a:off x="5334000" y="4343400"/>
            <a:ext cx="3209925" cy="19050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41019863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Creativity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46</a:t>
            </a:fld>
            <a:endParaRPr lang="en-US" dirty="0"/>
          </a:p>
        </p:txBody>
      </p:sp>
      <p:sp>
        <p:nvSpPr>
          <p:cNvPr id="4" name="Content Placeholder 3"/>
          <p:cNvSpPr>
            <a:spLocks noGrp="1"/>
          </p:cNvSpPr>
          <p:nvPr>
            <p:ph sz="quarter" idx="1"/>
          </p:nvPr>
        </p:nvSpPr>
        <p:spPr/>
        <p:txBody>
          <a:bodyPr>
            <a:normAutofit/>
          </a:bodyPr>
          <a:lstStyle/>
          <a:p>
            <a:r>
              <a:rPr lang="en-US" sz="2200" u="sng" dirty="0" smtClean="0"/>
              <a:t>Most people have creative potential, but need to unleash it.  Individual creativity essentially requires</a:t>
            </a:r>
            <a:r>
              <a:rPr lang="en-US" sz="2200" dirty="0" smtClean="0"/>
              <a:t>:</a:t>
            </a:r>
          </a:p>
          <a:p>
            <a:endParaRPr lang="en-US" sz="800" dirty="0" smtClean="0"/>
          </a:p>
          <a:p>
            <a:pPr marL="731520" lvl="1" indent="-457200">
              <a:buFont typeface="+mj-lt"/>
              <a:buAutoNum type="arabicPeriod"/>
            </a:pPr>
            <a:r>
              <a:rPr lang="en-US" sz="2000" u="sng" dirty="0" smtClean="0"/>
              <a:t>Expertise</a:t>
            </a:r>
          </a:p>
          <a:p>
            <a:pPr lvl="2"/>
            <a:r>
              <a:rPr lang="en-US" sz="1800" dirty="0" smtClean="0">
                <a:solidFill>
                  <a:srgbClr val="FF0000"/>
                </a:solidFill>
              </a:rPr>
              <a:t>The potential for creativity is enhanced when individuals have abilities, knowledge, proficiencies, and similar expertise in their fields of endeavor.</a:t>
            </a:r>
          </a:p>
          <a:p>
            <a:pPr marL="731520" lvl="1" indent="-457200">
              <a:buFont typeface="+mj-lt"/>
              <a:buAutoNum type="arabicPeriod"/>
            </a:pPr>
            <a:r>
              <a:rPr lang="en-US" sz="2000" u="sng" dirty="0" smtClean="0"/>
              <a:t>Creative-Thinking Skills</a:t>
            </a:r>
          </a:p>
          <a:p>
            <a:pPr lvl="2"/>
            <a:r>
              <a:rPr lang="en-US" sz="1800" dirty="0" smtClean="0">
                <a:solidFill>
                  <a:srgbClr val="FF0000"/>
                </a:solidFill>
              </a:rPr>
              <a:t>Ability to use analogies to apply an idea from one context to another.</a:t>
            </a:r>
          </a:p>
          <a:p>
            <a:pPr marL="731520" lvl="1" indent="-457200">
              <a:buFont typeface="+mj-lt"/>
              <a:buAutoNum type="arabicPeriod"/>
            </a:pPr>
            <a:r>
              <a:rPr lang="en-US" sz="2000" u="sng" dirty="0" smtClean="0"/>
              <a:t>Intrinsic Task Motivation</a:t>
            </a:r>
          </a:p>
          <a:p>
            <a:pPr lvl="2"/>
            <a:r>
              <a:rPr lang="en-US" sz="1800" dirty="0" smtClean="0">
                <a:solidFill>
                  <a:srgbClr val="FF0000"/>
                </a:solidFill>
              </a:rPr>
              <a:t>A desire to work on something because it’s interesting, involving, exciting, satisfying, or personally challenging.  Turns concept into construct.</a:t>
            </a:r>
            <a:endParaRPr lang="en-US" sz="1800" dirty="0">
              <a:solidFill>
                <a:srgbClr val="FF0000"/>
              </a:solidFill>
            </a:endParaRPr>
          </a:p>
        </p:txBody>
      </p:sp>
      <p:pic>
        <p:nvPicPr>
          <p:cNvPr id="14338" name="Picture 2" descr="C:\Users\michaelm\AppData\Local\Microsoft\Windows\INetCache\IE\8ZR0P28V\Creativity[1].jpg"/>
          <p:cNvPicPr>
            <a:picLocks noChangeAspect="1" noChangeArrowheads="1"/>
          </p:cNvPicPr>
          <p:nvPr/>
        </p:nvPicPr>
        <p:blipFill>
          <a:blip r:embed="rId2" cstate="print"/>
          <a:srcRect/>
          <a:stretch>
            <a:fillRect/>
          </a:stretch>
        </p:blipFill>
        <p:spPr bwMode="auto">
          <a:xfrm>
            <a:off x="5252521" y="5181600"/>
            <a:ext cx="3580045" cy="1133681"/>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7727919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Creativity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47</a:t>
            </a:fld>
            <a:endParaRPr lang="en-US" dirty="0"/>
          </a:p>
        </p:txBody>
      </p:sp>
      <p:sp>
        <p:nvSpPr>
          <p:cNvPr id="4" name="Content Placeholder 3"/>
          <p:cNvSpPr>
            <a:spLocks noGrp="1"/>
          </p:cNvSpPr>
          <p:nvPr>
            <p:ph sz="quarter" idx="1"/>
          </p:nvPr>
        </p:nvSpPr>
        <p:spPr/>
        <p:txBody>
          <a:bodyPr>
            <a:normAutofit/>
          </a:bodyPr>
          <a:lstStyle/>
          <a:p>
            <a:r>
              <a:rPr lang="en-US" sz="2400" u="sng" dirty="0" smtClean="0"/>
              <a:t>Suggestions to help develop your creativity</a:t>
            </a:r>
            <a:r>
              <a:rPr lang="en-US" dirty="0" smtClean="0"/>
              <a:t>:</a:t>
            </a:r>
          </a:p>
          <a:p>
            <a:endParaRPr lang="en-US" sz="900" dirty="0" smtClean="0"/>
          </a:p>
          <a:p>
            <a:pPr lvl="1"/>
            <a:r>
              <a:rPr lang="en-US" sz="2000" dirty="0" smtClean="0">
                <a:solidFill>
                  <a:srgbClr val="FF0000"/>
                </a:solidFill>
              </a:rPr>
              <a:t>Think of yourself as creative.</a:t>
            </a:r>
          </a:p>
          <a:p>
            <a:pPr lvl="1"/>
            <a:r>
              <a:rPr lang="en-US" sz="2000" dirty="0" smtClean="0">
                <a:solidFill>
                  <a:srgbClr val="FF0000"/>
                </a:solidFill>
              </a:rPr>
              <a:t>Pay attention to your intuition.</a:t>
            </a:r>
          </a:p>
          <a:p>
            <a:pPr lvl="1"/>
            <a:r>
              <a:rPr lang="en-US" sz="2000" dirty="0" smtClean="0">
                <a:solidFill>
                  <a:srgbClr val="FF0000"/>
                </a:solidFill>
              </a:rPr>
              <a:t>Move away from your comfort zone.</a:t>
            </a:r>
          </a:p>
          <a:p>
            <a:pPr lvl="1"/>
            <a:r>
              <a:rPr lang="en-US" sz="2000" dirty="0" smtClean="0">
                <a:solidFill>
                  <a:srgbClr val="FF0000"/>
                </a:solidFill>
              </a:rPr>
              <a:t>Determine what you want to do.</a:t>
            </a:r>
          </a:p>
          <a:p>
            <a:pPr lvl="1"/>
            <a:r>
              <a:rPr lang="en-US" sz="2000" dirty="0" smtClean="0">
                <a:solidFill>
                  <a:srgbClr val="FF0000"/>
                </a:solidFill>
              </a:rPr>
              <a:t>Think outside the box.</a:t>
            </a:r>
          </a:p>
          <a:p>
            <a:pPr lvl="1"/>
            <a:r>
              <a:rPr lang="en-US" sz="2000" dirty="0" smtClean="0">
                <a:solidFill>
                  <a:srgbClr val="FF0000"/>
                </a:solidFill>
              </a:rPr>
              <a:t>Look for ways to do things better.</a:t>
            </a:r>
          </a:p>
          <a:p>
            <a:pPr lvl="1"/>
            <a:r>
              <a:rPr lang="en-US" sz="2000" dirty="0" smtClean="0">
                <a:solidFill>
                  <a:srgbClr val="FF0000"/>
                </a:solidFill>
              </a:rPr>
              <a:t>Find several right answers.</a:t>
            </a:r>
          </a:p>
          <a:p>
            <a:pPr lvl="1"/>
            <a:r>
              <a:rPr lang="en-US" sz="2000" dirty="0" smtClean="0">
                <a:solidFill>
                  <a:srgbClr val="FF0000"/>
                </a:solidFill>
              </a:rPr>
              <a:t>Believe in finding a workable solution.</a:t>
            </a:r>
          </a:p>
          <a:p>
            <a:pPr lvl="1"/>
            <a:r>
              <a:rPr lang="en-US" sz="2000" dirty="0" smtClean="0">
                <a:solidFill>
                  <a:srgbClr val="FF0000"/>
                </a:solidFill>
              </a:rPr>
              <a:t>Brainstorm with others.</a:t>
            </a:r>
          </a:p>
          <a:p>
            <a:pPr lvl="1"/>
            <a:r>
              <a:rPr lang="en-US" sz="2000" dirty="0" smtClean="0">
                <a:solidFill>
                  <a:srgbClr val="FF0000"/>
                </a:solidFill>
              </a:rPr>
              <a:t>Turn creative ideas into action.</a:t>
            </a:r>
            <a:endParaRPr lang="en-US" sz="2000" dirty="0">
              <a:solidFill>
                <a:srgbClr val="FF0000"/>
              </a:solidFill>
            </a:endParaRPr>
          </a:p>
        </p:txBody>
      </p:sp>
      <p:pic>
        <p:nvPicPr>
          <p:cNvPr id="17410" name="Picture 2" descr="C:\Users\michaelm\AppData\Local\Microsoft\Windows\INetCache\IE\8ZR0P28V\StylisedButterfly[1].png"/>
          <p:cNvPicPr>
            <a:picLocks noChangeAspect="1" noChangeArrowheads="1"/>
          </p:cNvPicPr>
          <p:nvPr/>
        </p:nvPicPr>
        <p:blipFill>
          <a:blip r:embed="rId2" cstate="print"/>
          <a:srcRect/>
          <a:stretch>
            <a:fillRect/>
          </a:stretch>
        </p:blipFill>
        <p:spPr bwMode="auto">
          <a:xfrm>
            <a:off x="5330952" y="2438400"/>
            <a:ext cx="3505200" cy="34290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 y="0"/>
            <a:ext cx="838200" cy="457200"/>
          </a:xfrm>
          <a:prstGeom prst="rect">
            <a:avLst/>
          </a:prstGeom>
          <a:noFill/>
          <a:ln>
            <a:noFill/>
          </a:ln>
        </p:spPr>
      </p:pic>
    </p:spTree>
    <p:extLst>
      <p:ext uri="{BB962C8B-B14F-4D97-AF65-F5344CB8AC3E}">
        <p14:creationId xmlns:p14="http://schemas.microsoft.com/office/powerpoint/2010/main" val="2583496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t>
            </a:r>
            <a:endParaRPr lang="en-US" dirty="0"/>
          </a:p>
        </p:txBody>
      </p:sp>
      <p:sp>
        <p:nvSpPr>
          <p:cNvPr id="4" name="Slide Number Placeholder 3"/>
          <p:cNvSpPr>
            <a:spLocks noGrp="1"/>
          </p:cNvSpPr>
          <p:nvPr>
            <p:ph type="sldNum" sz="quarter" idx="12"/>
          </p:nvPr>
        </p:nvSpPr>
        <p:spPr/>
        <p:txBody>
          <a:bodyPr/>
          <a:lstStyle/>
          <a:p>
            <a:fld id="{C3A32BE6-B8D9-470C-8CB6-F79B8D7622D3}" type="slidenum">
              <a:rPr lang="en-US" smtClean="0"/>
              <a:pPr/>
              <a:t>48</a:t>
            </a:fld>
            <a:endParaRPr lang="en-US" dirty="0"/>
          </a:p>
        </p:txBody>
      </p:sp>
      <p:pic>
        <p:nvPicPr>
          <p:cNvPr id="1026" name="Picture 2" descr="C:\Users\Michaelm\AppData\Local\Microsoft\Windows\Temporary Internet Files\Content.IE5\QTOHO7LC\the-end1[1].jpg"/>
          <p:cNvPicPr>
            <a:picLocks noGrp="1" noChangeAspect="1" noChangeArrowheads="1"/>
          </p:cNvPicPr>
          <p:nvPr>
            <p:ph sz="quarter" idx="1"/>
          </p:nvPr>
        </p:nvPicPr>
        <p:blipFill>
          <a:blip r:embed="rId2" cstate="prin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912534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Decision-Making Model</a:t>
            </a:r>
            <a:endParaRPr lang="en-US" sz="3200" dirty="0"/>
          </a:p>
        </p:txBody>
      </p:sp>
      <p:sp>
        <p:nvSpPr>
          <p:cNvPr id="3" name="Content Placeholder 2"/>
          <p:cNvSpPr>
            <a:spLocks noGrp="1"/>
          </p:cNvSpPr>
          <p:nvPr>
            <p:ph sz="quarter" idx="1"/>
          </p:nvPr>
        </p:nvSpPr>
        <p:spPr/>
        <p:txBody>
          <a:bodyPr/>
          <a:lstStyle/>
          <a:p>
            <a:r>
              <a:rPr lang="en-US" sz="2400" u="sng" dirty="0" smtClean="0"/>
              <a:t>We all like to think that we are rational and have great intuitive judgment when making decisions.  </a:t>
            </a:r>
          </a:p>
          <a:p>
            <a:endParaRPr lang="en-US" sz="800" u="sng" dirty="0"/>
          </a:p>
          <a:p>
            <a:pPr lvl="1"/>
            <a:r>
              <a:rPr lang="en-US" dirty="0" smtClean="0"/>
              <a:t>However, research reveals the opposite effect.</a:t>
            </a:r>
          </a:p>
          <a:p>
            <a:endParaRPr lang="en-US" sz="800" dirty="0" smtClean="0"/>
          </a:p>
          <a:p>
            <a:pPr lvl="2"/>
            <a:r>
              <a:rPr lang="en-US" sz="1800" dirty="0" smtClean="0">
                <a:solidFill>
                  <a:srgbClr val="FF0000"/>
                </a:solidFill>
              </a:rPr>
              <a:t>People are far from rational and often act against their best interests.</a:t>
            </a:r>
          </a:p>
          <a:p>
            <a:pPr lvl="2"/>
            <a:r>
              <a:rPr lang="en-US" sz="1800" dirty="0" smtClean="0">
                <a:solidFill>
                  <a:srgbClr val="FF0000"/>
                </a:solidFill>
              </a:rPr>
              <a:t>Intuitive judgment is flawed and doesn’t help make good decisions.</a:t>
            </a:r>
            <a:endParaRPr lang="en-US" sz="1800" dirty="0">
              <a:solidFill>
                <a:srgbClr val="FF0000"/>
              </a:solidFill>
            </a:endParaRPr>
          </a:p>
        </p:txBody>
      </p:sp>
      <p:pic>
        <p:nvPicPr>
          <p:cNvPr id="7175" name="Picture 7" descr="C:\Users\Michaelm\AppData\Local\Microsoft\Windows\Temporary Internet Files\Content.IE5\5GN3PWKG\exponents-1[1].jpg"/>
          <p:cNvPicPr>
            <a:picLocks noChangeAspect="1" noChangeArrowheads="1"/>
          </p:cNvPicPr>
          <p:nvPr/>
        </p:nvPicPr>
        <p:blipFill>
          <a:blip r:embed="rId2" cstate="print"/>
          <a:srcRect/>
          <a:stretch>
            <a:fillRect/>
          </a:stretch>
        </p:blipFill>
        <p:spPr bwMode="auto">
          <a:xfrm>
            <a:off x="1524000" y="4253398"/>
            <a:ext cx="3171825" cy="2001151"/>
          </a:xfrm>
          <a:prstGeom prst="rect">
            <a:avLst/>
          </a:prstGeom>
          <a:noFill/>
        </p:spPr>
      </p:pic>
      <p:pic>
        <p:nvPicPr>
          <p:cNvPr id="7180" name="Picture 12" descr="C:\Users\Michaelm\AppData\Local\Microsoft\Windows\Temporary Internet Files\Content.IE5\VYJYNPGJ\critical_thinking1[1].jpg"/>
          <p:cNvPicPr>
            <a:picLocks noChangeAspect="1" noChangeArrowheads="1"/>
          </p:cNvPicPr>
          <p:nvPr/>
        </p:nvPicPr>
        <p:blipFill>
          <a:blip r:embed="rId3" cstate="print"/>
          <a:srcRect/>
          <a:stretch>
            <a:fillRect/>
          </a:stretch>
        </p:blipFill>
        <p:spPr bwMode="auto">
          <a:xfrm>
            <a:off x="5029200" y="4311458"/>
            <a:ext cx="2868470" cy="1752954"/>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5</a:t>
            </a:fld>
            <a:endParaRPr lang="en-US" dirty="0"/>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2447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Five Steps in the Decision-Making Model</a:t>
            </a:r>
            <a:endParaRPr lang="en-US" sz="3200" dirty="0"/>
          </a:p>
        </p:txBody>
      </p:sp>
      <p:sp>
        <p:nvSpPr>
          <p:cNvPr id="3" name="Content Placeholder 2"/>
          <p:cNvSpPr>
            <a:spLocks noGrp="1"/>
          </p:cNvSpPr>
          <p:nvPr>
            <p:ph sz="quarter" idx="1"/>
          </p:nvPr>
        </p:nvSpPr>
        <p:spPr/>
        <p:txBody>
          <a:bodyPr>
            <a:normAutofit/>
          </a:bodyPr>
          <a:lstStyle/>
          <a:p>
            <a:r>
              <a:rPr lang="en-US" sz="2400" u="sng" dirty="0"/>
              <a:t>The five steps in the Decision-Making Model do not simply go from start to end – at any step, you may have to return to a previous step to make </a:t>
            </a:r>
            <a:r>
              <a:rPr lang="en-US" sz="2400" u="sng" dirty="0" smtClean="0"/>
              <a:t>changes.</a:t>
            </a:r>
            <a:endParaRPr lang="en-US" sz="2400" u="sng" dirty="0"/>
          </a:p>
          <a:p>
            <a:pPr marL="514350" indent="-514350">
              <a:buFont typeface="+mj-lt"/>
              <a:buAutoNum type="arabicPeriod"/>
            </a:pPr>
            <a:endParaRPr lang="en-US" sz="800" dirty="0" smtClean="0"/>
          </a:p>
          <a:p>
            <a:pPr marL="788670" lvl="1" indent="-514350">
              <a:buFont typeface="+mj-lt"/>
              <a:buAutoNum type="arabicPeriod"/>
            </a:pPr>
            <a:r>
              <a:rPr lang="en-US" sz="2000" dirty="0" smtClean="0">
                <a:solidFill>
                  <a:srgbClr val="FF0000"/>
                </a:solidFill>
              </a:rPr>
              <a:t>Define the Problem</a:t>
            </a:r>
          </a:p>
          <a:p>
            <a:pPr marL="788670" lvl="1" indent="-514350">
              <a:buFont typeface="+mj-lt"/>
              <a:buAutoNum type="arabicPeriod"/>
            </a:pPr>
            <a:r>
              <a:rPr lang="en-US" sz="2000" dirty="0" smtClean="0">
                <a:solidFill>
                  <a:srgbClr val="FF0000"/>
                </a:solidFill>
              </a:rPr>
              <a:t>Set Objectives and Criteria</a:t>
            </a:r>
          </a:p>
          <a:p>
            <a:pPr marL="788670" lvl="1" indent="-514350">
              <a:buFont typeface="+mj-lt"/>
              <a:buAutoNum type="arabicPeriod"/>
            </a:pPr>
            <a:r>
              <a:rPr lang="en-US" sz="2000" dirty="0" smtClean="0">
                <a:solidFill>
                  <a:srgbClr val="FF0000"/>
                </a:solidFill>
              </a:rPr>
              <a:t>Generate Alternatives</a:t>
            </a:r>
          </a:p>
          <a:p>
            <a:pPr marL="788670" lvl="1" indent="-514350">
              <a:buFont typeface="+mj-lt"/>
              <a:buAutoNum type="arabicPeriod"/>
            </a:pPr>
            <a:r>
              <a:rPr lang="en-US" sz="2000" dirty="0" smtClean="0">
                <a:solidFill>
                  <a:srgbClr val="FF0000"/>
                </a:solidFill>
              </a:rPr>
              <a:t>Analyze Alternatives and Select One</a:t>
            </a:r>
          </a:p>
          <a:p>
            <a:pPr marL="788670" lvl="1" indent="-514350">
              <a:buFont typeface="+mj-lt"/>
              <a:buAutoNum type="arabicPeriod"/>
            </a:pPr>
            <a:r>
              <a:rPr lang="en-US" sz="2000" dirty="0" smtClean="0">
                <a:solidFill>
                  <a:srgbClr val="FF0000"/>
                </a:solidFill>
              </a:rPr>
              <a:t>Plan, Implement the Decision, and Control</a:t>
            </a:r>
          </a:p>
          <a:p>
            <a:pPr marL="514350" indent="-514350">
              <a:buFont typeface="+mj-lt"/>
              <a:buAutoNum type="arabicPeriod"/>
            </a:pPr>
            <a:endParaRPr lang="en-US" sz="800" dirty="0" smtClean="0"/>
          </a:p>
        </p:txBody>
      </p:sp>
      <p:pic>
        <p:nvPicPr>
          <p:cNvPr id="7170" name="Picture 2" descr="C:\Users\michaelm\AppData\Local\Microsoft\Windows\INetCache\IE\8ZR0P28V\dice-six-faces-five[1].png"/>
          <p:cNvPicPr>
            <a:picLocks noChangeAspect="1" noChangeArrowheads="1"/>
          </p:cNvPicPr>
          <p:nvPr/>
        </p:nvPicPr>
        <p:blipFill>
          <a:blip r:embed="rId2" cstate="print"/>
          <a:srcRect/>
          <a:stretch>
            <a:fillRect/>
          </a:stretch>
        </p:blipFill>
        <p:spPr bwMode="auto">
          <a:xfrm>
            <a:off x="6553200" y="4323644"/>
            <a:ext cx="2087569" cy="1894276"/>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6</a:t>
            </a:fld>
            <a:endParaRPr lang="en-US" dirty="0"/>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718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Using Groups to Generate Creative Alternatives</a:t>
            </a:r>
            <a:endParaRPr lang="en-US" dirty="0"/>
          </a:p>
        </p:txBody>
      </p:sp>
      <p:sp>
        <p:nvSpPr>
          <p:cNvPr id="3" name="Content Placeholder 2"/>
          <p:cNvSpPr>
            <a:spLocks noGrp="1"/>
          </p:cNvSpPr>
          <p:nvPr>
            <p:ph sz="quarter" idx="1"/>
          </p:nvPr>
        </p:nvSpPr>
        <p:spPr/>
        <p:txBody>
          <a:bodyPr/>
          <a:lstStyle/>
          <a:p>
            <a:r>
              <a:rPr lang="en-US" sz="2400" u="sng" dirty="0" smtClean="0"/>
              <a:t>In step three of the decision-making process, organizations are using group input to generate creative alternatives</a:t>
            </a:r>
            <a:r>
              <a:rPr lang="en-US" sz="2400" dirty="0"/>
              <a:t>.</a:t>
            </a:r>
            <a:endParaRPr lang="en-US" sz="2400" dirty="0" smtClean="0"/>
          </a:p>
          <a:p>
            <a:endParaRPr lang="en-US" sz="800" dirty="0" smtClean="0"/>
          </a:p>
          <a:p>
            <a:pPr marL="731520" lvl="1" indent="-457200">
              <a:buFont typeface="+mj-lt"/>
              <a:buAutoNum type="arabicPeriod"/>
            </a:pPr>
            <a:r>
              <a:rPr lang="en-US" sz="2000" dirty="0" smtClean="0">
                <a:solidFill>
                  <a:srgbClr val="FF0000"/>
                </a:solidFill>
              </a:rPr>
              <a:t>Brainstorming</a:t>
            </a:r>
          </a:p>
          <a:p>
            <a:pPr marL="731520" lvl="1" indent="-457200">
              <a:buFont typeface="+mj-lt"/>
              <a:buAutoNum type="arabicPeriod"/>
            </a:pPr>
            <a:r>
              <a:rPr lang="en-US" sz="2000" dirty="0" smtClean="0">
                <a:solidFill>
                  <a:srgbClr val="FF0000"/>
                </a:solidFill>
              </a:rPr>
              <a:t>Synectics</a:t>
            </a:r>
          </a:p>
          <a:p>
            <a:pPr marL="731520" lvl="1" indent="-457200">
              <a:buFont typeface="+mj-lt"/>
              <a:buAutoNum type="arabicPeriod"/>
            </a:pPr>
            <a:r>
              <a:rPr lang="en-US" sz="2000" dirty="0" smtClean="0">
                <a:solidFill>
                  <a:srgbClr val="FF0000"/>
                </a:solidFill>
              </a:rPr>
              <a:t>Nominal Grouping</a:t>
            </a:r>
          </a:p>
          <a:p>
            <a:pPr marL="731520" lvl="1" indent="-457200">
              <a:buFont typeface="+mj-lt"/>
              <a:buAutoNum type="arabicPeriod"/>
            </a:pPr>
            <a:r>
              <a:rPr lang="en-US" sz="2000" dirty="0" smtClean="0">
                <a:solidFill>
                  <a:srgbClr val="FF0000"/>
                </a:solidFill>
              </a:rPr>
              <a:t>Consensus Mapping</a:t>
            </a:r>
          </a:p>
          <a:p>
            <a:pPr marL="731520" lvl="1" indent="-457200">
              <a:buFont typeface="+mj-lt"/>
              <a:buAutoNum type="arabicPeriod"/>
            </a:pPr>
            <a:r>
              <a:rPr lang="en-US" sz="2000" dirty="0" smtClean="0">
                <a:solidFill>
                  <a:srgbClr val="FF0000"/>
                </a:solidFill>
              </a:rPr>
              <a:t>Delphi Technique</a:t>
            </a:r>
            <a:endParaRPr lang="en-US" sz="2000" dirty="0">
              <a:solidFill>
                <a:srgbClr val="FF0000"/>
              </a:solidFill>
            </a:endParaRPr>
          </a:p>
        </p:txBody>
      </p:sp>
      <p:pic>
        <p:nvPicPr>
          <p:cNvPr id="9227" name="Picture 11" descr="C:\Users\Michaelm\AppData\Local\Microsoft\Windows\Temporary Internet Files\Content.IE5\52LYKE23\arton4628[1].gif"/>
          <p:cNvPicPr>
            <a:picLocks noChangeAspect="1" noChangeArrowheads="1"/>
          </p:cNvPicPr>
          <p:nvPr/>
        </p:nvPicPr>
        <p:blipFill>
          <a:blip r:embed="rId2" cstate="print"/>
          <a:srcRect/>
          <a:stretch>
            <a:fillRect/>
          </a:stretch>
        </p:blipFill>
        <p:spPr bwMode="auto">
          <a:xfrm>
            <a:off x="5029200" y="3351404"/>
            <a:ext cx="3657600" cy="2806995"/>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7</a:t>
            </a:fld>
            <a:endParaRPr lang="en-US" dirty="0"/>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032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1. Brainstorming</a:t>
            </a:r>
            <a:endParaRPr lang="en-US" sz="3200" dirty="0"/>
          </a:p>
        </p:txBody>
      </p:sp>
      <p:sp>
        <p:nvSpPr>
          <p:cNvPr id="3" name="Content Placeholder 2"/>
          <p:cNvSpPr>
            <a:spLocks noGrp="1"/>
          </p:cNvSpPr>
          <p:nvPr>
            <p:ph sz="quarter" idx="1"/>
          </p:nvPr>
        </p:nvSpPr>
        <p:spPr>
          <a:xfrm>
            <a:off x="457200" y="1524001"/>
            <a:ext cx="8382000" cy="4800600"/>
          </a:xfrm>
        </p:spPr>
        <p:txBody>
          <a:bodyPr>
            <a:normAutofit lnSpcReduction="10000"/>
          </a:bodyPr>
          <a:lstStyle/>
          <a:p>
            <a:r>
              <a:rPr lang="en-US" sz="2200" u="sng" dirty="0" smtClean="0"/>
              <a:t>Brainstorming is the process of suggesting many alternatives, without evaluation, to solve a problem </a:t>
            </a:r>
          </a:p>
          <a:p>
            <a:endParaRPr lang="en-US" sz="900" dirty="0" smtClean="0"/>
          </a:p>
          <a:p>
            <a:pPr lvl="1"/>
            <a:r>
              <a:rPr lang="en-US" sz="1700" u="sng" dirty="0" smtClean="0"/>
              <a:t>Quantity</a:t>
            </a:r>
          </a:p>
          <a:p>
            <a:pPr lvl="2"/>
            <a:r>
              <a:rPr lang="en-US" sz="1700" dirty="0" smtClean="0">
                <a:solidFill>
                  <a:srgbClr val="FF0000"/>
                </a:solidFill>
              </a:rPr>
              <a:t>Team members should generate as many ideas as possible.</a:t>
            </a:r>
          </a:p>
          <a:p>
            <a:pPr lvl="1"/>
            <a:r>
              <a:rPr lang="en-US" sz="1700" u="sng" dirty="0" smtClean="0"/>
              <a:t>No Criticism</a:t>
            </a:r>
          </a:p>
          <a:p>
            <a:pPr lvl="2"/>
            <a:r>
              <a:rPr lang="en-US" sz="1700" dirty="0" smtClean="0">
                <a:solidFill>
                  <a:srgbClr val="FF0000"/>
                </a:solidFill>
              </a:rPr>
              <a:t>Team members should not criticize or evaluate ideas in any way during the solution-generation phase.</a:t>
            </a:r>
          </a:p>
          <a:p>
            <a:pPr lvl="1"/>
            <a:r>
              <a:rPr lang="en-US" sz="1700" u="sng" dirty="0" smtClean="0"/>
              <a:t>Freewheel</a:t>
            </a:r>
          </a:p>
          <a:p>
            <a:pPr lvl="2"/>
            <a:r>
              <a:rPr lang="en-US" sz="1700" dirty="0" smtClean="0">
                <a:solidFill>
                  <a:srgbClr val="FF0000"/>
                </a:solidFill>
              </a:rPr>
              <a:t>You can’t think outside the box when you are in it – you have to see things from new angles or perspectives.</a:t>
            </a:r>
          </a:p>
          <a:p>
            <a:pPr lvl="1"/>
            <a:r>
              <a:rPr lang="en-US" sz="1700" u="sng" dirty="0" smtClean="0"/>
              <a:t>Extend</a:t>
            </a:r>
          </a:p>
          <a:p>
            <a:pPr lvl="2"/>
            <a:r>
              <a:rPr lang="en-US" sz="1700" dirty="0" smtClean="0">
                <a:solidFill>
                  <a:srgbClr val="FF0000"/>
                </a:solidFill>
              </a:rPr>
              <a:t>Team members should try to build on ideas of others and even take them in new directions.</a:t>
            </a:r>
          </a:p>
          <a:p>
            <a:pPr lvl="1"/>
            <a:r>
              <a:rPr lang="en-US" sz="1700" u="sng" dirty="0" smtClean="0"/>
              <a:t>Brainwriting</a:t>
            </a:r>
          </a:p>
          <a:p>
            <a:pPr lvl="2"/>
            <a:r>
              <a:rPr lang="en-US" sz="1700" dirty="0" smtClean="0">
                <a:solidFill>
                  <a:srgbClr val="FF0000"/>
                </a:solidFill>
              </a:rPr>
              <a:t>To eliminate the influence of team peer pressure and other members’ suggestions, participants write their own ideas down.</a:t>
            </a:r>
            <a:endParaRPr lang="en-US" sz="1700" dirty="0">
              <a:solidFill>
                <a:srgbClr val="FF0000"/>
              </a:solidFill>
            </a:endParaRPr>
          </a:p>
        </p:txBody>
      </p:sp>
      <p:sp>
        <p:nvSpPr>
          <p:cNvPr id="4" name="Slide Number Placeholder 3"/>
          <p:cNvSpPr>
            <a:spLocks noGrp="1"/>
          </p:cNvSpPr>
          <p:nvPr>
            <p:ph type="sldNum" sz="quarter" idx="12"/>
          </p:nvPr>
        </p:nvSpPr>
        <p:spPr/>
        <p:txBody>
          <a:bodyPr/>
          <a:lstStyle/>
          <a:p>
            <a:fld id="{C3A32BE6-B8D9-470C-8CB6-F79B8D7622D3}" type="slidenum">
              <a:rPr lang="en-US" smtClean="0"/>
              <a:pPr/>
              <a:t>8</a:t>
            </a:fld>
            <a:endParaRPr lang="en-US" dirty="0"/>
          </a:p>
        </p:txBody>
      </p:sp>
      <p:pic>
        <p:nvPicPr>
          <p:cNvPr id="5" name="Picture 4" descr="Human Relations &amp; Motivation by Peter Frans l trimitra.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085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2. Synectics</a:t>
            </a:r>
            <a:endParaRPr lang="en-US" sz="3200" dirty="0"/>
          </a:p>
        </p:txBody>
      </p:sp>
      <p:sp>
        <p:nvSpPr>
          <p:cNvPr id="3" name="Content Placeholder 2"/>
          <p:cNvSpPr>
            <a:spLocks noGrp="1"/>
          </p:cNvSpPr>
          <p:nvPr>
            <p:ph sz="quarter" idx="1"/>
          </p:nvPr>
        </p:nvSpPr>
        <p:spPr/>
        <p:txBody>
          <a:bodyPr>
            <a:normAutofit/>
          </a:bodyPr>
          <a:lstStyle/>
          <a:p>
            <a:r>
              <a:rPr lang="en-US" sz="2400" u="sng" dirty="0" smtClean="0"/>
              <a:t>Synectics focuses on coming up with novel ideas rather than a quantity of ideas.</a:t>
            </a:r>
          </a:p>
          <a:p>
            <a:endParaRPr lang="en-US" sz="800" u="sng" dirty="0" smtClean="0"/>
          </a:p>
          <a:p>
            <a:pPr lvl="1"/>
            <a:r>
              <a:rPr lang="en-US" sz="2000" dirty="0" smtClean="0">
                <a:solidFill>
                  <a:srgbClr val="FF0000"/>
                </a:solidFill>
              </a:rPr>
              <a:t>It is the process of generating novel alternatives through role-playing and fantasizing.</a:t>
            </a:r>
            <a:endParaRPr lang="en-US" sz="2000" dirty="0">
              <a:solidFill>
                <a:srgbClr val="FF0000"/>
              </a:solidFill>
            </a:endParaRPr>
          </a:p>
        </p:txBody>
      </p:sp>
      <p:pic>
        <p:nvPicPr>
          <p:cNvPr id="10242" name="Picture 2" descr="C:\Users\Michaelm\AppData\Local\Microsoft\Windows\Temporary Internet Files\Content.IE5\KDB8FMSX\quality_not_quantity_by_Amr_Mohsen[1].jpg"/>
          <p:cNvPicPr>
            <a:picLocks noChangeAspect="1" noChangeArrowheads="1"/>
          </p:cNvPicPr>
          <p:nvPr/>
        </p:nvPicPr>
        <p:blipFill>
          <a:blip r:embed="rId2" cstate="print"/>
          <a:srcRect/>
          <a:stretch>
            <a:fillRect/>
          </a:stretch>
        </p:blipFill>
        <p:spPr bwMode="auto">
          <a:xfrm>
            <a:off x="5715000" y="3675888"/>
            <a:ext cx="3028950" cy="2423160"/>
          </a:xfrm>
          <a:prstGeom prst="rect">
            <a:avLst/>
          </a:prstGeom>
          <a:noFill/>
        </p:spPr>
      </p:pic>
      <p:pic>
        <p:nvPicPr>
          <p:cNvPr id="10244" name="Picture 4" descr="C:\Users\Michaelm\AppData\Local\Microsoft\Windows\Temporary Internet Files\Content.IE5\7X2GC7W4\quality3[1].jpg"/>
          <p:cNvPicPr>
            <a:picLocks noChangeAspect="1" noChangeArrowheads="1"/>
          </p:cNvPicPr>
          <p:nvPr/>
        </p:nvPicPr>
        <p:blipFill>
          <a:blip r:embed="rId3" cstate="print"/>
          <a:srcRect/>
          <a:stretch>
            <a:fillRect/>
          </a:stretch>
        </p:blipFill>
        <p:spPr bwMode="auto">
          <a:xfrm>
            <a:off x="2895600" y="3733799"/>
            <a:ext cx="2336800" cy="2265033"/>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9</a:t>
            </a:fld>
            <a:endParaRPr lang="en-US" dirty="0"/>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20843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723</TotalTime>
  <Words>2471</Words>
  <Application>Microsoft Office PowerPoint</Application>
  <PresentationFormat>On-screen Show (4:3)</PresentationFormat>
  <Paragraphs>340</Paragraphs>
  <Slides>48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Calibri</vt:lpstr>
      <vt:lpstr>Georgia</vt:lpstr>
      <vt:lpstr>Wingdings</vt:lpstr>
      <vt:lpstr>Wingdings 2</vt:lpstr>
      <vt:lpstr>Civic</vt:lpstr>
      <vt:lpstr>Human Relations in Organizations Session Six</vt:lpstr>
      <vt:lpstr>Problem-Solving and Decision-Making</vt:lpstr>
      <vt:lpstr>Problem-Solving and Decision-Making</vt:lpstr>
      <vt:lpstr>Three Decision-Making Styles</vt:lpstr>
      <vt:lpstr>Decision-Making Model</vt:lpstr>
      <vt:lpstr>Five Steps in the Decision-Making Model</vt:lpstr>
      <vt:lpstr>Using Groups to Generate Creative Alternatives</vt:lpstr>
      <vt:lpstr>1. Brainstorming</vt:lpstr>
      <vt:lpstr>2. Synectics</vt:lpstr>
      <vt:lpstr>3. Nominal Grouping</vt:lpstr>
      <vt:lpstr>4. Consensus Mapping</vt:lpstr>
      <vt:lpstr>5. Delphi Technique</vt:lpstr>
      <vt:lpstr>Advantage/Disadvantage</vt:lpstr>
      <vt:lpstr>Advantages of Using Groups</vt:lpstr>
      <vt:lpstr>Disadvantages of Using Groups</vt:lpstr>
      <vt:lpstr>Putting it all Together</vt:lpstr>
      <vt:lpstr>Decision Making</vt:lpstr>
      <vt:lpstr>Decision Making</vt:lpstr>
      <vt:lpstr>Decision Making</vt:lpstr>
      <vt:lpstr>Decision Making</vt:lpstr>
      <vt:lpstr>1. Identification of a Problem</vt:lpstr>
      <vt:lpstr>2. Identification of Decision Criteria</vt:lpstr>
      <vt:lpstr>3. Allocation of Weights to Criteria</vt:lpstr>
      <vt:lpstr>4. Development of Alternatives</vt:lpstr>
      <vt:lpstr>5. Analysis of Alternatives</vt:lpstr>
      <vt:lpstr>Personal Judgments</vt:lpstr>
      <vt:lpstr>6. Selection of an Alternative</vt:lpstr>
      <vt:lpstr>7. Implementation of the Alternative</vt:lpstr>
      <vt:lpstr>8. Evaluation of Decision Effectiveness</vt:lpstr>
      <vt:lpstr>Common Errors</vt:lpstr>
      <vt:lpstr>Common Errors and Biases</vt:lpstr>
      <vt:lpstr>Common Errors and Biases</vt:lpstr>
      <vt:lpstr>Decision-Making</vt:lpstr>
      <vt:lpstr>3 Approaches to Make Decisions</vt:lpstr>
      <vt:lpstr>3 Approaches to Make Decisions</vt:lpstr>
      <vt:lpstr>3 Approaches to Make Decisions</vt:lpstr>
      <vt:lpstr>Intuition</vt:lpstr>
      <vt:lpstr>Decisions and Decision Making Conditions</vt:lpstr>
      <vt:lpstr>Group Decision Making</vt:lpstr>
      <vt:lpstr>Groupthink</vt:lpstr>
      <vt:lpstr>Group Effectiveness</vt:lpstr>
      <vt:lpstr>Brainstorming</vt:lpstr>
      <vt:lpstr>Nominal Group Technique</vt:lpstr>
      <vt:lpstr>Decision Making Issues</vt:lpstr>
      <vt:lpstr>Decision Making Issues</vt:lpstr>
      <vt:lpstr>Creativity</vt:lpstr>
      <vt:lpstr>Creativity</vt:lpstr>
      <vt:lpstr>…</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dc:title>
  <dc:creator>MichaelM</dc:creator>
  <cp:lastModifiedBy>Michael Morrissey</cp:lastModifiedBy>
  <cp:revision>85</cp:revision>
  <cp:lastPrinted>2024-10-16T23:01:56Z</cp:lastPrinted>
  <dcterms:created xsi:type="dcterms:W3CDTF">2015-01-20T02:31:23Z</dcterms:created>
  <dcterms:modified xsi:type="dcterms:W3CDTF">2026-03-03T20:54:07Z</dcterms:modified>
</cp:coreProperties>
</file>