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2"/>
  </p:notesMasterIdLst>
  <p:handoutMasterIdLst>
    <p:handoutMasterId r:id="rId93"/>
  </p:handoutMasterIdLst>
  <p:sldIdLst>
    <p:sldId id="327" r:id="rId2"/>
    <p:sldId id="309" r:id="rId3"/>
    <p:sldId id="328" r:id="rId4"/>
    <p:sldId id="329" r:id="rId5"/>
    <p:sldId id="330" r:id="rId6"/>
    <p:sldId id="331" r:id="rId7"/>
    <p:sldId id="332" r:id="rId8"/>
    <p:sldId id="334" r:id="rId9"/>
    <p:sldId id="335" r:id="rId10"/>
    <p:sldId id="336" r:id="rId11"/>
    <p:sldId id="339" r:id="rId12"/>
    <p:sldId id="341" r:id="rId13"/>
    <p:sldId id="346" r:id="rId14"/>
    <p:sldId id="348" r:id="rId15"/>
    <p:sldId id="349" r:id="rId16"/>
    <p:sldId id="350" r:id="rId17"/>
    <p:sldId id="352" r:id="rId18"/>
    <p:sldId id="351" r:id="rId19"/>
    <p:sldId id="353" r:id="rId20"/>
    <p:sldId id="436" r:id="rId21"/>
    <p:sldId id="354" r:id="rId22"/>
    <p:sldId id="356" r:id="rId23"/>
    <p:sldId id="357" r:id="rId24"/>
    <p:sldId id="359" r:id="rId25"/>
    <p:sldId id="360" r:id="rId26"/>
    <p:sldId id="361" r:id="rId27"/>
    <p:sldId id="363" r:id="rId28"/>
    <p:sldId id="364" r:id="rId29"/>
    <p:sldId id="365" r:id="rId30"/>
    <p:sldId id="368" r:id="rId31"/>
    <p:sldId id="370" r:id="rId32"/>
    <p:sldId id="371" r:id="rId33"/>
    <p:sldId id="372" r:id="rId34"/>
    <p:sldId id="373" r:id="rId35"/>
    <p:sldId id="438" r:id="rId36"/>
    <p:sldId id="374" r:id="rId37"/>
    <p:sldId id="375" r:id="rId38"/>
    <p:sldId id="376" r:id="rId39"/>
    <p:sldId id="377" r:id="rId40"/>
    <p:sldId id="378" r:id="rId41"/>
    <p:sldId id="379" r:id="rId42"/>
    <p:sldId id="380" r:id="rId43"/>
    <p:sldId id="381" r:id="rId44"/>
    <p:sldId id="382" r:id="rId45"/>
    <p:sldId id="383" r:id="rId46"/>
    <p:sldId id="384" r:id="rId47"/>
    <p:sldId id="386" r:id="rId48"/>
    <p:sldId id="387" r:id="rId49"/>
    <p:sldId id="388" r:id="rId50"/>
    <p:sldId id="389" r:id="rId51"/>
    <p:sldId id="390" r:id="rId52"/>
    <p:sldId id="391" r:id="rId53"/>
    <p:sldId id="392" r:id="rId54"/>
    <p:sldId id="393" r:id="rId55"/>
    <p:sldId id="394" r:id="rId56"/>
    <p:sldId id="437" r:id="rId57"/>
    <p:sldId id="395" r:id="rId58"/>
    <p:sldId id="396" r:id="rId59"/>
    <p:sldId id="397" r:id="rId60"/>
    <p:sldId id="398" r:id="rId61"/>
    <p:sldId id="399" r:id="rId62"/>
    <p:sldId id="405" r:id="rId63"/>
    <p:sldId id="406" r:id="rId64"/>
    <p:sldId id="407" r:id="rId65"/>
    <p:sldId id="408" r:id="rId66"/>
    <p:sldId id="409" r:id="rId67"/>
    <p:sldId id="410" r:id="rId68"/>
    <p:sldId id="411" r:id="rId69"/>
    <p:sldId id="412" r:id="rId70"/>
    <p:sldId id="413" r:id="rId71"/>
    <p:sldId id="414" r:id="rId72"/>
    <p:sldId id="415" r:id="rId73"/>
    <p:sldId id="416" r:id="rId74"/>
    <p:sldId id="417" r:id="rId75"/>
    <p:sldId id="418" r:id="rId76"/>
    <p:sldId id="419" r:id="rId77"/>
    <p:sldId id="420" r:id="rId78"/>
    <p:sldId id="421" r:id="rId79"/>
    <p:sldId id="422" r:id="rId80"/>
    <p:sldId id="423" r:id="rId81"/>
    <p:sldId id="424" r:id="rId82"/>
    <p:sldId id="425" r:id="rId83"/>
    <p:sldId id="426" r:id="rId84"/>
    <p:sldId id="427" r:id="rId85"/>
    <p:sldId id="428" r:id="rId86"/>
    <p:sldId id="429" r:id="rId87"/>
    <p:sldId id="430" r:id="rId88"/>
    <p:sldId id="431" r:id="rId89"/>
    <p:sldId id="433" r:id="rId90"/>
    <p:sldId id="326" r:id="rId9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86394" autoAdjust="0"/>
  </p:normalViewPr>
  <p:slideViewPr>
    <p:cSldViewPr>
      <p:cViewPr varScale="1">
        <p:scale>
          <a:sx n="76" d="100"/>
          <a:sy n="76" d="100"/>
        </p:scale>
        <p:origin x="1085" y="48"/>
      </p:cViewPr>
      <p:guideLst>
        <p:guide orient="horz" pos="2160"/>
        <p:guide pos="2880"/>
      </p:guideLst>
    </p:cSldViewPr>
  </p:slideViewPr>
  <p:outlineViewPr>
    <p:cViewPr>
      <p:scale>
        <a:sx n="33" d="100"/>
        <a:sy n="33" d="100"/>
      </p:scale>
      <p:origin x="211"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10/16/2025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10/16/2025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10/16/2025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3D6AC9-11FD-4D20-B481-194CA13E0A13}" type="datetime1">
              <a:rPr lang="en-US" smtClean="0"/>
              <a:pPr/>
              <a:t>10/16/2025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10/16/2025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29D9ADB-2168-4E7D-8FFC-997AC304416D}" type="datetime1">
              <a:rPr lang="en-US" smtClean="0"/>
              <a:pPr/>
              <a:t>10/16/2025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10/16/2025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10/16/2025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9.jpeg"/></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3.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Leadership </a:t>
            </a:r>
            <a:br>
              <a:rPr lang="en-US" u="sng" dirty="0" smtClean="0"/>
            </a:br>
            <a:r>
              <a:rPr lang="en-US" sz="2000" dirty="0" smtClean="0"/>
              <a:t>Session Five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a:p>
        </p:txBody>
      </p:sp>
      <p:sp>
        <p:nvSpPr>
          <p:cNvPr id="6" name="Content Placeholder 5"/>
          <p:cNvSpPr>
            <a:spLocks noGrp="1"/>
          </p:cNvSpPr>
          <p:nvPr>
            <p:ph sz="quarter" idx="1"/>
          </p:nvPr>
        </p:nvSpPr>
        <p:spPr/>
        <p:txBody>
          <a:bodyPr/>
          <a:lstStyle/>
          <a:p>
            <a:r>
              <a:rPr lang="en-US" sz="2400" u="sng" dirty="0" smtClean="0"/>
              <a:t>Leadership</a:t>
            </a:r>
          </a:p>
          <a:p>
            <a:pPr lvl="1"/>
            <a:r>
              <a:rPr lang="en-US" u="sng" dirty="0" smtClean="0"/>
              <a:t>Enhancing the Lessons of Experience 8</a:t>
            </a:r>
            <a:r>
              <a:rPr lang="en-US" u="sng" baseline="30000" dirty="0" smtClean="0"/>
              <a:t>th</a:t>
            </a:r>
            <a:r>
              <a:rPr lang="en-US" u="sng" dirty="0" smtClean="0"/>
              <a:t> Edition</a:t>
            </a:r>
          </a:p>
          <a:p>
            <a:pPr lvl="1"/>
            <a:endParaRPr lang="en-US" sz="800" u="sng" dirty="0" smtClean="0"/>
          </a:p>
          <a:p>
            <a:pPr lvl="2"/>
            <a:r>
              <a:rPr lang="en-US" dirty="0" smtClean="0"/>
              <a:t>Richard L. Hughes, Robert C. </a:t>
            </a:r>
            <a:r>
              <a:rPr lang="en-US" dirty="0" err="1" smtClean="0"/>
              <a:t>Ginnett</a:t>
            </a:r>
            <a:r>
              <a:rPr lang="en-US" dirty="0" smtClean="0"/>
              <a:t>, and Gordy J. </a:t>
            </a:r>
            <a:r>
              <a:rPr lang="en-US" dirty="0" err="1" smtClean="0"/>
              <a:t>Curphy</a:t>
            </a:r>
            <a:r>
              <a:rPr lang="en-US" dirty="0" smtClean="0"/>
              <a:t>, McGraw Hill Education, New York, NY 2015</a:t>
            </a:r>
          </a:p>
          <a:p>
            <a:pPr lvl="3"/>
            <a:r>
              <a:rPr lang="en-US" dirty="0" smtClean="0"/>
              <a:t>ISBN: 978-0-07-786240-4</a:t>
            </a:r>
            <a:endParaRPr lang="en-US" dirty="0"/>
          </a:p>
        </p:txBody>
      </p:sp>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2590800" y="3962400"/>
            <a:ext cx="4114800" cy="217170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Constructive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a:p>
        </p:txBody>
      </p:sp>
      <p:sp>
        <p:nvSpPr>
          <p:cNvPr id="4" name="Content Placeholder 3"/>
          <p:cNvSpPr>
            <a:spLocks noGrp="1"/>
          </p:cNvSpPr>
          <p:nvPr>
            <p:ph sz="quarter" idx="1"/>
          </p:nvPr>
        </p:nvSpPr>
        <p:spPr/>
        <p:txBody>
          <a:bodyPr/>
          <a:lstStyle/>
          <a:p>
            <a:r>
              <a:rPr lang="en-US" sz="2400" u="sng" dirty="0" smtClean="0"/>
              <a:t>Getting helpful feedback is essential to a subordinate’s performance and development</a:t>
            </a:r>
            <a:r>
              <a:rPr lang="en-US" dirty="0" smtClean="0"/>
              <a:t>.</a:t>
            </a:r>
          </a:p>
          <a:p>
            <a:endParaRPr lang="en-US" sz="800" dirty="0" smtClean="0"/>
          </a:p>
          <a:p>
            <a:pPr lvl="1"/>
            <a:r>
              <a:rPr lang="en-US" dirty="0" smtClean="0">
                <a:solidFill>
                  <a:srgbClr val="FF0000"/>
                </a:solidFill>
              </a:rPr>
              <a:t>Besides fostering growth, effective supervisory feedback also plays a major role in building morale.</a:t>
            </a:r>
            <a:endParaRPr lang="en-US" dirty="0">
              <a:solidFill>
                <a:srgbClr val="FF0000"/>
              </a:solidFill>
            </a:endParaRPr>
          </a:p>
        </p:txBody>
      </p:sp>
      <p:pic>
        <p:nvPicPr>
          <p:cNvPr id="2051" name="Picture 3" descr="C:\Users\Michaelm\AppData\Local\Microsoft\Windows\Temporary Internet Files\Content.IE5\8S4BQSVH\constructive-creative-effective-269371[1].jpg"/>
          <p:cNvPicPr>
            <a:picLocks noChangeAspect="1" noChangeArrowheads="1"/>
          </p:cNvPicPr>
          <p:nvPr/>
        </p:nvPicPr>
        <p:blipFill>
          <a:blip r:embed="rId2" cstate="print"/>
          <a:srcRect/>
          <a:stretch>
            <a:fillRect/>
          </a:stretch>
        </p:blipFill>
        <p:spPr bwMode="auto">
          <a:xfrm>
            <a:off x="5070392" y="3733800"/>
            <a:ext cx="3735280" cy="242459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Providing Constructive Feedback</a:t>
            </a:r>
            <a:br>
              <a:rPr lang="en-US" dirty="0" smtClean="0"/>
            </a:br>
            <a:r>
              <a:rPr lang="en-US" sz="2000" dirty="0" smtClean="0"/>
              <a:t>Positive and Negative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a:p>
        </p:txBody>
      </p:sp>
      <p:sp>
        <p:nvSpPr>
          <p:cNvPr id="4" name="Content Placeholder 3"/>
          <p:cNvSpPr>
            <a:spLocks noGrp="1"/>
          </p:cNvSpPr>
          <p:nvPr>
            <p:ph sz="quarter" idx="1"/>
          </p:nvPr>
        </p:nvSpPr>
        <p:spPr/>
        <p:txBody>
          <a:bodyPr/>
          <a:lstStyle/>
          <a:p>
            <a:r>
              <a:rPr lang="en-US" sz="2400" u="sng" dirty="0" smtClean="0"/>
              <a:t>There are a number of reasons why leaders are hesitant to provide both positive and negative feedback, but leaders need to keep in mind that followers will perform at a higher level if they are given accurate and frequent feedback</a:t>
            </a:r>
            <a:r>
              <a:rPr lang="en-US" dirty="0" smtClean="0"/>
              <a:t>.</a:t>
            </a:r>
          </a:p>
          <a:p>
            <a:endParaRPr lang="en-US" sz="800" dirty="0" smtClean="0"/>
          </a:p>
          <a:p>
            <a:pPr marL="731520" lvl="1" indent="-457200">
              <a:buFont typeface="+mj-lt"/>
              <a:buAutoNum type="arabicPeriod"/>
            </a:pPr>
            <a:r>
              <a:rPr lang="en-US" sz="2100" dirty="0" smtClean="0">
                <a:solidFill>
                  <a:srgbClr val="FF0000"/>
                </a:solidFill>
              </a:rPr>
              <a:t>Positive feedback is necessary to tell followers they should keep doing what they are doing well.</a:t>
            </a:r>
          </a:p>
          <a:p>
            <a:pPr marL="731520" lvl="1" indent="-457200">
              <a:buFont typeface="+mj-lt"/>
              <a:buAutoNum type="arabicPeriod"/>
            </a:pPr>
            <a:r>
              <a:rPr lang="en-US" sz="2100" dirty="0" smtClean="0">
                <a:solidFill>
                  <a:srgbClr val="FF0000"/>
                </a:solidFill>
              </a:rPr>
              <a:t>Negative feedback is needed to give followers or members ideas for how to change their behavior to improve their performance.</a:t>
            </a:r>
            <a:endParaRPr lang="en-US" sz="2100" dirty="0">
              <a:solidFill>
                <a:srgbClr val="FF0000"/>
              </a:solidFill>
            </a:endParaRPr>
          </a:p>
        </p:txBody>
      </p:sp>
      <p:pic>
        <p:nvPicPr>
          <p:cNvPr id="5122" name="Picture 2" descr="C:\Users\Michaelm\AppData\Local\Microsoft\Windows\Temporary Internet Files\Content.IE5\HWRYGRBG\positivenegative[1].png"/>
          <p:cNvPicPr>
            <a:picLocks noChangeAspect="1" noChangeArrowheads="1"/>
          </p:cNvPicPr>
          <p:nvPr/>
        </p:nvPicPr>
        <p:blipFill>
          <a:blip r:embed="rId2" cstate="print"/>
          <a:srcRect/>
          <a:stretch>
            <a:fillRect/>
          </a:stretch>
        </p:blipFill>
        <p:spPr bwMode="auto">
          <a:xfrm>
            <a:off x="5486400" y="4786799"/>
            <a:ext cx="3657600" cy="2057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a:p>
        </p:txBody>
      </p:sp>
      <p:sp>
        <p:nvSpPr>
          <p:cNvPr id="4" name="Content Placeholder 3"/>
          <p:cNvSpPr>
            <a:spLocks noGrp="1"/>
          </p:cNvSpPr>
          <p:nvPr>
            <p:ph sz="quarter" idx="1"/>
          </p:nvPr>
        </p:nvSpPr>
        <p:spPr/>
        <p:txBody>
          <a:bodyPr/>
          <a:lstStyle/>
          <a:p>
            <a:r>
              <a:rPr lang="en-US" u="sng" dirty="0" smtClean="0"/>
              <a:t>Tips for improving Feedback Skills</a:t>
            </a:r>
            <a:r>
              <a:rPr lang="en-US" dirty="0" smtClean="0"/>
              <a:t>:</a:t>
            </a:r>
          </a:p>
          <a:p>
            <a:endParaRPr lang="en-US" sz="800" dirty="0" smtClean="0"/>
          </a:p>
          <a:p>
            <a:pPr marL="731520" lvl="1" indent="-457200">
              <a:buFont typeface="+mj-lt"/>
              <a:buAutoNum type="arabicPeriod"/>
            </a:pPr>
            <a:r>
              <a:rPr lang="en-US" dirty="0" smtClean="0">
                <a:solidFill>
                  <a:srgbClr val="FF0000"/>
                </a:solidFill>
              </a:rPr>
              <a:t>Be Helpful</a:t>
            </a:r>
          </a:p>
          <a:p>
            <a:pPr marL="731520" lvl="1" indent="-457200">
              <a:buFont typeface="+mj-lt"/>
              <a:buAutoNum type="arabicPeriod"/>
            </a:pPr>
            <a:r>
              <a:rPr lang="en-US" dirty="0" smtClean="0">
                <a:solidFill>
                  <a:srgbClr val="FF0000"/>
                </a:solidFill>
              </a:rPr>
              <a:t>Be Direct</a:t>
            </a:r>
          </a:p>
          <a:p>
            <a:pPr marL="731520" lvl="1" indent="-457200">
              <a:buFont typeface="+mj-lt"/>
              <a:buAutoNum type="arabicPeriod"/>
            </a:pPr>
            <a:r>
              <a:rPr lang="en-US" dirty="0" smtClean="0">
                <a:solidFill>
                  <a:srgbClr val="FF0000"/>
                </a:solidFill>
              </a:rPr>
              <a:t>Be Specific</a:t>
            </a:r>
          </a:p>
          <a:p>
            <a:pPr marL="731520" lvl="1" indent="-457200">
              <a:buFont typeface="+mj-lt"/>
              <a:buAutoNum type="arabicPeriod"/>
            </a:pPr>
            <a:r>
              <a:rPr lang="en-US" dirty="0" smtClean="0">
                <a:solidFill>
                  <a:srgbClr val="FF0000"/>
                </a:solidFill>
              </a:rPr>
              <a:t>Be Descriptive</a:t>
            </a:r>
          </a:p>
          <a:p>
            <a:pPr marL="731520" lvl="1" indent="-457200">
              <a:buFont typeface="+mj-lt"/>
              <a:buAutoNum type="arabicPeriod"/>
            </a:pPr>
            <a:r>
              <a:rPr lang="en-US" dirty="0" smtClean="0">
                <a:solidFill>
                  <a:srgbClr val="FF0000"/>
                </a:solidFill>
              </a:rPr>
              <a:t>Be Timely</a:t>
            </a:r>
          </a:p>
          <a:p>
            <a:pPr marL="731520" lvl="1" indent="-457200">
              <a:buFont typeface="+mj-lt"/>
              <a:buAutoNum type="arabicPeriod"/>
            </a:pPr>
            <a:r>
              <a:rPr lang="en-US" dirty="0" smtClean="0">
                <a:solidFill>
                  <a:srgbClr val="FF0000"/>
                </a:solidFill>
              </a:rPr>
              <a:t>Be Flexible</a:t>
            </a:r>
            <a:endParaRPr lang="en-US" dirty="0">
              <a:solidFill>
                <a:srgbClr val="FF0000"/>
              </a:solidFill>
            </a:endParaRPr>
          </a:p>
        </p:txBody>
      </p:sp>
      <p:pic>
        <p:nvPicPr>
          <p:cNvPr id="7170" name="Picture 2" descr="C:\Users\Michaelm\AppData\Local\Microsoft\Windows\Temporary Internet Files\Content.IE5\HWRYGRBG\Improving-leadership-listening-skills[1].jpg"/>
          <p:cNvPicPr>
            <a:picLocks noChangeAspect="1" noChangeArrowheads="1"/>
          </p:cNvPicPr>
          <p:nvPr/>
        </p:nvPicPr>
        <p:blipFill>
          <a:blip r:embed="rId2" cstate="print"/>
          <a:srcRect/>
          <a:stretch>
            <a:fillRect/>
          </a:stretch>
        </p:blipFill>
        <p:spPr bwMode="auto">
          <a:xfrm>
            <a:off x="4213862" y="3205175"/>
            <a:ext cx="4645152" cy="3096768"/>
          </a:xfrm>
          <a:prstGeom prst="rect">
            <a:avLst/>
          </a:prstGeom>
          <a:noFill/>
        </p:spPr>
      </p:pic>
      <p:pic>
        <p:nvPicPr>
          <p:cNvPr id="7171" name="Picture 3" descr="C:\Users\Michaelm\AppData\Local\Microsoft\Windows\Temporary Internet Files\Content.IE5\WX0DVOOP\6NumberSixInCircle[1].png"/>
          <p:cNvPicPr>
            <a:picLocks noChangeAspect="1" noChangeArrowheads="1"/>
          </p:cNvPicPr>
          <p:nvPr/>
        </p:nvPicPr>
        <p:blipFill>
          <a:blip r:embed="rId3" cstate="print"/>
          <a:srcRect/>
          <a:stretch>
            <a:fillRect/>
          </a:stretch>
        </p:blipFill>
        <p:spPr bwMode="auto">
          <a:xfrm>
            <a:off x="3142485" y="2466117"/>
            <a:ext cx="1219203" cy="1219203"/>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Evaluative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a:p>
        </p:txBody>
      </p:sp>
      <p:sp>
        <p:nvSpPr>
          <p:cNvPr id="4" name="Content Placeholder 3"/>
          <p:cNvSpPr>
            <a:spLocks noGrp="1"/>
          </p:cNvSpPr>
          <p:nvPr>
            <p:ph sz="quarter" idx="1"/>
          </p:nvPr>
        </p:nvSpPr>
        <p:spPr/>
        <p:txBody>
          <a:bodyPr/>
          <a:lstStyle/>
          <a:p>
            <a:r>
              <a:rPr lang="en-US" sz="2400" u="sng" dirty="0" smtClean="0"/>
              <a:t>The following are types of criteria to use for Evaluative Feedback</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Compare behavior with others’ measured performance. </a:t>
            </a:r>
          </a:p>
          <a:p>
            <a:pPr marL="731520" lvl="1" indent="-457200">
              <a:buFont typeface="+mj-lt"/>
              <a:buAutoNum type="arabicPeriod"/>
            </a:pPr>
            <a:r>
              <a:rPr lang="en-US" sz="2000" dirty="0" smtClean="0">
                <a:solidFill>
                  <a:srgbClr val="FF0000"/>
                </a:solidFill>
              </a:rPr>
              <a:t>Compare behavior with an accepted standard.  </a:t>
            </a:r>
          </a:p>
          <a:p>
            <a:pPr marL="731520" lvl="1" indent="-457200">
              <a:buFont typeface="+mj-lt"/>
              <a:buAutoNum type="arabicPeriod"/>
            </a:pPr>
            <a:r>
              <a:rPr lang="en-US" sz="2000" dirty="0" smtClean="0">
                <a:solidFill>
                  <a:srgbClr val="FF0000"/>
                </a:solidFill>
              </a:rPr>
              <a:t>Compare behavior with a previously set goal.  </a:t>
            </a:r>
          </a:p>
          <a:p>
            <a:pPr marL="731520" lvl="1" indent="-457200">
              <a:buFont typeface="+mj-lt"/>
              <a:buAutoNum type="arabicPeriod"/>
            </a:pPr>
            <a:r>
              <a:rPr lang="en-US" sz="2000" dirty="0" smtClean="0">
                <a:solidFill>
                  <a:srgbClr val="FF0000"/>
                </a:solidFill>
              </a:rPr>
              <a:t>Compare behavior with past performance.</a:t>
            </a:r>
            <a:endParaRPr lang="en-US" sz="2000" dirty="0">
              <a:solidFill>
                <a:srgbClr val="FF0000"/>
              </a:solidFill>
            </a:endParaRPr>
          </a:p>
        </p:txBody>
      </p:sp>
      <p:pic>
        <p:nvPicPr>
          <p:cNvPr id="6" name="Picture 5" descr="222,410 Evaluation Images, Stock Photo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1618488" y="4186724"/>
            <a:ext cx="5943600" cy="1971675"/>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Positive as well as Negative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a:p>
        </p:txBody>
      </p:sp>
      <p:sp>
        <p:nvSpPr>
          <p:cNvPr id="4" name="Content Placeholder 3"/>
          <p:cNvSpPr>
            <a:spLocks noGrp="1"/>
          </p:cNvSpPr>
          <p:nvPr>
            <p:ph sz="quarter" idx="1"/>
          </p:nvPr>
        </p:nvSpPr>
        <p:spPr/>
        <p:txBody>
          <a:bodyPr/>
          <a:lstStyle/>
          <a:p>
            <a:r>
              <a:rPr lang="en-US" sz="2400" u="sng" dirty="0" smtClean="0"/>
              <a:t>Giving both positive and negative feedback is more helpful than giving only positive or negative feedback alone</a:t>
            </a:r>
            <a:r>
              <a:rPr lang="en-US" dirty="0" smtClean="0"/>
              <a:t>.</a:t>
            </a:r>
          </a:p>
          <a:p>
            <a:endParaRPr lang="en-US" sz="800" dirty="0" smtClean="0"/>
          </a:p>
          <a:p>
            <a:pPr lvl="1"/>
            <a:r>
              <a:rPr lang="en-US" dirty="0" smtClean="0"/>
              <a:t>Positive feedback tells the other person or the group only what they are doing right, and negative feedback tells the other person or group only what they are doing wrong.  </a:t>
            </a:r>
          </a:p>
          <a:p>
            <a:pPr lvl="1"/>
            <a:endParaRPr lang="en-US" sz="800" dirty="0" smtClean="0"/>
          </a:p>
          <a:p>
            <a:pPr lvl="2"/>
            <a:r>
              <a:rPr lang="en-US" dirty="0" smtClean="0">
                <a:solidFill>
                  <a:srgbClr val="FF0000"/>
                </a:solidFill>
              </a:rPr>
              <a:t>Providing both kinds of feedback is best.</a:t>
            </a:r>
          </a:p>
          <a:p>
            <a:pPr lvl="1"/>
            <a:endParaRPr lang="en-US" dirty="0"/>
          </a:p>
        </p:txBody>
      </p:sp>
      <p:pic>
        <p:nvPicPr>
          <p:cNvPr id="2050" name="Picture 2" descr="C:\Users\MichaelM\AppData\Local\Microsoft\Windows\INetCache\IE\76VTN800\1200px-PlusMinus.svg[1].png"/>
          <p:cNvPicPr>
            <a:picLocks noChangeAspect="1" noChangeArrowheads="1"/>
          </p:cNvPicPr>
          <p:nvPr/>
        </p:nvPicPr>
        <p:blipFill>
          <a:blip r:embed="rId2" cstate="print"/>
          <a:srcRect/>
          <a:stretch>
            <a:fillRect/>
          </a:stretch>
        </p:blipFill>
        <p:spPr bwMode="auto">
          <a:xfrm>
            <a:off x="5867400" y="4038599"/>
            <a:ext cx="2968752" cy="2246623"/>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Blame or Embarrassment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a:p>
        </p:txBody>
      </p:sp>
      <p:sp>
        <p:nvSpPr>
          <p:cNvPr id="4" name="Content Placeholder 3"/>
          <p:cNvSpPr>
            <a:spLocks noGrp="1"/>
          </p:cNvSpPr>
          <p:nvPr>
            <p:ph sz="quarter" idx="1"/>
          </p:nvPr>
        </p:nvSpPr>
        <p:spPr/>
        <p:txBody>
          <a:bodyPr/>
          <a:lstStyle/>
          <a:p>
            <a:r>
              <a:rPr lang="en-US" sz="2400" u="sng" dirty="0"/>
              <a:t>T</a:t>
            </a:r>
            <a:r>
              <a:rPr lang="en-US" sz="2400" u="sng" dirty="0" smtClean="0"/>
              <a:t>he purpose of feedback is to give useful information to other people to help them develop, so talking to them in a way merely intended (or likely) to demean or make them feel bad is not helpful</a:t>
            </a:r>
            <a:r>
              <a:rPr lang="en-US" dirty="0" smtClean="0"/>
              <a:t>.</a:t>
            </a:r>
          </a:p>
          <a:p>
            <a:endParaRPr lang="en-US" sz="800" dirty="0" smtClean="0"/>
          </a:p>
          <a:p>
            <a:pPr lvl="1"/>
            <a:r>
              <a:rPr lang="en-US" dirty="0" smtClean="0">
                <a:solidFill>
                  <a:srgbClr val="FF0000"/>
                </a:solidFill>
              </a:rPr>
              <a:t>Followers are more likely to believe feedback if it comes from leaders who have had the opportunity to observe behavior and are perceived to be credible, competent, and trustworthy.</a:t>
            </a:r>
            <a:endParaRPr lang="en-US" dirty="0">
              <a:solidFill>
                <a:srgbClr val="FF0000"/>
              </a:solidFill>
            </a:endParaRPr>
          </a:p>
        </p:txBody>
      </p:sp>
      <p:pic>
        <p:nvPicPr>
          <p:cNvPr id="3076" name="Picture 4" descr="C:\Users\MichaelM\AppData\Local\Microsoft\Windows\INetCache\IE\57ZPVCL6\blame[1].gif"/>
          <p:cNvPicPr>
            <a:picLocks noChangeAspect="1" noChangeArrowheads="1"/>
          </p:cNvPicPr>
          <p:nvPr/>
        </p:nvPicPr>
        <p:blipFill>
          <a:blip r:embed="rId2" cstate="print"/>
          <a:srcRect/>
          <a:stretch>
            <a:fillRect/>
          </a:stretch>
        </p:blipFill>
        <p:spPr bwMode="auto">
          <a:xfrm>
            <a:off x="5927598" y="4323718"/>
            <a:ext cx="2878074" cy="2024776"/>
          </a:xfrm>
          <a:prstGeom prst="rect">
            <a:avLst/>
          </a:prstGeom>
          <a:noFill/>
        </p:spPr>
      </p:pic>
      <p:pic>
        <p:nvPicPr>
          <p:cNvPr id="3080" name="Picture 8" descr="C:\Users\MichaelM\AppData\Local\Microsoft\Windows\INetCache\IE\57ZPVCL6\blame1[1].jpg"/>
          <p:cNvPicPr>
            <a:picLocks noChangeAspect="1" noChangeArrowheads="1"/>
          </p:cNvPicPr>
          <p:nvPr/>
        </p:nvPicPr>
        <p:blipFill>
          <a:blip r:embed="rId3" cstate="print"/>
          <a:srcRect/>
          <a:stretch>
            <a:fillRect/>
          </a:stretch>
        </p:blipFill>
        <p:spPr bwMode="auto">
          <a:xfrm>
            <a:off x="3494913" y="4838385"/>
            <a:ext cx="2117598" cy="1320014"/>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Building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a:p>
        </p:txBody>
      </p:sp>
      <p:sp>
        <p:nvSpPr>
          <p:cNvPr id="4" name="Content Placeholder 3"/>
          <p:cNvSpPr>
            <a:spLocks noGrp="1"/>
          </p:cNvSpPr>
          <p:nvPr>
            <p:ph sz="quarter" idx="1"/>
          </p:nvPr>
        </p:nvSpPr>
        <p:spPr/>
        <p:txBody>
          <a:bodyPr/>
          <a:lstStyle/>
          <a:p>
            <a:r>
              <a:rPr lang="en-US" sz="2400" u="sng" dirty="0" smtClean="0"/>
              <a:t>Team-building activities help team members understand why they are having difficulty in achieving team objectives, and suggest coping strategies for an intolerable situation</a:t>
            </a:r>
            <a:r>
              <a:rPr lang="en-US" dirty="0" smtClean="0"/>
              <a:t>.</a:t>
            </a:r>
          </a:p>
          <a:p>
            <a:endParaRPr lang="en-US" sz="800" dirty="0" smtClean="0"/>
          </a:p>
          <a:p>
            <a:pPr lvl="1"/>
            <a:r>
              <a:rPr lang="en-US" sz="2000" dirty="0" smtClean="0">
                <a:solidFill>
                  <a:srgbClr val="FF0000"/>
                </a:solidFill>
              </a:rPr>
              <a:t>They are not, however, likely to remove root causes of problems.</a:t>
            </a:r>
          </a:p>
        </p:txBody>
      </p:sp>
      <p:pic>
        <p:nvPicPr>
          <p:cNvPr id="4099" name="Picture 3" descr="C:\Users\MichaelM\AppData\Local\Microsoft\Windows\INetCache\IE\57ZPVCL6\T--TUDelft--2017_team_building[1].png"/>
          <p:cNvPicPr>
            <a:picLocks noChangeAspect="1" noChangeArrowheads="1"/>
          </p:cNvPicPr>
          <p:nvPr/>
        </p:nvPicPr>
        <p:blipFill>
          <a:blip r:embed="rId2" cstate="print"/>
          <a:srcRect/>
          <a:stretch>
            <a:fillRect/>
          </a:stretch>
        </p:blipFill>
        <p:spPr bwMode="auto">
          <a:xfrm>
            <a:off x="4191000" y="3571198"/>
            <a:ext cx="4485142" cy="2615193"/>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Building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a:p>
        </p:txBody>
      </p:sp>
      <p:sp>
        <p:nvSpPr>
          <p:cNvPr id="4" name="Content Placeholder 3"/>
          <p:cNvSpPr>
            <a:spLocks noGrp="1"/>
          </p:cNvSpPr>
          <p:nvPr>
            <p:ph sz="quarter" idx="1"/>
          </p:nvPr>
        </p:nvSpPr>
        <p:spPr/>
        <p:txBody>
          <a:bodyPr>
            <a:normAutofit/>
          </a:bodyPr>
          <a:lstStyle/>
          <a:p>
            <a:r>
              <a:rPr lang="en-US" sz="2400" u="sng" dirty="0" smtClean="0"/>
              <a:t>As a basis for any work at the team level, individual team members must first be comfortable with themselves.  </a:t>
            </a:r>
          </a:p>
          <a:p>
            <a:endParaRPr lang="en-US" sz="800" u="sng" dirty="0"/>
          </a:p>
          <a:p>
            <a:pPr lvl="1"/>
            <a:r>
              <a:rPr lang="en-US" sz="2000" dirty="0" smtClean="0"/>
              <a:t>They must be able answer the questions “What do I bring to the team?” and “What do I need from the team?”  </a:t>
            </a:r>
          </a:p>
          <a:p>
            <a:pPr lvl="1"/>
            <a:r>
              <a:rPr lang="en-US" sz="2000" dirty="0" smtClean="0"/>
              <a:t>When these questions have been answered, team members are in a position to begin dealing at the interpersonal level, where they now comfortably ask, “What do you bring to the team, or need from us?”</a:t>
            </a:r>
          </a:p>
          <a:p>
            <a:pPr lvl="1"/>
            <a:endParaRPr lang="en-US" sz="800" dirty="0" smtClean="0"/>
          </a:p>
          <a:p>
            <a:pPr lvl="2"/>
            <a:r>
              <a:rPr lang="en-US" sz="1800" dirty="0" smtClean="0">
                <a:solidFill>
                  <a:srgbClr val="FF0000"/>
                </a:solidFill>
              </a:rPr>
              <a:t>Not resolving these issues results in caution in dealing with other members, and interactions at the “polite façade” level rather than at the level of truth and understanding.</a:t>
            </a:r>
            <a:endParaRPr lang="en-US" sz="1800" dirty="0">
              <a:solidFill>
                <a:srgbClr val="FF0000"/>
              </a:solidFill>
            </a:endParaRPr>
          </a:p>
        </p:txBody>
      </p:sp>
      <p:pic>
        <p:nvPicPr>
          <p:cNvPr id="6" name="Picture 3" descr="C:\Users\MichaelM\AppData\Local\Microsoft\Windows\INetCache\IE\76VTN800\team-building[1].jpg"/>
          <p:cNvPicPr>
            <a:picLocks noChangeAspect="1" noChangeArrowheads="1"/>
          </p:cNvPicPr>
          <p:nvPr/>
        </p:nvPicPr>
        <p:blipFill>
          <a:blip r:embed="rId2" cstate="print"/>
          <a:srcRect/>
          <a:stretch>
            <a:fillRect/>
          </a:stretch>
        </p:blipFill>
        <p:spPr bwMode="auto">
          <a:xfrm>
            <a:off x="6781800" y="304800"/>
            <a:ext cx="1447800" cy="83439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Building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a:p>
        </p:txBody>
      </p:sp>
      <p:sp>
        <p:nvSpPr>
          <p:cNvPr id="4" name="Content Placeholder 3"/>
          <p:cNvSpPr>
            <a:spLocks noGrp="1"/>
          </p:cNvSpPr>
          <p:nvPr>
            <p:ph sz="quarter" idx="1"/>
          </p:nvPr>
        </p:nvSpPr>
        <p:spPr/>
        <p:txBody>
          <a:bodyPr>
            <a:normAutofit/>
          </a:bodyPr>
          <a:lstStyle/>
          <a:p>
            <a:r>
              <a:rPr lang="en-US" sz="2400" u="sng" dirty="0" smtClean="0"/>
              <a:t>An intervention at the team level must meet three general requirements to be successful</a:t>
            </a:r>
            <a:r>
              <a:rPr lang="en-US" dirty="0" smtClean="0"/>
              <a:t>.</a:t>
            </a:r>
          </a:p>
          <a:p>
            <a:endParaRPr lang="en-US" sz="800" dirty="0" smtClean="0"/>
          </a:p>
          <a:p>
            <a:pPr marL="731520" lvl="1" indent="-457200">
              <a:buFont typeface="+mj-lt"/>
              <a:buAutoNum type="arabicPeriod"/>
            </a:pPr>
            <a:r>
              <a:rPr lang="en-US" u="sng" dirty="0" smtClean="0"/>
              <a:t>Awareness Raising</a:t>
            </a:r>
          </a:p>
          <a:p>
            <a:pPr lvl="2"/>
            <a:r>
              <a:rPr lang="en-US" dirty="0" smtClean="0">
                <a:solidFill>
                  <a:srgbClr val="FF0000"/>
                </a:solidFill>
              </a:rPr>
              <a:t>Include a healthy dose of team-based research findings about how teams really work as a critical element of a workshop.</a:t>
            </a:r>
          </a:p>
          <a:p>
            <a:pPr marL="731520" lvl="1" indent="-457200">
              <a:buFont typeface="+mj-lt"/>
              <a:buAutoNum type="arabicPeriod"/>
            </a:pPr>
            <a:r>
              <a:rPr lang="en-US" u="sng" dirty="0" smtClean="0"/>
              <a:t>Diagnostic, Instrument-Based Feedback</a:t>
            </a:r>
          </a:p>
          <a:p>
            <a:pPr lvl="2"/>
            <a:r>
              <a:rPr lang="en-US" dirty="0" smtClean="0">
                <a:solidFill>
                  <a:srgbClr val="FF0000"/>
                </a:solidFill>
              </a:rPr>
              <a:t>Provide team members with a reasonably valid map of where they and their teammates are now located.</a:t>
            </a:r>
          </a:p>
          <a:p>
            <a:pPr marL="731520" lvl="1" indent="-457200">
              <a:buFont typeface="+mj-lt"/>
              <a:buAutoNum type="arabicPeriod"/>
            </a:pPr>
            <a:r>
              <a:rPr lang="en-US" u="sng" dirty="0" smtClean="0"/>
              <a:t>Include a Practice Field</a:t>
            </a:r>
          </a:p>
          <a:p>
            <a:pPr lvl="2"/>
            <a:r>
              <a:rPr lang="en-US" dirty="0" smtClean="0">
                <a:solidFill>
                  <a:srgbClr val="FF0000"/>
                </a:solidFill>
              </a:rPr>
              <a:t>Practice is necessary for athletic success, and in organizations too. </a:t>
            </a:r>
          </a:p>
          <a:p>
            <a:pPr lvl="2"/>
            <a:r>
              <a:rPr lang="en-US" dirty="0" smtClean="0">
                <a:solidFill>
                  <a:srgbClr val="FF0000"/>
                </a:solidFill>
              </a:rPr>
              <a:t>Provide an opportunity to test new skills in a risk-free space.</a:t>
            </a:r>
            <a:endParaRPr lang="en-US" dirty="0">
              <a:solidFill>
                <a:srgbClr val="FF0000"/>
              </a:solidFill>
            </a:endParaRPr>
          </a:p>
        </p:txBody>
      </p:sp>
      <p:pic>
        <p:nvPicPr>
          <p:cNvPr id="5" name="Picture 3" descr="C:\Users\MichaelM\AppData\Local\Microsoft\Windows\INetCache\IE\76VTN800\team-building[1].jpg"/>
          <p:cNvPicPr>
            <a:picLocks noChangeAspect="1" noChangeArrowheads="1"/>
          </p:cNvPicPr>
          <p:nvPr/>
        </p:nvPicPr>
        <p:blipFill>
          <a:blip r:embed="rId2" cstate="print"/>
          <a:srcRect/>
          <a:stretch>
            <a:fillRect/>
          </a:stretch>
        </p:blipFill>
        <p:spPr bwMode="auto">
          <a:xfrm>
            <a:off x="6781800" y="304800"/>
            <a:ext cx="1447800" cy="83439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Performance Teams</a:t>
            </a:r>
            <a:br>
              <a:rPr lang="en-US" dirty="0" smtClean="0"/>
            </a:br>
            <a:r>
              <a:rPr lang="en-US" sz="2000" dirty="0" smtClean="0"/>
              <a:t>The Rocket Model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a:p>
        </p:txBody>
      </p:sp>
      <p:sp>
        <p:nvSpPr>
          <p:cNvPr id="4" name="Content Placeholder 3"/>
          <p:cNvSpPr>
            <a:spLocks noGrp="1"/>
          </p:cNvSpPr>
          <p:nvPr>
            <p:ph sz="quarter" idx="1"/>
          </p:nvPr>
        </p:nvSpPr>
        <p:spPr/>
        <p:txBody>
          <a:bodyPr/>
          <a:lstStyle/>
          <a:p>
            <a:r>
              <a:rPr lang="en-US" sz="2400" u="sng" dirty="0" smtClean="0"/>
              <a:t>Leadership is not an individual process, rather it involves influencing a group to pursue some over-reaching goal</a:t>
            </a:r>
            <a:r>
              <a:rPr lang="en-US" dirty="0" smtClean="0"/>
              <a:t>.</a:t>
            </a:r>
          </a:p>
          <a:p>
            <a:endParaRPr lang="en-US" sz="800" dirty="0" smtClean="0"/>
          </a:p>
          <a:p>
            <a:pPr lvl="1"/>
            <a:r>
              <a:rPr lang="en-US" dirty="0" smtClean="0"/>
              <a:t>Teams may vary in a number of important factors, such as group size, norms, development stages, and cohesion.</a:t>
            </a:r>
          </a:p>
          <a:p>
            <a:pPr lvl="1"/>
            <a:endParaRPr lang="en-US" sz="800" dirty="0" smtClean="0"/>
          </a:p>
          <a:p>
            <a:pPr lvl="2"/>
            <a:r>
              <a:rPr lang="en-US" dirty="0" smtClean="0">
                <a:solidFill>
                  <a:srgbClr val="FF0000"/>
                </a:solidFill>
              </a:rPr>
              <a:t>Leaders need to take these factors into consideration when creating and leading teams.</a:t>
            </a:r>
            <a:endParaRPr lang="en-US" dirty="0">
              <a:solidFill>
                <a:srgbClr val="FF0000"/>
              </a:solidFill>
            </a:endParaRPr>
          </a:p>
        </p:txBody>
      </p:sp>
      <p:pic>
        <p:nvPicPr>
          <p:cNvPr id="6150" name="Picture 6" descr="C:\Users\MichaelM\AppData\Local\Microsoft\Windows\INetCache\IE\76VTN800\spectrum-spirograph-1088425_960_720[1].png"/>
          <p:cNvPicPr>
            <a:picLocks noChangeAspect="1" noChangeArrowheads="1"/>
          </p:cNvPicPr>
          <p:nvPr/>
        </p:nvPicPr>
        <p:blipFill>
          <a:blip r:embed="rId2" cstate="print"/>
          <a:srcRect/>
          <a:stretch>
            <a:fillRect/>
          </a:stretch>
        </p:blipFill>
        <p:spPr bwMode="auto">
          <a:xfrm>
            <a:off x="5943600" y="3903930"/>
            <a:ext cx="2514600" cy="225446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Focus on the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a:p>
        </p:txBody>
      </p:sp>
      <p:sp>
        <p:nvSpPr>
          <p:cNvPr id="4" name="Content Placeholder 3"/>
          <p:cNvSpPr>
            <a:spLocks noGrp="1"/>
          </p:cNvSpPr>
          <p:nvPr>
            <p:ph sz="quarter" idx="1"/>
          </p:nvPr>
        </p:nvSpPr>
        <p:spPr/>
        <p:txBody>
          <a:bodyPr>
            <a:normAutofit/>
          </a:bodyPr>
          <a:lstStyle/>
          <a:p>
            <a:r>
              <a:rPr lang="en-US" sz="2400" u="sng" dirty="0" smtClean="0"/>
              <a:t>Skills for Developing Others</a:t>
            </a:r>
            <a:endParaRPr lang="en-US" sz="800" u="sng" dirty="0" smtClean="0"/>
          </a:p>
          <a:p>
            <a:endParaRPr lang="en-US" sz="800" u="sng" dirty="0" smtClean="0"/>
          </a:p>
          <a:p>
            <a:pPr lvl="1"/>
            <a:r>
              <a:rPr lang="en-US" u="sng" dirty="0">
                <a:solidFill>
                  <a:schemeClr val="tx1"/>
                </a:solidFill>
              </a:rPr>
              <a:t>Setting goals and developing plans of action to attain them are important for individuals and groups.</a:t>
            </a:r>
          </a:p>
          <a:p>
            <a:pPr lvl="1"/>
            <a:endParaRPr lang="en-US" sz="800" dirty="0" smtClean="0"/>
          </a:p>
          <a:p>
            <a:pPr lvl="2"/>
            <a:r>
              <a:rPr lang="en-US" dirty="0">
                <a:solidFill>
                  <a:srgbClr val="FF0000"/>
                </a:solidFill>
              </a:rPr>
              <a:t>Once group goals are agreed on, they induce member compliance, act as a criterion for evaluating the leadership </a:t>
            </a:r>
            <a:r>
              <a:rPr lang="en-US" dirty="0" smtClean="0">
                <a:solidFill>
                  <a:srgbClr val="FF0000"/>
                </a:solidFill>
              </a:rPr>
              <a:t>of </a:t>
            </a:r>
            <a:r>
              <a:rPr lang="en-US" dirty="0">
                <a:solidFill>
                  <a:srgbClr val="FF0000"/>
                </a:solidFill>
              </a:rPr>
              <a:t>group members, and become the criteria for evaluating group performance</a:t>
            </a:r>
            <a:r>
              <a:rPr lang="en-US" dirty="0" smtClean="0">
                <a:solidFill>
                  <a:srgbClr val="FF0000"/>
                </a:solidFill>
              </a:rPr>
              <a:t>.</a:t>
            </a:r>
            <a:endParaRPr lang="en-US" dirty="0">
              <a:solidFill>
                <a:srgbClr val="FF0000"/>
              </a:solidFill>
            </a:endParaRPr>
          </a:p>
        </p:txBody>
      </p:sp>
      <p:pic>
        <p:nvPicPr>
          <p:cNvPr id="5" name="Picture 2" descr="C:\Users\Michaelm\AppData\Local\Microsoft\Windows\Temporary Internet Files\Content.IE5\KDB8FMSX\Goal-setting-2[1].jpg"/>
          <p:cNvPicPr>
            <a:picLocks noChangeAspect="1" noChangeArrowheads="1"/>
          </p:cNvPicPr>
          <p:nvPr/>
        </p:nvPicPr>
        <p:blipFill>
          <a:blip r:embed="rId2" cstate="print"/>
          <a:srcRect/>
          <a:stretch>
            <a:fillRect/>
          </a:stretch>
        </p:blipFill>
        <p:spPr bwMode="auto">
          <a:xfrm>
            <a:off x="5070977" y="4267200"/>
            <a:ext cx="3765176" cy="2057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Rocket Model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a:p>
        </p:txBody>
      </p:sp>
      <p:sp>
        <p:nvSpPr>
          <p:cNvPr id="4" name="Content Placeholder 3"/>
          <p:cNvSpPr>
            <a:spLocks noGrp="1"/>
          </p:cNvSpPr>
          <p:nvPr>
            <p:ph sz="quarter" idx="1"/>
          </p:nvPr>
        </p:nvSpPr>
        <p:spPr>
          <a:xfrm>
            <a:off x="301752" y="1527048"/>
            <a:ext cx="8503920" cy="4949952"/>
          </a:xfrm>
        </p:spPr>
        <p:txBody>
          <a:bodyPr>
            <a:normAutofit/>
          </a:bodyPr>
          <a:lstStyle/>
          <a:p>
            <a:r>
              <a:rPr lang="en-US" sz="2400" u="sng" dirty="0" smtClean="0"/>
              <a:t>The Rocket Model of Team Effectiveness is prescriptive in that it tells leaders what steps to take and when to take them</a:t>
            </a:r>
            <a:r>
              <a:rPr lang="en-US" sz="2400" dirty="0" smtClean="0"/>
              <a:t>.</a:t>
            </a:r>
          </a:p>
          <a:p>
            <a:endParaRPr lang="en-US" sz="800" dirty="0" smtClean="0"/>
          </a:p>
          <a:p>
            <a:pPr lvl="1"/>
            <a:r>
              <a:rPr lang="en-US" dirty="0" smtClean="0">
                <a:solidFill>
                  <a:srgbClr val="FF0000"/>
                </a:solidFill>
              </a:rPr>
              <a:t>The model can be used as a tool for understanding where teams are falling short and what leaders need to do to get them back on track.</a:t>
            </a:r>
          </a:p>
          <a:p>
            <a:pPr lvl="1"/>
            <a:endParaRPr lang="en-US" sz="800" dirty="0" smtClean="0"/>
          </a:p>
        </p:txBody>
      </p:sp>
      <p:pic>
        <p:nvPicPr>
          <p:cNvPr id="7172" name="Picture 4" descr="C:\Users\MichaelM\AppData\Local\Microsoft\Windows\INetCache\IE\57ZPVCL6\Kliponius-Cartoon-rocket[1].png"/>
          <p:cNvPicPr>
            <a:picLocks noChangeAspect="1" noChangeArrowheads="1"/>
          </p:cNvPicPr>
          <p:nvPr/>
        </p:nvPicPr>
        <p:blipFill>
          <a:blip r:embed="rId2" cstate="print"/>
          <a:srcRect/>
          <a:stretch>
            <a:fillRect/>
          </a:stretch>
        </p:blipFill>
        <p:spPr bwMode="auto">
          <a:xfrm>
            <a:off x="6019800" y="3695014"/>
            <a:ext cx="2286000" cy="2543225"/>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159200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Rocket Model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a:p>
        </p:txBody>
      </p:sp>
      <p:sp>
        <p:nvSpPr>
          <p:cNvPr id="4" name="Content Placeholder 3"/>
          <p:cNvSpPr>
            <a:spLocks noGrp="1"/>
          </p:cNvSpPr>
          <p:nvPr>
            <p:ph sz="quarter" idx="1"/>
          </p:nvPr>
        </p:nvSpPr>
        <p:spPr>
          <a:xfrm>
            <a:off x="301752" y="1527048"/>
            <a:ext cx="8503920" cy="4949952"/>
          </a:xfrm>
        </p:spPr>
        <p:txBody>
          <a:bodyPr>
            <a:normAutofit/>
          </a:bodyPr>
          <a:lstStyle/>
          <a:p>
            <a:r>
              <a:rPr lang="en-US" sz="2400" u="sng" dirty="0" smtClean="0"/>
              <a:t>There are eight components of the Rocket Model</a:t>
            </a:r>
            <a:r>
              <a:rPr lang="en-US" sz="2400" dirty="0" smtClean="0"/>
              <a:t>:</a:t>
            </a:r>
          </a:p>
          <a:p>
            <a:endParaRPr lang="en-US" sz="800" dirty="0">
              <a:solidFill>
                <a:srgbClr val="FF0000"/>
              </a:solidFill>
            </a:endParaRPr>
          </a:p>
          <a:p>
            <a:pPr marL="731520" lvl="1" indent="-457200">
              <a:buFont typeface="+mj-lt"/>
              <a:buAutoNum type="arabicPeriod"/>
            </a:pPr>
            <a:r>
              <a:rPr lang="en-US" dirty="0" smtClean="0">
                <a:solidFill>
                  <a:srgbClr val="FF0000"/>
                </a:solidFill>
              </a:rPr>
              <a:t>Context</a:t>
            </a:r>
            <a:endParaRPr lang="en-US" dirty="0">
              <a:solidFill>
                <a:srgbClr val="FF0000"/>
              </a:solidFill>
            </a:endParaRPr>
          </a:p>
          <a:p>
            <a:pPr marL="731520" lvl="1" indent="-457200">
              <a:buFont typeface="+mj-lt"/>
              <a:buAutoNum type="arabicPeriod"/>
            </a:pPr>
            <a:r>
              <a:rPr lang="en-US" dirty="0" smtClean="0">
                <a:solidFill>
                  <a:srgbClr val="FF0000"/>
                </a:solidFill>
              </a:rPr>
              <a:t>Mission</a:t>
            </a:r>
            <a:endParaRPr lang="en-US" dirty="0">
              <a:solidFill>
                <a:srgbClr val="FF0000"/>
              </a:solidFill>
            </a:endParaRPr>
          </a:p>
          <a:p>
            <a:pPr marL="731520" lvl="1" indent="-457200">
              <a:buFont typeface="+mj-lt"/>
              <a:buAutoNum type="arabicPeriod"/>
            </a:pPr>
            <a:r>
              <a:rPr lang="en-US" dirty="0" smtClean="0">
                <a:solidFill>
                  <a:srgbClr val="FF0000"/>
                </a:solidFill>
              </a:rPr>
              <a:t>Talent</a:t>
            </a:r>
            <a:endParaRPr lang="en-US" dirty="0">
              <a:solidFill>
                <a:srgbClr val="FF0000"/>
              </a:solidFill>
            </a:endParaRPr>
          </a:p>
          <a:p>
            <a:pPr marL="731520" lvl="1" indent="-457200">
              <a:buFont typeface="+mj-lt"/>
              <a:buAutoNum type="arabicPeriod"/>
            </a:pPr>
            <a:r>
              <a:rPr lang="en-US" dirty="0" smtClean="0">
                <a:solidFill>
                  <a:srgbClr val="FF0000"/>
                </a:solidFill>
              </a:rPr>
              <a:t>Norms</a:t>
            </a:r>
            <a:endParaRPr lang="en-US" dirty="0">
              <a:solidFill>
                <a:srgbClr val="FF0000"/>
              </a:solidFill>
            </a:endParaRPr>
          </a:p>
          <a:p>
            <a:pPr marL="731520" lvl="1" indent="-457200">
              <a:buFont typeface="+mj-lt"/>
              <a:buAutoNum type="arabicPeriod"/>
            </a:pPr>
            <a:r>
              <a:rPr lang="en-US" dirty="0" smtClean="0">
                <a:solidFill>
                  <a:srgbClr val="FF0000"/>
                </a:solidFill>
              </a:rPr>
              <a:t>Buy-In</a:t>
            </a:r>
            <a:endParaRPr lang="en-US" dirty="0">
              <a:solidFill>
                <a:srgbClr val="FF0000"/>
              </a:solidFill>
            </a:endParaRPr>
          </a:p>
          <a:p>
            <a:pPr marL="731520" lvl="1" indent="-457200">
              <a:buFont typeface="+mj-lt"/>
              <a:buAutoNum type="arabicPeriod"/>
            </a:pPr>
            <a:r>
              <a:rPr lang="en-US" dirty="0" smtClean="0">
                <a:solidFill>
                  <a:srgbClr val="FF0000"/>
                </a:solidFill>
              </a:rPr>
              <a:t>Power</a:t>
            </a:r>
            <a:endParaRPr lang="en-US" dirty="0">
              <a:solidFill>
                <a:srgbClr val="FF0000"/>
              </a:solidFill>
            </a:endParaRPr>
          </a:p>
          <a:p>
            <a:pPr marL="731520" lvl="1" indent="-457200">
              <a:buFont typeface="+mj-lt"/>
              <a:buAutoNum type="arabicPeriod"/>
            </a:pPr>
            <a:r>
              <a:rPr lang="en-US" dirty="0" smtClean="0">
                <a:solidFill>
                  <a:srgbClr val="FF0000"/>
                </a:solidFill>
              </a:rPr>
              <a:t>Morale</a:t>
            </a:r>
            <a:endParaRPr lang="en-US" dirty="0">
              <a:solidFill>
                <a:srgbClr val="FF0000"/>
              </a:solidFill>
            </a:endParaRPr>
          </a:p>
          <a:p>
            <a:pPr marL="731520" lvl="1" indent="-457200">
              <a:buFont typeface="+mj-lt"/>
              <a:buAutoNum type="arabicPeriod"/>
            </a:pPr>
            <a:r>
              <a:rPr lang="en-US" dirty="0" smtClean="0">
                <a:solidFill>
                  <a:srgbClr val="FF0000"/>
                </a:solidFill>
              </a:rPr>
              <a:t>Results</a:t>
            </a:r>
          </a:p>
        </p:txBody>
      </p:sp>
      <p:pic>
        <p:nvPicPr>
          <p:cNvPr id="6" name="Picture 4" descr="C:\Users\MichaelM\AppData\Local\Microsoft\Windows\INetCache\IE\57ZPVCL6\Kliponius-Cartoon-rocket[1].png"/>
          <p:cNvPicPr>
            <a:picLocks noChangeAspect="1" noChangeArrowheads="1"/>
          </p:cNvPicPr>
          <p:nvPr/>
        </p:nvPicPr>
        <p:blipFill>
          <a:blip r:embed="rId2" cstate="print"/>
          <a:srcRect/>
          <a:stretch>
            <a:fillRect/>
          </a:stretch>
        </p:blipFill>
        <p:spPr bwMode="auto">
          <a:xfrm>
            <a:off x="6019800" y="3695014"/>
            <a:ext cx="2286000" cy="2543225"/>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1. Context: What is the Situation?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a:p>
        </p:txBody>
      </p:sp>
      <p:sp>
        <p:nvSpPr>
          <p:cNvPr id="4" name="Content Placeholder 3"/>
          <p:cNvSpPr>
            <a:spLocks noGrp="1"/>
          </p:cNvSpPr>
          <p:nvPr>
            <p:ph sz="quarter" idx="1"/>
          </p:nvPr>
        </p:nvSpPr>
        <p:spPr/>
        <p:txBody>
          <a:bodyPr>
            <a:normAutofit/>
          </a:bodyPr>
          <a:lstStyle/>
          <a:p>
            <a:r>
              <a:rPr lang="en-US" sz="2400" u="sng" dirty="0" smtClean="0"/>
              <a:t>A critical first step to building high-performing teams is gaining alignment on team context</a:t>
            </a:r>
            <a:r>
              <a:rPr lang="en-US" dirty="0" smtClean="0"/>
              <a:t>.</a:t>
            </a:r>
          </a:p>
          <a:p>
            <a:endParaRPr lang="en-US" sz="800" dirty="0" smtClean="0"/>
          </a:p>
          <a:p>
            <a:pPr lvl="1"/>
            <a:r>
              <a:rPr lang="en-US" sz="2100" dirty="0" smtClean="0"/>
              <a:t>Most teams either influence or are influenced by competitors, suppliers, customers, government regulators, market conditions, other internal teams, the larger organization, etc.</a:t>
            </a:r>
          </a:p>
          <a:p>
            <a:pPr lvl="1"/>
            <a:endParaRPr lang="en-US" sz="900" dirty="0" smtClean="0"/>
          </a:p>
          <a:p>
            <a:pPr lvl="2"/>
            <a:r>
              <a:rPr lang="en-US" sz="1800" dirty="0" smtClean="0">
                <a:solidFill>
                  <a:srgbClr val="FF0000"/>
                </a:solidFill>
              </a:rPr>
              <a:t>All too often team members have different assumptions about these constituencies, and as a result take well intended, but misguided actions that destroy team morale and performance.  Leaders must identify all the constituencies affecting the team, and ask team members to share their assumptions about each.  Then identify challenges.</a:t>
            </a:r>
            <a:endParaRPr lang="en-US" sz="1800" dirty="0">
              <a:solidFill>
                <a:srgbClr val="FF0000"/>
              </a:solidFill>
            </a:endParaRPr>
          </a:p>
        </p:txBody>
      </p:sp>
      <p:pic>
        <p:nvPicPr>
          <p:cNvPr id="5"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1026" name="Picture 2" descr="C:\Users\Michaelm\AppData\Local\Microsoft\Windows\Temporary Internet Files\Content.IE5\KDB8FMSX\context-is-king[1].jpg"/>
          <p:cNvPicPr>
            <a:picLocks noChangeAspect="1" noChangeArrowheads="1"/>
          </p:cNvPicPr>
          <p:nvPr/>
        </p:nvPicPr>
        <p:blipFill>
          <a:blip r:embed="rId3" cstate="print"/>
          <a:srcRect/>
          <a:stretch>
            <a:fillRect/>
          </a:stretch>
        </p:blipFill>
        <p:spPr bwMode="auto">
          <a:xfrm>
            <a:off x="5784342" y="5257800"/>
            <a:ext cx="3279648" cy="1571498"/>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2. Mission</a:t>
            </a:r>
            <a:r>
              <a:rPr lang="en-US" sz="1800" dirty="0" smtClean="0"/>
              <a:t>: What are We Trying to Accomplish?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a:p>
        </p:txBody>
      </p:sp>
      <p:sp>
        <p:nvSpPr>
          <p:cNvPr id="4" name="Content Placeholder 3"/>
          <p:cNvSpPr>
            <a:spLocks noGrp="1"/>
          </p:cNvSpPr>
          <p:nvPr>
            <p:ph sz="quarter" idx="1"/>
          </p:nvPr>
        </p:nvSpPr>
        <p:spPr/>
        <p:txBody>
          <a:bodyPr/>
          <a:lstStyle/>
          <a:p>
            <a:r>
              <a:rPr lang="en-US" sz="2400" u="sng" dirty="0" smtClean="0"/>
              <a:t>Once the situation has been clearly defined the next thing a leader must do is clarify the team’s purpose and goals</a:t>
            </a:r>
            <a:r>
              <a:rPr lang="en-US" dirty="0" smtClean="0"/>
              <a:t>.</a:t>
            </a:r>
          </a:p>
          <a:p>
            <a:endParaRPr lang="en-US" sz="800" dirty="0" smtClean="0"/>
          </a:p>
          <a:p>
            <a:pPr lvl="1"/>
            <a:r>
              <a:rPr lang="en-US" dirty="0" smtClean="0"/>
              <a:t>Thus, the mission component of the Rocket Model is concerned with setting a common direction for the team.</a:t>
            </a:r>
          </a:p>
          <a:p>
            <a:pPr lvl="1"/>
            <a:endParaRPr lang="en-US" sz="800" dirty="0" smtClean="0"/>
          </a:p>
          <a:p>
            <a:pPr lvl="2"/>
            <a:r>
              <a:rPr lang="en-US" dirty="0" smtClean="0">
                <a:solidFill>
                  <a:srgbClr val="FF0000"/>
                </a:solidFill>
              </a:rPr>
              <a:t>Who makes these decisions is not as important as ensuring that  all the team members understand what the team is trying to accomplish and how they contribute to team success.</a:t>
            </a:r>
            <a:endParaRPr lang="en-US" dirty="0">
              <a:solidFill>
                <a:srgbClr val="FF0000"/>
              </a:solidFill>
            </a:endParaRPr>
          </a:p>
        </p:txBody>
      </p:sp>
      <p:pic>
        <p:nvPicPr>
          <p:cNvPr id="5"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2051" name="Picture 3" descr="C:\Users\Michaelm\AppData\Local\Microsoft\Windows\Temporary Internet Files\Content.IE5\KDB8FMSX\FINDING-YOUR-PURPOSE[1].jpg"/>
          <p:cNvPicPr>
            <a:picLocks noChangeAspect="1" noChangeArrowheads="1"/>
          </p:cNvPicPr>
          <p:nvPr/>
        </p:nvPicPr>
        <p:blipFill>
          <a:blip r:embed="rId3" cstate="print"/>
          <a:srcRect/>
          <a:stretch>
            <a:fillRect/>
          </a:stretch>
        </p:blipFill>
        <p:spPr bwMode="auto">
          <a:xfrm>
            <a:off x="5293906" y="4572001"/>
            <a:ext cx="3850094" cy="231286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3. Talent: Who is on the Bus?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a:p>
        </p:txBody>
      </p:sp>
      <p:sp>
        <p:nvSpPr>
          <p:cNvPr id="4" name="Content Placeholder 3"/>
          <p:cNvSpPr>
            <a:spLocks noGrp="1"/>
          </p:cNvSpPr>
          <p:nvPr>
            <p:ph sz="quarter" idx="1"/>
          </p:nvPr>
        </p:nvSpPr>
        <p:spPr/>
        <p:txBody>
          <a:bodyPr/>
          <a:lstStyle/>
          <a:p>
            <a:r>
              <a:rPr lang="en-US" sz="2400" u="sng" dirty="0" smtClean="0"/>
              <a:t>The talent component of the Rocket Model is about answering the right questions</a:t>
            </a:r>
            <a:r>
              <a:rPr lang="en-US" dirty="0" smtClean="0"/>
              <a:t>:</a:t>
            </a:r>
          </a:p>
          <a:p>
            <a:endParaRPr lang="en-US" sz="800" dirty="0" smtClean="0"/>
          </a:p>
          <a:p>
            <a:pPr lvl="1"/>
            <a:r>
              <a:rPr lang="en-US" dirty="0" smtClean="0"/>
              <a:t>Does the team have the right number of people, with the right organizational structure, in the right roles, with the right skills, and for the right reasons?</a:t>
            </a:r>
          </a:p>
          <a:p>
            <a:pPr lvl="1"/>
            <a:endParaRPr lang="en-US" sz="800" dirty="0" smtClean="0"/>
          </a:p>
          <a:p>
            <a:pPr lvl="2"/>
            <a:r>
              <a:rPr lang="en-US" dirty="0" smtClean="0">
                <a:solidFill>
                  <a:srgbClr val="FF0000"/>
                </a:solidFill>
              </a:rPr>
              <a:t>Clarifying the reporting structure, defining roles/responsibilities, selecting the right kind of people, and continuously developing those skills needed to achieve team goals are the key leadership activities in this component of the model.</a:t>
            </a:r>
            <a:endParaRPr lang="en-US" dirty="0">
              <a:solidFill>
                <a:srgbClr val="FF0000"/>
              </a:solidFill>
            </a:endParaRPr>
          </a:p>
        </p:txBody>
      </p:sp>
      <p:pic>
        <p:nvPicPr>
          <p:cNvPr id="7"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3077" name="Picture 5" descr="C:\Users\Michaelm\AppData\Local\Microsoft\Windows\Temporary Internet Files\Content.IE5\V2O6EV3C\Got_Talent_logo[1].jpg"/>
          <p:cNvPicPr>
            <a:picLocks noChangeAspect="1" noChangeArrowheads="1"/>
          </p:cNvPicPr>
          <p:nvPr/>
        </p:nvPicPr>
        <p:blipFill>
          <a:blip r:embed="rId3" cstate="print"/>
          <a:srcRect/>
          <a:stretch>
            <a:fillRect/>
          </a:stretch>
        </p:blipFill>
        <p:spPr bwMode="auto">
          <a:xfrm>
            <a:off x="5907186" y="5029201"/>
            <a:ext cx="3236814" cy="182880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4. Norms: What are the Rules?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a:p>
        </p:txBody>
      </p:sp>
      <p:sp>
        <p:nvSpPr>
          <p:cNvPr id="4" name="Content Placeholder 3"/>
          <p:cNvSpPr>
            <a:spLocks noGrp="1"/>
          </p:cNvSpPr>
          <p:nvPr>
            <p:ph sz="quarter" idx="1"/>
          </p:nvPr>
        </p:nvSpPr>
        <p:spPr/>
        <p:txBody>
          <a:bodyPr/>
          <a:lstStyle/>
          <a:p>
            <a:r>
              <a:rPr lang="en-US" sz="2400" u="sng" dirty="0" smtClean="0"/>
              <a:t>Once team members are in place and clearly understand the team’s situation, goals, and roles, leaders need to address the norms component</a:t>
            </a:r>
            <a:r>
              <a:rPr lang="en-US" dirty="0" smtClean="0"/>
              <a:t>.</a:t>
            </a:r>
          </a:p>
          <a:p>
            <a:endParaRPr lang="en-US" sz="800" dirty="0" smtClean="0"/>
          </a:p>
          <a:p>
            <a:pPr lvl="1"/>
            <a:r>
              <a:rPr lang="en-US" dirty="0" smtClean="0">
                <a:solidFill>
                  <a:srgbClr val="FF0000"/>
                </a:solidFill>
              </a:rPr>
              <a:t>Norms are the rules that govern how teams make decisions, conduct meetings, get work done, hold team members accountable for results, and share information.</a:t>
            </a:r>
            <a:endParaRPr lang="en-US" dirty="0">
              <a:solidFill>
                <a:srgbClr val="FF0000"/>
              </a:solidFill>
            </a:endParaRPr>
          </a:p>
        </p:txBody>
      </p:sp>
      <p:pic>
        <p:nvPicPr>
          <p:cNvPr id="5"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4098" name="Picture 2" descr="C:\Users\Michaelm\AppData\Local\Microsoft\Windows\Temporary Internet Files\Content.IE5\V2O6EV3C\definition1[1].png"/>
          <p:cNvPicPr>
            <a:picLocks noChangeAspect="1" noChangeArrowheads="1"/>
          </p:cNvPicPr>
          <p:nvPr/>
        </p:nvPicPr>
        <p:blipFill>
          <a:blip r:embed="rId3" cstate="print"/>
          <a:srcRect/>
          <a:stretch>
            <a:fillRect/>
          </a:stretch>
        </p:blipFill>
        <p:spPr bwMode="auto">
          <a:xfrm>
            <a:off x="6095999" y="3962400"/>
            <a:ext cx="3029339" cy="2769226"/>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5. Buy-In: Is Everyone Committed and Engaged?</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a:p>
        </p:txBody>
      </p:sp>
      <p:sp>
        <p:nvSpPr>
          <p:cNvPr id="4" name="Content Placeholder 3"/>
          <p:cNvSpPr>
            <a:spLocks noGrp="1"/>
          </p:cNvSpPr>
          <p:nvPr>
            <p:ph sz="quarter" idx="1"/>
          </p:nvPr>
        </p:nvSpPr>
        <p:spPr/>
        <p:txBody>
          <a:bodyPr/>
          <a:lstStyle/>
          <a:p>
            <a:r>
              <a:rPr lang="en-US" sz="2400" u="sng" dirty="0" smtClean="0"/>
              <a:t>Just because team members understand the team’s goals, roles, and rules does not necessarily mean they will automatically be committed to them</a:t>
            </a:r>
            <a:r>
              <a:rPr lang="en-US" dirty="0" smtClean="0"/>
              <a:t>.</a:t>
            </a:r>
          </a:p>
          <a:p>
            <a:endParaRPr lang="en-US" sz="800" dirty="0" smtClean="0"/>
          </a:p>
          <a:p>
            <a:pPr lvl="1"/>
            <a:r>
              <a:rPr lang="en-US" dirty="0" smtClean="0">
                <a:solidFill>
                  <a:srgbClr val="FF0000"/>
                </a:solidFill>
              </a:rPr>
              <a:t>Teams with high levels of buy-in have team members who believe in what the team is trying to accomplish and will put forth the effort needed to complete their assigned tasks and make the team successful.</a:t>
            </a:r>
            <a:endParaRPr lang="en-US" dirty="0">
              <a:solidFill>
                <a:srgbClr val="FF0000"/>
              </a:solidFill>
            </a:endParaRPr>
          </a:p>
        </p:txBody>
      </p:sp>
      <p:pic>
        <p:nvPicPr>
          <p:cNvPr id="5"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5127" name="Picture 7" descr="C:\Users\Michaelm\AppData\Local\Microsoft\Windows\Temporary Internet Files\Content.IE5\4ACZGT8O\buy-now-button-1[1].jpg"/>
          <p:cNvPicPr>
            <a:picLocks noChangeAspect="1" noChangeArrowheads="1"/>
          </p:cNvPicPr>
          <p:nvPr/>
        </p:nvPicPr>
        <p:blipFill>
          <a:blip r:embed="rId3" cstate="print"/>
          <a:srcRect/>
          <a:stretch>
            <a:fillRect/>
          </a:stretch>
        </p:blipFill>
        <p:spPr bwMode="auto">
          <a:xfrm>
            <a:off x="6248399" y="4191000"/>
            <a:ext cx="2872273" cy="26670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5. Buy-In: Is Everyone Committed and Engaged?</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a:p>
        </p:txBody>
      </p:sp>
      <p:sp>
        <p:nvSpPr>
          <p:cNvPr id="4" name="Content Placeholder 3"/>
          <p:cNvSpPr>
            <a:spLocks noGrp="1"/>
          </p:cNvSpPr>
          <p:nvPr>
            <p:ph sz="quarter" idx="1"/>
          </p:nvPr>
        </p:nvSpPr>
        <p:spPr/>
        <p:txBody>
          <a:bodyPr/>
          <a:lstStyle/>
          <a:p>
            <a:r>
              <a:rPr lang="en-US" sz="2400" u="sng" dirty="0" smtClean="0"/>
              <a:t>There are three basic ways team leaders can get buy-in</a:t>
            </a:r>
            <a:r>
              <a:rPr lang="en-US" dirty="0" smtClean="0"/>
              <a:t>.</a:t>
            </a:r>
          </a:p>
          <a:p>
            <a:endParaRPr lang="en-US" sz="800" dirty="0" smtClean="0"/>
          </a:p>
          <a:p>
            <a:pPr marL="731520" lvl="1" indent="-457200">
              <a:buFont typeface="+mj-lt"/>
              <a:buAutoNum type="arabicPeriod"/>
            </a:pPr>
            <a:r>
              <a:rPr lang="en-US" dirty="0" smtClean="0"/>
              <a:t>Develop a compelling team vision or purpose.</a:t>
            </a:r>
          </a:p>
          <a:p>
            <a:pPr lvl="2"/>
            <a:r>
              <a:rPr lang="en-US" dirty="0" smtClean="0">
                <a:solidFill>
                  <a:srgbClr val="FF0000"/>
                </a:solidFill>
              </a:rPr>
              <a:t>Many team members want to be part of something bigger than themselves, and serving on a team can fulfill this need.</a:t>
            </a:r>
          </a:p>
          <a:p>
            <a:pPr marL="731520" lvl="1" indent="-457200">
              <a:buFont typeface="+mj-lt"/>
              <a:buAutoNum type="arabicPeriod"/>
            </a:pPr>
            <a:r>
              <a:rPr lang="en-US" dirty="0" smtClean="0"/>
              <a:t>Have a high level of credibility.</a:t>
            </a:r>
          </a:p>
          <a:p>
            <a:pPr lvl="2"/>
            <a:r>
              <a:rPr lang="en-US" dirty="0" smtClean="0">
                <a:solidFill>
                  <a:srgbClr val="FF0000"/>
                </a:solidFill>
              </a:rPr>
              <a:t>Leaders with high levels of relevant expertise who share trusting relationships with team members often gain their buy-in.</a:t>
            </a:r>
          </a:p>
          <a:p>
            <a:pPr marL="731520" lvl="1" indent="-457200">
              <a:buFont typeface="+mj-lt"/>
              <a:buAutoNum type="arabicPeriod"/>
            </a:pPr>
            <a:r>
              <a:rPr lang="en-US" dirty="0" smtClean="0"/>
              <a:t>Involve members in the goal, role, and rule-setting process.</a:t>
            </a:r>
          </a:p>
          <a:p>
            <a:pPr lvl="2"/>
            <a:r>
              <a:rPr lang="en-US" dirty="0" smtClean="0">
                <a:solidFill>
                  <a:srgbClr val="FF0000"/>
                </a:solidFill>
              </a:rPr>
              <a:t>Participation strengthens commitment.</a:t>
            </a:r>
          </a:p>
          <a:p>
            <a:pPr lvl="2">
              <a:buNone/>
            </a:pPr>
            <a:endParaRPr lang="en-US" dirty="0"/>
          </a:p>
        </p:txBody>
      </p:sp>
      <p:pic>
        <p:nvPicPr>
          <p:cNvPr id="5"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6146" name="Picture 2" descr="C:\Users\Michaelm\AppData\Local\Microsoft\Windows\Temporary Internet Files\Content.IE5\KDB8FMSX\icon-1714999_960_720[1].jpg"/>
          <p:cNvPicPr>
            <a:picLocks noChangeAspect="1" noChangeArrowheads="1"/>
          </p:cNvPicPr>
          <p:nvPr/>
        </p:nvPicPr>
        <p:blipFill>
          <a:blip r:embed="rId3" cstate="print"/>
          <a:srcRect/>
          <a:stretch>
            <a:fillRect/>
          </a:stretch>
        </p:blipFill>
        <p:spPr bwMode="auto">
          <a:xfrm>
            <a:off x="6781800" y="4835625"/>
            <a:ext cx="2345094" cy="2022375"/>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6. Power: Do We Have Enough Resources?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a:p>
        </p:txBody>
      </p:sp>
      <p:sp>
        <p:nvSpPr>
          <p:cNvPr id="4" name="Content Placeholder 3"/>
          <p:cNvSpPr>
            <a:spLocks noGrp="1"/>
          </p:cNvSpPr>
          <p:nvPr>
            <p:ph sz="quarter" idx="1"/>
          </p:nvPr>
        </p:nvSpPr>
        <p:spPr/>
        <p:txBody>
          <a:bodyPr>
            <a:normAutofit/>
          </a:bodyPr>
          <a:lstStyle/>
          <a:p>
            <a:r>
              <a:rPr lang="en-US" sz="2400" u="sng" dirty="0" smtClean="0"/>
              <a:t>The power component concerns the decision-making latitude and resources the team has to accomplish its goals</a:t>
            </a:r>
            <a:r>
              <a:rPr lang="en-US" dirty="0" smtClean="0"/>
              <a:t>.</a:t>
            </a:r>
          </a:p>
          <a:p>
            <a:endParaRPr lang="en-US" sz="800" dirty="0" smtClean="0"/>
          </a:p>
          <a:p>
            <a:pPr lvl="1"/>
            <a:r>
              <a:rPr lang="en-US" sz="2100" dirty="0" smtClean="0"/>
              <a:t>Teams reporting high levels of power have considerable decision-making authority and all the equipment, time, facilities, and funds needed to accomplish team goals.</a:t>
            </a:r>
          </a:p>
          <a:p>
            <a:pPr lvl="1"/>
            <a:endParaRPr lang="en-US" sz="800" dirty="0" smtClean="0"/>
          </a:p>
          <a:p>
            <a:pPr lvl="2"/>
            <a:r>
              <a:rPr lang="en-US" sz="1800" dirty="0" smtClean="0">
                <a:solidFill>
                  <a:srgbClr val="FF0000"/>
                </a:solidFill>
              </a:rPr>
              <a:t>Good teams figure out ways to make do with what they have, or devise ways to get what they need.</a:t>
            </a:r>
          </a:p>
          <a:p>
            <a:pPr lvl="2"/>
            <a:r>
              <a:rPr lang="en-US" sz="1800" dirty="0" smtClean="0">
                <a:solidFill>
                  <a:srgbClr val="FF0000"/>
                </a:solidFill>
              </a:rPr>
              <a:t>Dysfunctional teams spend time and energy complaining about perceived lack of resources, rather than figuring out ways to achieve team goals.</a:t>
            </a:r>
            <a:endParaRPr lang="en-US" sz="1800" dirty="0">
              <a:solidFill>
                <a:srgbClr val="FF0000"/>
              </a:solidFill>
            </a:endParaRPr>
          </a:p>
        </p:txBody>
      </p:sp>
      <p:pic>
        <p:nvPicPr>
          <p:cNvPr id="5"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7170" name="Picture 2" descr="C:\Users\Michaelm\AppData\Local\Microsoft\Windows\Temporary Internet Files\Content.IE5\3E7R16IG\1280px-J-Power_logo.svg[1].png"/>
          <p:cNvPicPr>
            <a:picLocks noChangeAspect="1" noChangeArrowheads="1"/>
          </p:cNvPicPr>
          <p:nvPr/>
        </p:nvPicPr>
        <p:blipFill>
          <a:blip r:embed="rId3" cstate="print"/>
          <a:srcRect/>
          <a:stretch>
            <a:fillRect/>
          </a:stretch>
        </p:blipFill>
        <p:spPr bwMode="auto">
          <a:xfrm>
            <a:off x="4114800" y="4983466"/>
            <a:ext cx="4690872" cy="1315733"/>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7. Morale: Can’t We All Just Get Along?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a:p>
        </p:txBody>
      </p:sp>
      <p:sp>
        <p:nvSpPr>
          <p:cNvPr id="4" name="Content Placeholder 3"/>
          <p:cNvSpPr>
            <a:spLocks noGrp="1"/>
          </p:cNvSpPr>
          <p:nvPr>
            <p:ph sz="quarter" idx="1"/>
          </p:nvPr>
        </p:nvSpPr>
        <p:spPr/>
        <p:txBody>
          <a:bodyPr/>
          <a:lstStyle/>
          <a:p>
            <a:r>
              <a:rPr lang="en-US" sz="2400" u="sng" dirty="0" smtClean="0"/>
              <a:t>Just because individual team members understand what the team is trying to accomplish, are committed to achieving team objectives, and understand the rules by which the team gets work done does not necessarily mean team members will all get along with each other</a:t>
            </a:r>
            <a:r>
              <a:rPr lang="en-US" dirty="0" smtClean="0"/>
              <a:t>.</a:t>
            </a:r>
          </a:p>
          <a:p>
            <a:endParaRPr lang="en-US" sz="800" dirty="0" smtClean="0"/>
          </a:p>
          <a:p>
            <a:pPr lvl="1"/>
            <a:r>
              <a:rPr lang="en-US" dirty="0" smtClean="0">
                <a:solidFill>
                  <a:srgbClr val="FF0000"/>
                </a:solidFill>
              </a:rPr>
              <a:t>Teams that report high levels of morale tend to deal effectively with interpersonal conflict and have high levels of cohesion.</a:t>
            </a:r>
            <a:endParaRPr lang="en-US" dirty="0">
              <a:solidFill>
                <a:srgbClr val="FF0000"/>
              </a:solidFill>
            </a:endParaRPr>
          </a:p>
        </p:txBody>
      </p:sp>
      <p:pic>
        <p:nvPicPr>
          <p:cNvPr id="8197" name="Picture 5" descr="C:\Users\Michaelm\AppData\Local\Microsoft\Windows\Temporary Internet Files\Content.IE5\WX0DVOOP\Word_Cloud_(1)[1].png"/>
          <p:cNvPicPr>
            <a:picLocks noChangeAspect="1" noChangeArrowheads="1"/>
          </p:cNvPicPr>
          <p:nvPr/>
        </p:nvPicPr>
        <p:blipFill>
          <a:blip r:embed="rId2" cstate="print"/>
          <a:srcRect/>
          <a:stretch>
            <a:fillRect/>
          </a:stretch>
        </p:blipFill>
        <p:spPr bwMode="auto">
          <a:xfrm>
            <a:off x="5675066" y="4419600"/>
            <a:ext cx="3468934" cy="2324100"/>
          </a:xfrm>
          <a:prstGeom prst="rect">
            <a:avLst/>
          </a:prstGeom>
          <a:noFill/>
        </p:spPr>
      </p:pic>
      <p:pic>
        <p:nvPicPr>
          <p:cNvPr id="11" name="Picture 2" descr="C:\Users\MichaelM\AppData\Local\Microsoft\Windows\INetCache\IE\NA6TXAAW\16613-illustration-of-a-blue-rocket-pv[1].png"/>
          <p:cNvPicPr>
            <a:picLocks noChangeAspect="1" noChangeArrowheads="1"/>
          </p:cNvPicPr>
          <p:nvPr/>
        </p:nvPicPr>
        <p:blipFill>
          <a:blip r:embed="rId3" cstate="print"/>
          <a:srcRect/>
          <a:stretch>
            <a:fillRect/>
          </a:stretch>
        </p:blipFill>
        <p:spPr bwMode="auto">
          <a:xfrm>
            <a:off x="7086600" y="228600"/>
            <a:ext cx="1215390" cy="942975"/>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Goals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a:p>
        </p:txBody>
      </p:sp>
      <p:sp>
        <p:nvSpPr>
          <p:cNvPr id="4" name="Content Placeholder 3"/>
          <p:cNvSpPr>
            <a:spLocks noGrp="1"/>
          </p:cNvSpPr>
          <p:nvPr>
            <p:ph sz="quarter" idx="1"/>
          </p:nvPr>
        </p:nvSpPr>
        <p:spPr/>
        <p:txBody>
          <a:bodyPr/>
          <a:lstStyle/>
          <a:p>
            <a:r>
              <a:rPr lang="en-US" sz="2400" u="sng" dirty="0" smtClean="0"/>
              <a:t>Perhaps the most important step in accomplishing a personal or group goal is stating it right in the first place</a:t>
            </a:r>
            <a:r>
              <a:rPr lang="en-US" dirty="0" smtClean="0"/>
              <a:t>.</a:t>
            </a:r>
          </a:p>
          <a:p>
            <a:endParaRPr lang="en-US" sz="800" dirty="0" smtClean="0"/>
          </a:p>
          <a:p>
            <a:pPr lvl="1"/>
            <a:r>
              <a:rPr lang="en-US" dirty="0" smtClean="0"/>
              <a:t>Some ways of writing goal statements increase the likelihood that we will successfully achieve the desired goals.</a:t>
            </a:r>
          </a:p>
          <a:p>
            <a:pPr lvl="1"/>
            <a:endParaRPr lang="en-US" sz="800" dirty="0" smtClean="0"/>
          </a:p>
          <a:p>
            <a:pPr lvl="2"/>
            <a:r>
              <a:rPr lang="en-US" dirty="0" smtClean="0">
                <a:solidFill>
                  <a:srgbClr val="FF0000"/>
                </a:solidFill>
              </a:rPr>
              <a:t>Goals should be specific, observable, attainable and challenging, based on top-to-bottom commitment, and designed to provide feedback to personnel about their progress toward them.</a:t>
            </a:r>
            <a:endParaRPr lang="en-US" dirty="0">
              <a:solidFill>
                <a:srgbClr val="FF0000"/>
              </a:solidFill>
            </a:endParaRPr>
          </a:p>
        </p:txBody>
      </p:sp>
      <p:pic>
        <p:nvPicPr>
          <p:cNvPr id="2050" name="Picture 2" descr="C:\Users\Michaelm\AppData\Local\Microsoft\Windows\Temporary Internet Files\Content.IE5\KDB8FMSX\SMART-goals[1].png"/>
          <p:cNvPicPr>
            <a:picLocks noChangeAspect="1" noChangeArrowheads="1"/>
          </p:cNvPicPr>
          <p:nvPr/>
        </p:nvPicPr>
        <p:blipFill>
          <a:blip r:embed="rId2" cstate="print"/>
          <a:srcRect/>
          <a:stretch>
            <a:fillRect/>
          </a:stretch>
        </p:blipFill>
        <p:spPr bwMode="auto">
          <a:xfrm>
            <a:off x="4038600" y="4800600"/>
            <a:ext cx="4767072" cy="147712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8. Results: Are We Winning?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a:p>
        </p:txBody>
      </p:sp>
      <p:sp>
        <p:nvSpPr>
          <p:cNvPr id="4" name="Content Placeholder 3"/>
          <p:cNvSpPr>
            <a:spLocks noGrp="1"/>
          </p:cNvSpPr>
          <p:nvPr>
            <p:ph sz="quarter" idx="1"/>
          </p:nvPr>
        </p:nvSpPr>
        <p:spPr/>
        <p:txBody>
          <a:bodyPr>
            <a:normAutofit/>
          </a:bodyPr>
          <a:lstStyle/>
          <a:p>
            <a:r>
              <a:rPr lang="en-US" sz="2400" u="sng" dirty="0" smtClean="0"/>
              <a:t>One thing we know about successful military leaders and athletic coaches is that they teach their teams how to win. </a:t>
            </a:r>
          </a:p>
          <a:p>
            <a:endParaRPr lang="en-US" sz="800" u="sng" dirty="0" smtClean="0"/>
          </a:p>
          <a:p>
            <a:pPr lvl="1"/>
            <a:r>
              <a:rPr lang="en-US" dirty="0" smtClean="0">
                <a:solidFill>
                  <a:srgbClr val="FF0000"/>
                </a:solidFill>
              </a:rPr>
              <a:t>They are continually devising strategies and tactics to leverage their team’s strengths, minimize weaknesses, and do just the opposite of their opponents.</a:t>
            </a:r>
          </a:p>
          <a:p>
            <a:endParaRPr lang="en-US" sz="800" u="sng" dirty="0" smtClean="0"/>
          </a:p>
          <a:p>
            <a:r>
              <a:rPr lang="en-US" sz="2400" u="sng" dirty="0" smtClean="0"/>
              <a:t>Business leaders rarely teach their teams how to win.</a:t>
            </a:r>
          </a:p>
          <a:p>
            <a:endParaRPr lang="en-US" sz="900" u="sng" dirty="0" smtClean="0"/>
          </a:p>
          <a:p>
            <a:pPr lvl="1"/>
            <a:r>
              <a:rPr lang="en-US" dirty="0" smtClean="0">
                <a:solidFill>
                  <a:srgbClr val="FF0000"/>
                </a:solidFill>
              </a:rPr>
              <a:t>To do this, team leaders need to set well-defined team goals, create executable plans with clear timelines and accountable parties to achieve these goals, and conduct periodic progress reviews to identify key learning and revise plans as needed.</a:t>
            </a:r>
          </a:p>
          <a:p>
            <a:pPr lvl="1"/>
            <a:endParaRPr lang="en-US" u="sng" dirty="0" smtClean="0"/>
          </a:p>
          <a:p>
            <a:endParaRPr lang="en-US" sz="800" dirty="0" smtClean="0"/>
          </a:p>
        </p:txBody>
      </p:sp>
      <p:pic>
        <p:nvPicPr>
          <p:cNvPr id="5"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a:p>
        </p:txBody>
      </p:sp>
      <p:sp>
        <p:nvSpPr>
          <p:cNvPr id="4" name="Content Placeholder 3"/>
          <p:cNvSpPr>
            <a:spLocks noGrp="1"/>
          </p:cNvSpPr>
          <p:nvPr>
            <p:ph sz="quarter" idx="1"/>
          </p:nvPr>
        </p:nvSpPr>
        <p:spPr/>
        <p:txBody>
          <a:bodyPr/>
          <a:lstStyle/>
          <a:p>
            <a:r>
              <a:rPr lang="en-US" sz="2400" u="sng" dirty="0" smtClean="0"/>
              <a:t>Delegation is a simple way for leaders to free themselves of time-consuming chores; give followers developmental opportunities; and increase the number of tasks accomplished by the team</a:t>
            </a:r>
            <a:r>
              <a:rPr lang="en-US" dirty="0" smtClean="0"/>
              <a:t>.</a:t>
            </a:r>
          </a:p>
          <a:p>
            <a:endParaRPr lang="en-US" sz="800" dirty="0" smtClean="0"/>
          </a:p>
          <a:p>
            <a:pPr lvl="1"/>
            <a:r>
              <a:rPr lang="en-US" dirty="0" smtClean="0">
                <a:solidFill>
                  <a:srgbClr val="FF0000"/>
                </a:solidFill>
              </a:rPr>
              <a:t>Delegation is often an overlooked and underused tool.</a:t>
            </a:r>
            <a:endParaRPr lang="en-US" dirty="0">
              <a:solidFill>
                <a:srgbClr val="FF0000"/>
              </a:solidFill>
            </a:endParaRPr>
          </a:p>
        </p:txBody>
      </p:sp>
      <p:pic>
        <p:nvPicPr>
          <p:cNvPr id="6" name="Picture 5" descr="7 Ways to Improve Your Delegation Skills for a Happy Tea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733800"/>
            <a:ext cx="3886200" cy="327914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a:p>
        </p:txBody>
      </p:sp>
      <p:sp>
        <p:nvSpPr>
          <p:cNvPr id="4" name="Content Placeholder 3"/>
          <p:cNvSpPr>
            <a:spLocks noGrp="1"/>
          </p:cNvSpPr>
          <p:nvPr>
            <p:ph sz="quarter" idx="1"/>
          </p:nvPr>
        </p:nvSpPr>
        <p:spPr/>
        <p:txBody>
          <a:bodyPr/>
          <a:lstStyle/>
          <a:p>
            <a:r>
              <a:rPr lang="en-US" sz="2400" u="sng" dirty="0" smtClean="0"/>
              <a:t>Delegation implies that someone has been empowered by a leader to take responsibility for completing certain tasks or engaging in certain activities</a:t>
            </a:r>
            <a:r>
              <a:rPr lang="en-US" dirty="0" smtClean="0"/>
              <a:t>.</a:t>
            </a:r>
          </a:p>
          <a:p>
            <a:endParaRPr lang="en-US" sz="800" dirty="0" smtClean="0"/>
          </a:p>
          <a:p>
            <a:pPr lvl="1"/>
            <a:r>
              <a:rPr lang="en-US" dirty="0" smtClean="0"/>
              <a:t>Delegation gives responsibility for decisions to individuals most likely to be affected by or to implement the decision</a:t>
            </a:r>
          </a:p>
          <a:p>
            <a:pPr lvl="1"/>
            <a:endParaRPr lang="en-US" sz="800" dirty="0" smtClean="0"/>
          </a:p>
          <a:p>
            <a:pPr lvl="2"/>
            <a:r>
              <a:rPr lang="en-US" dirty="0" smtClean="0">
                <a:solidFill>
                  <a:srgbClr val="FF0000"/>
                </a:solidFill>
              </a:rPr>
              <a:t>Delegation is more concerned with autonomy, responsibility, and follower development than participation.</a:t>
            </a:r>
          </a:p>
        </p:txBody>
      </p:sp>
      <p:pic>
        <p:nvPicPr>
          <p:cNvPr id="13314" name="Picture 2" descr="C:\Users\Michaelm\AppData\Local\Microsoft\Windows\Temporary Internet Files\Content.IE5\8S4BQSVH\1486711120[1].jpg"/>
          <p:cNvPicPr>
            <a:picLocks noChangeAspect="1" noChangeArrowheads="1"/>
          </p:cNvPicPr>
          <p:nvPr/>
        </p:nvPicPr>
        <p:blipFill>
          <a:blip r:embed="rId2" cstate="print"/>
          <a:srcRect/>
          <a:stretch>
            <a:fillRect/>
          </a:stretch>
        </p:blipFill>
        <p:spPr bwMode="auto">
          <a:xfrm>
            <a:off x="5139471" y="4648200"/>
            <a:ext cx="3995198" cy="219735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a:p>
        </p:txBody>
      </p:sp>
      <p:sp>
        <p:nvSpPr>
          <p:cNvPr id="4" name="Content Placeholder 3"/>
          <p:cNvSpPr>
            <a:spLocks noGrp="1"/>
          </p:cNvSpPr>
          <p:nvPr>
            <p:ph sz="quarter" idx="1"/>
          </p:nvPr>
        </p:nvSpPr>
        <p:spPr/>
        <p:txBody>
          <a:bodyPr/>
          <a:lstStyle/>
          <a:p>
            <a:r>
              <a:rPr lang="en-US" sz="2400" u="sng" dirty="0" smtClean="0"/>
              <a:t>Leaders who delegate skillfully have more satisfied followers than leaders who do not delegate well</a:t>
            </a:r>
            <a:r>
              <a:rPr lang="en-US" dirty="0" smtClean="0"/>
              <a:t>.</a:t>
            </a:r>
          </a:p>
          <a:p>
            <a:endParaRPr lang="en-US" sz="800" dirty="0" smtClean="0"/>
          </a:p>
          <a:p>
            <a:pPr lvl="1"/>
            <a:r>
              <a:rPr lang="en-US" sz="2100" dirty="0" smtClean="0">
                <a:solidFill>
                  <a:srgbClr val="FF0000"/>
                </a:solidFill>
              </a:rPr>
              <a:t>Subordinates need to feel they have the appropriate authority to accomplish a delegated task, they appreciate minimal monitoring of their approach and efforts, and expect to be delegated tasks of importance rather than tasks the leader is unwilling to do.</a:t>
            </a:r>
            <a:endParaRPr lang="en-US" sz="2100" dirty="0">
              <a:solidFill>
                <a:srgbClr val="FF0000"/>
              </a:solidFill>
            </a:endParaRPr>
          </a:p>
        </p:txBody>
      </p:sp>
      <p:pic>
        <p:nvPicPr>
          <p:cNvPr id="7" name="Picture 6" descr="Delegation Skills. - ppt video onlin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14800"/>
            <a:ext cx="4038600" cy="2743200"/>
          </a:xfrm>
          <a:prstGeom prst="rect">
            <a:avLst/>
          </a:prstGeom>
          <a:noFill/>
          <a:ln>
            <a:noFill/>
          </a:ln>
        </p:spPr>
      </p:pic>
      <p:pic>
        <p:nvPicPr>
          <p:cNvPr id="8" name="Picture 7"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Delegation is Important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a:p>
        </p:txBody>
      </p:sp>
      <p:sp>
        <p:nvSpPr>
          <p:cNvPr id="4" name="Content Placeholder 3"/>
          <p:cNvSpPr>
            <a:spLocks noGrp="1"/>
          </p:cNvSpPr>
          <p:nvPr>
            <p:ph sz="quarter" idx="1"/>
          </p:nvPr>
        </p:nvSpPr>
        <p:spPr/>
        <p:txBody>
          <a:bodyPr>
            <a:normAutofit/>
          </a:bodyPr>
          <a:lstStyle/>
          <a:p>
            <a:r>
              <a:rPr lang="en-US" sz="2400" u="sng" dirty="0" smtClean="0"/>
              <a:t>The essence of leadership is achieving goals through others, not trying to accomplish them oneself.  </a:t>
            </a:r>
          </a:p>
          <a:p>
            <a:endParaRPr lang="en-US" sz="800" u="sng" dirty="0" smtClean="0"/>
          </a:p>
          <a:p>
            <a:pPr lvl="1"/>
            <a:r>
              <a:rPr lang="en-US" dirty="0" smtClean="0">
                <a:solidFill>
                  <a:srgbClr val="FF0000"/>
                </a:solidFill>
              </a:rPr>
              <a:t>Developing subordinates is one of the most important responsibilities any leader has, and delegating significant tasks to them is one of the best ways to support growth. In doing so, organizations will be strengthened. </a:t>
            </a:r>
          </a:p>
        </p:txBody>
      </p:sp>
      <p:pic>
        <p:nvPicPr>
          <p:cNvPr id="15362" name="Picture 2" descr="C:\Users\Michaelm\AppData\Local\Microsoft\Windows\Temporary Internet Files\Content.IE5\8S4BQSVH\why[1].jpg"/>
          <p:cNvPicPr>
            <a:picLocks noChangeAspect="1" noChangeArrowheads="1"/>
          </p:cNvPicPr>
          <p:nvPr/>
        </p:nvPicPr>
        <p:blipFill>
          <a:blip r:embed="rId2" cstate="print"/>
          <a:srcRect/>
          <a:stretch>
            <a:fillRect/>
          </a:stretch>
        </p:blipFill>
        <p:spPr bwMode="auto">
          <a:xfrm>
            <a:off x="5410200" y="3867151"/>
            <a:ext cx="3463636" cy="238124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Delegation is Important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a:p>
        </p:txBody>
      </p:sp>
      <p:sp>
        <p:nvSpPr>
          <p:cNvPr id="4" name="Content Placeholder 3"/>
          <p:cNvSpPr>
            <a:spLocks noGrp="1"/>
          </p:cNvSpPr>
          <p:nvPr>
            <p:ph sz="quarter" idx="1"/>
          </p:nvPr>
        </p:nvSpPr>
        <p:spPr/>
        <p:txBody>
          <a:bodyPr>
            <a:normAutofit/>
          </a:bodyPr>
          <a:lstStyle/>
          <a:p>
            <a:r>
              <a:rPr lang="en-US" sz="2400" u="sng" dirty="0" smtClean="0"/>
              <a:t>Delegation</a:t>
            </a:r>
          </a:p>
          <a:p>
            <a:endParaRPr lang="en-US" sz="800" u="sng" dirty="0"/>
          </a:p>
          <a:p>
            <a:pPr marL="1051560" lvl="2" indent="-457200">
              <a:buFont typeface="+mj-lt"/>
              <a:buAutoNum type="arabicPeriod"/>
            </a:pPr>
            <a:r>
              <a:rPr lang="en-US" sz="2200" dirty="0">
                <a:solidFill>
                  <a:srgbClr val="FF0000"/>
                </a:solidFill>
              </a:rPr>
              <a:t>Frees Time for Other Activities</a:t>
            </a:r>
          </a:p>
          <a:p>
            <a:pPr marL="1051560" lvl="2" indent="-457200">
              <a:buFont typeface="+mj-lt"/>
              <a:buAutoNum type="arabicPeriod"/>
            </a:pPr>
            <a:r>
              <a:rPr lang="en-US" sz="2200" dirty="0">
                <a:solidFill>
                  <a:srgbClr val="FF0000"/>
                </a:solidFill>
              </a:rPr>
              <a:t>Develops Followers</a:t>
            </a:r>
          </a:p>
          <a:p>
            <a:pPr marL="1051560" lvl="2" indent="-457200">
              <a:buFont typeface="+mj-lt"/>
              <a:buAutoNum type="arabicPeriod"/>
            </a:pPr>
            <a:r>
              <a:rPr lang="en-US" sz="2200" dirty="0">
                <a:solidFill>
                  <a:srgbClr val="FF0000"/>
                </a:solidFill>
              </a:rPr>
              <a:t>Strengthens the </a:t>
            </a:r>
            <a:r>
              <a:rPr lang="en-US" sz="2200" dirty="0" smtClean="0">
                <a:solidFill>
                  <a:srgbClr val="FF0000"/>
                </a:solidFill>
              </a:rPr>
              <a:t>Organization</a:t>
            </a:r>
            <a:endParaRPr lang="en-US" sz="2200" dirty="0">
              <a:solidFill>
                <a:srgbClr val="FF0000"/>
              </a:solidFill>
            </a:endParaRPr>
          </a:p>
        </p:txBody>
      </p:sp>
      <p:pic>
        <p:nvPicPr>
          <p:cNvPr id="6" name="Picture 5" descr="The Art Of Delegation In Management | Kapable Blo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1" y="3429000"/>
            <a:ext cx="5650824" cy="280924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033145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Reasons for Avoiding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a:p>
        </p:txBody>
      </p:sp>
      <p:sp>
        <p:nvSpPr>
          <p:cNvPr id="4" name="Content Placeholder 3"/>
          <p:cNvSpPr>
            <a:spLocks noGrp="1"/>
          </p:cNvSpPr>
          <p:nvPr>
            <p:ph sz="quarter" idx="1"/>
          </p:nvPr>
        </p:nvSpPr>
        <p:spPr/>
        <p:txBody>
          <a:bodyPr>
            <a:normAutofit lnSpcReduction="10000"/>
          </a:bodyPr>
          <a:lstStyle/>
          <a:p>
            <a:r>
              <a:rPr lang="en-US" sz="2400" u="sng" dirty="0" smtClean="0"/>
              <a:t>The following are some common reasons leaders try to avoid delegating tasks to subordinates</a:t>
            </a:r>
            <a:r>
              <a:rPr lang="en-US" dirty="0" smtClean="0"/>
              <a:t>:</a:t>
            </a:r>
          </a:p>
          <a:p>
            <a:endParaRPr lang="en-US" sz="800" dirty="0" smtClean="0"/>
          </a:p>
          <a:p>
            <a:pPr marL="731520" lvl="1" indent="-457200">
              <a:buFont typeface="+mj-lt"/>
              <a:buAutoNum type="arabicPeriod"/>
            </a:pPr>
            <a:r>
              <a:rPr lang="en-US" u="sng" dirty="0" smtClean="0"/>
              <a:t>Delegation Takes Too Much Time</a:t>
            </a:r>
          </a:p>
          <a:p>
            <a:pPr lvl="2"/>
            <a:r>
              <a:rPr lang="en-US" dirty="0" smtClean="0">
                <a:solidFill>
                  <a:srgbClr val="FF0000"/>
                </a:solidFill>
              </a:rPr>
              <a:t>Requires Staff Training and Oversight</a:t>
            </a:r>
          </a:p>
          <a:p>
            <a:pPr marL="731520" lvl="1" indent="-457200">
              <a:buFont typeface="+mj-lt"/>
              <a:buAutoNum type="arabicPeriod"/>
            </a:pPr>
            <a:r>
              <a:rPr lang="en-US" u="sng" dirty="0" smtClean="0"/>
              <a:t>Delegation Is Risky</a:t>
            </a:r>
          </a:p>
          <a:p>
            <a:pPr lvl="2"/>
            <a:r>
              <a:rPr lang="en-US" dirty="0" smtClean="0">
                <a:solidFill>
                  <a:srgbClr val="FF0000"/>
                </a:solidFill>
              </a:rPr>
              <a:t>Can Feel Threatening to Leader (Career Risk) and Loss of Control</a:t>
            </a:r>
          </a:p>
          <a:p>
            <a:pPr marL="731520" lvl="1" indent="-457200">
              <a:buFont typeface="+mj-lt"/>
              <a:buAutoNum type="arabicPeriod"/>
            </a:pPr>
            <a:r>
              <a:rPr lang="en-US" u="sng" dirty="0" smtClean="0"/>
              <a:t>The Job Will Not Be Done as Well</a:t>
            </a:r>
          </a:p>
          <a:p>
            <a:pPr lvl="2"/>
            <a:r>
              <a:rPr lang="en-US" dirty="0" smtClean="0">
                <a:solidFill>
                  <a:srgbClr val="FF0000"/>
                </a:solidFill>
              </a:rPr>
              <a:t>Subordinates May Lack Technical Competence</a:t>
            </a:r>
          </a:p>
          <a:p>
            <a:pPr marL="731520" lvl="1" indent="-457200">
              <a:buFont typeface="+mj-lt"/>
              <a:buAutoNum type="arabicPeriod"/>
            </a:pPr>
            <a:r>
              <a:rPr lang="en-US" u="sng" dirty="0" smtClean="0"/>
              <a:t>The Task Is a Desirable One</a:t>
            </a:r>
          </a:p>
          <a:p>
            <a:pPr lvl="2"/>
            <a:r>
              <a:rPr lang="en-US" dirty="0" smtClean="0">
                <a:solidFill>
                  <a:srgbClr val="FF0000"/>
                </a:solidFill>
              </a:rPr>
              <a:t>May Create a Source of Power or Be a Prestigious Task</a:t>
            </a:r>
          </a:p>
          <a:p>
            <a:pPr marL="731520" lvl="1" indent="-457200">
              <a:buFont typeface="+mj-lt"/>
              <a:buAutoNum type="arabicPeriod"/>
            </a:pPr>
            <a:r>
              <a:rPr lang="en-US" u="sng" dirty="0" smtClean="0"/>
              <a:t>Others Are Already Too Busy</a:t>
            </a:r>
          </a:p>
          <a:p>
            <a:pPr lvl="2"/>
            <a:r>
              <a:rPr lang="en-US" dirty="0" smtClean="0">
                <a:solidFill>
                  <a:srgbClr val="FF0000"/>
                </a:solidFill>
              </a:rPr>
              <a:t>Leader May Feel Guilty for Adding to Workload</a:t>
            </a:r>
            <a:endParaRPr lang="en-US" dirty="0">
              <a:solidFill>
                <a:srgbClr val="FF0000"/>
              </a:solidFill>
            </a:endParaRPr>
          </a:p>
        </p:txBody>
      </p:sp>
      <p:pic>
        <p:nvPicPr>
          <p:cNvPr id="16390" name="Picture 6" descr="C:\Users\Michaelm\AppData\Local\Microsoft\Windows\Temporary Internet Files\Content.IE5\HWRYGRBG\water_hazard_electrical_safety_800_8526_w640[1].jpeg"/>
          <p:cNvPicPr>
            <a:picLocks noChangeAspect="1" noChangeArrowheads="1"/>
          </p:cNvPicPr>
          <p:nvPr/>
        </p:nvPicPr>
        <p:blipFill>
          <a:blip r:embed="rId2" cstate="print"/>
          <a:srcRect/>
          <a:stretch>
            <a:fillRect/>
          </a:stretch>
        </p:blipFill>
        <p:spPr bwMode="auto">
          <a:xfrm>
            <a:off x="6400800" y="2057400"/>
            <a:ext cx="1828800" cy="1447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Effective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a:p>
        </p:txBody>
      </p:sp>
      <p:sp>
        <p:nvSpPr>
          <p:cNvPr id="4" name="Content Placeholder 3"/>
          <p:cNvSpPr>
            <a:spLocks noGrp="1"/>
          </p:cNvSpPr>
          <p:nvPr>
            <p:ph sz="quarter" idx="1"/>
          </p:nvPr>
        </p:nvSpPr>
        <p:spPr/>
        <p:txBody>
          <a:bodyPr>
            <a:normAutofit fontScale="92500" lnSpcReduction="10000"/>
          </a:bodyPr>
          <a:lstStyle/>
          <a:p>
            <a:r>
              <a:rPr lang="en-US" sz="2600" u="sng" dirty="0" smtClean="0"/>
              <a:t>The following are principles of effective delegation</a:t>
            </a:r>
            <a:r>
              <a:rPr lang="en-US" sz="2600" dirty="0" smtClean="0"/>
              <a:t>:</a:t>
            </a:r>
          </a:p>
          <a:p>
            <a:endParaRPr lang="en-US" sz="800" dirty="0" smtClean="0"/>
          </a:p>
          <a:p>
            <a:pPr marL="731520" lvl="1" indent="-457200">
              <a:buFont typeface="+mj-lt"/>
              <a:buAutoNum type="arabicPeriod"/>
            </a:pPr>
            <a:r>
              <a:rPr lang="en-US" u="sng" dirty="0" smtClean="0"/>
              <a:t>Decide What to Delegate</a:t>
            </a:r>
          </a:p>
          <a:p>
            <a:pPr lvl="2"/>
            <a:r>
              <a:rPr lang="en-US" dirty="0" smtClean="0">
                <a:solidFill>
                  <a:srgbClr val="FF0000"/>
                </a:solidFill>
              </a:rPr>
              <a:t>Justify Time Spent On Each Activity</a:t>
            </a:r>
          </a:p>
          <a:p>
            <a:pPr marL="731520" lvl="1" indent="-457200">
              <a:buFont typeface="+mj-lt"/>
              <a:buAutoNum type="arabicPeriod"/>
            </a:pPr>
            <a:r>
              <a:rPr lang="en-US" u="sng" dirty="0" smtClean="0"/>
              <a:t>Decide Whom to Delegate</a:t>
            </a:r>
          </a:p>
          <a:p>
            <a:pPr lvl="2"/>
            <a:r>
              <a:rPr lang="en-US" dirty="0" smtClean="0">
                <a:solidFill>
                  <a:srgbClr val="FF0000"/>
                </a:solidFill>
              </a:rPr>
              <a:t>Select Appropriate Person and Balance Development Opportunities</a:t>
            </a:r>
          </a:p>
          <a:p>
            <a:pPr marL="731520" lvl="1" indent="-457200">
              <a:buFont typeface="+mj-lt"/>
              <a:buAutoNum type="arabicPeriod"/>
            </a:pPr>
            <a:r>
              <a:rPr lang="en-US" u="sng" dirty="0" smtClean="0"/>
              <a:t>Make the Assignment Clear and Specific</a:t>
            </a:r>
          </a:p>
          <a:p>
            <a:pPr lvl="2"/>
            <a:r>
              <a:rPr lang="en-US" dirty="0" smtClean="0">
                <a:solidFill>
                  <a:srgbClr val="FF0000"/>
                </a:solidFill>
              </a:rPr>
              <a:t>Clarify Task and Expectations</a:t>
            </a:r>
          </a:p>
          <a:p>
            <a:pPr marL="731520" lvl="1" indent="-457200">
              <a:buFont typeface="+mj-lt"/>
              <a:buAutoNum type="arabicPeriod"/>
            </a:pPr>
            <a:r>
              <a:rPr lang="en-US" u="sng" dirty="0" smtClean="0"/>
              <a:t>Assign an Objective, Not a Procedure</a:t>
            </a:r>
          </a:p>
          <a:p>
            <a:pPr lvl="2"/>
            <a:r>
              <a:rPr lang="en-US" dirty="0" smtClean="0">
                <a:solidFill>
                  <a:srgbClr val="FF0000"/>
                </a:solidFill>
              </a:rPr>
              <a:t>Indicate What is to be Accomplished, Not How It Needs to Be Done</a:t>
            </a:r>
          </a:p>
          <a:p>
            <a:pPr marL="731520" lvl="1" indent="-457200">
              <a:buFont typeface="+mj-lt"/>
              <a:buAutoNum type="arabicPeriod"/>
            </a:pPr>
            <a:r>
              <a:rPr lang="en-US" u="sng" dirty="0" smtClean="0"/>
              <a:t>Allow Autonomy, but Monitor Performance</a:t>
            </a:r>
          </a:p>
          <a:p>
            <a:pPr lvl="2"/>
            <a:r>
              <a:rPr lang="en-US" dirty="0" smtClean="0">
                <a:solidFill>
                  <a:srgbClr val="FF0000"/>
                </a:solidFill>
              </a:rPr>
              <a:t>Do Not Micromanage</a:t>
            </a:r>
          </a:p>
          <a:p>
            <a:pPr marL="731520" lvl="1" indent="-457200">
              <a:buFont typeface="+mj-lt"/>
              <a:buAutoNum type="arabicPeriod"/>
            </a:pPr>
            <a:r>
              <a:rPr lang="en-US" u="sng" dirty="0" smtClean="0"/>
              <a:t>Give Credit, Not Blame</a:t>
            </a:r>
          </a:p>
          <a:p>
            <a:pPr lvl="2"/>
            <a:r>
              <a:rPr lang="en-US" dirty="0" smtClean="0">
                <a:solidFill>
                  <a:srgbClr val="FF0000"/>
                </a:solidFill>
              </a:rPr>
              <a:t>Leaders Always Remain Fully Responsible and Accountable</a:t>
            </a:r>
            <a:endParaRPr lang="en-US" dirty="0">
              <a:solidFill>
                <a:srgbClr val="FF0000"/>
              </a:solidFill>
            </a:endParaRPr>
          </a:p>
        </p:txBody>
      </p:sp>
      <p:pic>
        <p:nvPicPr>
          <p:cNvPr id="5" name="Picture 4"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6303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a:p>
        </p:txBody>
      </p:sp>
      <p:sp>
        <p:nvSpPr>
          <p:cNvPr id="4" name="Content Placeholder 3"/>
          <p:cNvSpPr>
            <a:spLocks noGrp="1"/>
          </p:cNvSpPr>
          <p:nvPr>
            <p:ph sz="quarter" idx="1"/>
          </p:nvPr>
        </p:nvSpPr>
        <p:spPr/>
        <p:txBody>
          <a:bodyPr/>
          <a:lstStyle/>
          <a:p>
            <a:r>
              <a:rPr lang="en-US" sz="2400" u="sng" dirty="0" smtClean="0"/>
              <a:t>A key success factor in most organizations today is having leaders and followers with the right knowledge and skills</a:t>
            </a:r>
            <a:r>
              <a:rPr lang="en-US" dirty="0" smtClean="0"/>
              <a:t>. </a:t>
            </a:r>
          </a:p>
          <a:p>
            <a:endParaRPr lang="en-US" sz="800" dirty="0" smtClean="0"/>
          </a:p>
          <a:p>
            <a:pPr lvl="1"/>
            <a:r>
              <a:rPr lang="en-US" dirty="0" smtClean="0"/>
              <a:t>Many companies look at “bench strength” as an advantage.  </a:t>
            </a:r>
          </a:p>
          <a:p>
            <a:pPr lvl="1"/>
            <a:r>
              <a:rPr lang="en-US" dirty="0" smtClean="0"/>
              <a:t>There are two ways to acquire bench strength, employers:    </a:t>
            </a:r>
          </a:p>
          <a:p>
            <a:pPr lvl="1"/>
            <a:endParaRPr lang="en-US" sz="800" dirty="0" smtClean="0"/>
          </a:p>
          <a:p>
            <a:pPr marL="1051560" lvl="2" indent="-457200">
              <a:buFont typeface="+mj-lt"/>
              <a:buAutoNum type="arabicPeriod"/>
            </a:pPr>
            <a:r>
              <a:rPr lang="en-US" dirty="0" smtClean="0">
                <a:solidFill>
                  <a:srgbClr val="FF0000"/>
                </a:solidFill>
              </a:rPr>
              <a:t>Buy (hire) the talent they need. </a:t>
            </a:r>
          </a:p>
          <a:p>
            <a:pPr marL="1051560" lvl="2" indent="-457200">
              <a:buFont typeface="+mj-lt"/>
              <a:buAutoNum type="arabicPeriod"/>
            </a:pPr>
            <a:r>
              <a:rPr lang="en-US" dirty="0" smtClean="0">
                <a:solidFill>
                  <a:srgbClr val="FF0000"/>
                </a:solidFill>
              </a:rPr>
              <a:t>Build existing talent through development and coaching.</a:t>
            </a:r>
          </a:p>
          <a:p>
            <a:pPr lvl="1"/>
            <a:endParaRPr lang="en-US" sz="800" dirty="0"/>
          </a:p>
          <a:p>
            <a:pPr lvl="3"/>
            <a:r>
              <a:rPr lang="en-US" dirty="0" smtClean="0">
                <a:solidFill>
                  <a:srgbClr val="0070C0"/>
                </a:solidFill>
              </a:rPr>
              <a:t>Most leaders engage in some form of informal coaching.</a:t>
            </a:r>
            <a:endParaRPr lang="en-US" dirty="0">
              <a:solidFill>
                <a:srgbClr val="0070C0"/>
              </a:solidFill>
            </a:endParaRPr>
          </a:p>
        </p:txBody>
      </p:sp>
      <p:pic>
        <p:nvPicPr>
          <p:cNvPr id="6" name="Picture 5" descr="What is Coach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876800"/>
            <a:ext cx="3760596" cy="198120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a:p>
        </p:txBody>
      </p:sp>
      <p:sp>
        <p:nvSpPr>
          <p:cNvPr id="4" name="Content Placeholder 3"/>
          <p:cNvSpPr>
            <a:spLocks noGrp="1"/>
          </p:cNvSpPr>
          <p:nvPr>
            <p:ph sz="quarter" idx="1"/>
          </p:nvPr>
        </p:nvSpPr>
        <p:spPr/>
        <p:txBody>
          <a:bodyPr/>
          <a:lstStyle/>
          <a:p>
            <a:r>
              <a:rPr lang="en-US" sz="2200" u="sng" dirty="0" smtClean="0"/>
              <a:t>Peterson and Hicks have described coaching as the “process of equipping people with the tools, knowledge, and opportunities they need to develop themselves and become more successful.”</a:t>
            </a:r>
          </a:p>
          <a:p>
            <a:endParaRPr lang="en-US" sz="800" u="sng" dirty="0" smtClean="0"/>
          </a:p>
          <a:p>
            <a:pPr lvl="1"/>
            <a:r>
              <a:rPr lang="en-US" sz="2000" dirty="0" smtClean="0"/>
              <a:t>Good coaches help followers clarify career goals, identify and prioritize development needs, create and stick to development plans, and create environments that support learning and coaching.</a:t>
            </a:r>
          </a:p>
          <a:p>
            <a:pPr lvl="1"/>
            <a:endParaRPr lang="en-US" sz="800" dirty="0" smtClean="0"/>
          </a:p>
          <a:p>
            <a:pPr lvl="2"/>
            <a:r>
              <a:rPr lang="en-US" dirty="0" smtClean="0">
                <a:solidFill>
                  <a:srgbClr val="FF0000"/>
                </a:solidFill>
              </a:rPr>
              <a:t>Good </a:t>
            </a:r>
            <a:r>
              <a:rPr lang="en-US" dirty="0">
                <a:solidFill>
                  <a:srgbClr val="FF0000"/>
                </a:solidFill>
              </a:rPr>
              <a:t>coaches </a:t>
            </a:r>
            <a:r>
              <a:rPr lang="en-US" dirty="0" smtClean="0">
                <a:solidFill>
                  <a:srgbClr val="FF0000"/>
                </a:solidFill>
              </a:rPr>
              <a:t>orchestrate </a:t>
            </a:r>
            <a:r>
              <a:rPr lang="en-US" dirty="0">
                <a:solidFill>
                  <a:srgbClr val="FF0000"/>
                </a:solidFill>
              </a:rPr>
              <a:t>rather than </a:t>
            </a:r>
            <a:r>
              <a:rPr lang="en-US" dirty="0" smtClean="0">
                <a:solidFill>
                  <a:srgbClr val="FF0000"/>
                </a:solidFill>
              </a:rPr>
              <a:t>dictate </a:t>
            </a:r>
            <a:r>
              <a:rPr lang="en-US" dirty="0">
                <a:solidFill>
                  <a:srgbClr val="FF0000"/>
                </a:solidFill>
              </a:rPr>
              <a:t>development</a:t>
            </a:r>
            <a:r>
              <a:rPr lang="en-US" dirty="0" smtClean="0">
                <a:solidFill>
                  <a:srgbClr val="FF0000"/>
                </a:solidFill>
              </a:rPr>
              <a:t>.</a:t>
            </a:r>
            <a:endParaRPr lang="en-US" dirty="0">
              <a:solidFill>
                <a:srgbClr val="FF0000"/>
              </a:solidFill>
            </a:endParaRPr>
          </a:p>
        </p:txBody>
      </p:sp>
      <p:pic>
        <p:nvPicPr>
          <p:cNvPr id="18434" name="Picture 2" descr="C:\Users\Michaelm\AppData\Local\Microsoft\Windows\Temporary Internet Files\Content.IE5\VYJYNPGJ\social-media-press-smart-business-lab[1].jpg"/>
          <p:cNvPicPr>
            <a:picLocks noChangeAspect="1" noChangeArrowheads="1"/>
          </p:cNvPicPr>
          <p:nvPr/>
        </p:nvPicPr>
        <p:blipFill>
          <a:blip r:embed="rId2" cstate="print"/>
          <a:srcRect/>
          <a:stretch>
            <a:fillRect/>
          </a:stretch>
        </p:blipFill>
        <p:spPr bwMode="auto">
          <a:xfrm>
            <a:off x="5334000" y="4430580"/>
            <a:ext cx="3508014" cy="182709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and Observable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a:p>
        </p:txBody>
      </p:sp>
      <p:sp>
        <p:nvSpPr>
          <p:cNvPr id="4" name="Content Placeholder 3"/>
          <p:cNvSpPr>
            <a:spLocks noGrp="1"/>
          </p:cNvSpPr>
          <p:nvPr>
            <p:ph sz="quarter" idx="1"/>
          </p:nvPr>
        </p:nvSpPr>
        <p:spPr/>
        <p:txBody>
          <a:bodyPr/>
          <a:lstStyle/>
          <a:p>
            <a:r>
              <a:rPr lang="en-US" sz="2400" u="sng" dirty="0" smtClean="0"/>
              <a:t>Research shows that specific goals lead to higher levels of effort and performance than general goals</a:t>
            </a:r>
            <a:r>
              <a:rPr lang="en-US" dirty="0" smtClean="0"/>
              <a:t>.</a:t>
            </a:r>
          </a:p>
          <a:p>
            <a:endParaRPr lang="en-US" sz="800" dirty="0"/>
          </a:p>
          <a:p>
            <a:pPr lvl="1"/>
            <a:r>
              <a:rPr lang="en-US" dirty="0" smtClean="0">
                <a:solidFill>
                  <a:srgbClr val="FF0000"/>
                </a:solidFill>
              </a:rPr>
              <a:t>General goals do not work well, because they often do not provide enough information regarding which behaviors are to be changed or when a clear end state has been attained.</a:t>
            </a:r>
          </a:p>
          <a:p>
            <a:pPr marL="0" indent="0">
              <a:buNone/>
            </a:pPr>
            <a:endParaRPr lang="en-US" sz="800" u="sng" dirty="0" smtClean="0"/>
          </a:p>
        </p:txBody>
      </p:sp>
      <p:pic>
        <p:nvPicPr>
          <p:cNvPr id="6" name="Picture 5" descr="C:\Users\Michaelm\AppData\Local\Temp\{3381C21A-1ABB-494F-BBB6-563908F80ADA}.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038600"/>
            <a:ext cx="5483352" cy="2212975"/>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Forging a Partnership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a:p>
        </p:txBody>
      </p:sp>
      <p:sp>
        <p:nvSpPr>
          <p:cNvPr id="4" name="Content Placeholder 3"/>
          <p:cNvSpPr>
            <a:spLocks noGrp="1"/>
          </p:cNvSpPr>
          <p:nvPr>
            <p:ph sz="quarter" idx="1"/>
          </p:nvPr>
        </p:nvSpPr>
        <p:spPr/>
        <p:txBody>
          <a:bodyPr>
            <a:normAutofit/>
          </a:bodyPr>
          <a:lstStyle/>
          <a:p>
            <a:r>
              <a:rPr lang="en-US" sz="2400" u="sng" dirty="0" smtClean="0"/>
              <a:t>Informal coaching involves establishing a relationship built on mutual trust and respect with a follower.  </a:t>
            </a:r>
          </a:p>
          <a:p>
            <a:endParaRPr lang="en-US" sz="800" u="sng" dirty="0"/>
          </a:p>
          <a:p>
            <a:pPr lvl="1"/>
            <a:r>
              <a:rPr lang="en-US" dirty="0" smtClean="0"/>
              <a:t>There are several things leaders can do to forge a partnership:</a:t>
            </a:r>
          </a:p>
          <a:p>
            <a:endParaRPr lang="en-US" sz="800" dirty="0" smtClean="0"/>
          </a:p>
          <a:p>
            <a:pPr marL="1051560" lvl="2" indent="-457200">
              <a:buFont typeface="+mj-lt"/>
              <a:buAutoNum type="arabicPeriod"/>
            </a:pPr>
            <a:r>
              <a:rPr lang="en-US" dirty="0" smtClean="0">
                <a:solidFill>
                  <a:srgbClr val="FF0000"/>
                </a:solidFill>
              </a:rPr>
              <a:t>Establish credibility.</a:t>
            </a:r>
          </a:p>
          <a:p>
            <a:pPr marL="1051560" lvl="2" indent="-457200">
              <a:buFont typeface="+mj-lt"/>
              <a:buAutoNum type="arabicPeriod"/>
            </a:pPr>
            <a:r>
              <a:rPr lang="en-US" dirty="0" smtClean="0">
                <a:solidFill>
                  <a:srgbClr val="FF0000"/>
                </a:solidFill>
              </a:rPr>
              <a:t>Understand that the contexts in which the EE operates can be    as important as the relationship you share.</a:t>
            </a:r>
          </a:p>
          <a:p>
            <a:pPr marL="1051560" lvl="2" indent="-457200">
              <a:buFont typeface="+mj-lt"/>
              <a:buAutoNum type="arabicPeriod"/>
            </a:pPr>
            <a:r>
              <a:rPr lang="en-US" dirty="0" smtClean="0">
                <a:solidFill>
                  <a:srgbClr val="FF0000"/>
                </a:solidFill>
              </a:rPr>
              <a:t>Provide realistic career advice based on employee’ skills.</a:t>
            </a:r>
          </a:p>
          <a:p>
            <a:pPr marL="1051560" lvl="2" indent="-457200">
              <a:buFont typeface="+mj-lt"/>
              <a:buAutoNum type="arabicPeriod"/>
            </a:pPr>
            <a:r>
              <a:rPr lang="en-US" dirty="0" smtClean="0">
                <a:solidFill>
                  <a:srgbClr val="FF0000"/>
                </a:solidFill>
              </a:rPr>
              <a:t>Ask questions to understand aspirations and motivators.</a:t>
            </a:r>
          </a:p>
          <a:p>
            <a:pPr lvl="3">
              <a:buNone/>
            </a:pPr>
            <a:endParaRPr lang="en-US" dirty="0">
              <a:solidFill>
                <a:srgbClr val="FF0000"/>
              </a:solidFill>
            </a:endParaRPr>
          </a:p>
        </p:txBody>
      </p:sp>
      <p:pic>
        <p:nvPicPr>
          <p:cNvPr id="19460" name="Picture 4" descr="C:\Users\Michaelm\AppData\Local\Microsoft\Windows\Temporary Internet Files\Content.IE5\3X0ZDPIB\d759vis-b1cae8e1-b86d-4d61-87ec-6816e2fb96c4[1].png"/>
          <p:cNvPicPr>
            <a:picLocks noChangeAspect="1" noChangeArrowheads="1"/>
          </p:cNvPicPr>
          <p:nvPr/>
        </p:nvPicPr>
        <p:blipFill>
          <a:blip r:embed="rId2" cstate="print"/>
          <a:srcRect/>
          <a:stretch>
            <a:fillRect/>
          </a:stretch>
        </p:blipFill>
        <p:spPr bwMode="auto">
          <a:xfrm>
            <a:off x="4464697" y="5181600"/>
            <a:ext cx="4652866" cy="164218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 a GAPS Analysis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a:p>
        </p:txBody>
      </p:sp>
      <p:sp>
        <p:nvSpPr>
          <p:cNvPr id="4" name="Content Placeholder 3"/>
          <p:cNvSpPr>
            <a:spLocks noGrp="1"/>
          </p:cNvSpPr>
          <p:nvPr>
            <p:ph sz="quarter" idx="1"/>
          </p:nvPr>
        </p:nvSpPr>
        <p:spPr>
          <a:xfrm>
            <a:off x="301752" y="1477745"/>
            <a:ext cx="8503920" cy="4572000"/>
          </a:xfrm>
        </p:spPr>
        <p:txBody>
          <a:bodyPr>
            <a:normAutofit fontScale="85000" lnSpcReduction="20000"/>
          </a:bodyPr>
          <a:lstStyle/>
          <a:p>
            <a:pPr marL="514350" indent="-514350">
              <a:buFont typeface="+mj-lt"/>
              <a:buAutoNum type="arabicPeriod"/>
            </a:pPr>
            <a:r>
              <a:rPr lang="en-US" sz="2800" u="sng" dirty="0" smtClean="0"/>
              <a:t>Goals</a:t>
            </a:r>
          </a:p>
          <a:p>
            <a:pPr lvl="1"/>
            <a:r>
              <a:rPr lang="en-US" sz="2400" dirty="0" smtClean="0"/>
              <a:t>Where do you want to go?</a:t>
            </a:r>
          </a:p>
          <a:p>
            <a:pPr lvl="2"/>
            <a:r>
              <a:rPr lang="en-US" sz="2400" dirty="0" smtClean="0">
                <a:solidFill>
                  <a:srgbClr val="FF0000"/>
                </a:solidFill>
              </a:rPr>
              <a:t>Career objectives and Career strategies:</a:t>
            </a:r>
          </a:p>
          <a:p>
            <a:pPr marL="514350" indent="-514350">
              <a:buFont typeface="+mj-lt"/>
              <a:buAutoNum type="arabicPeriod"/>
            </a:pPr>
            <a:r>
              <a:rPr lang="en-US" sz="2800" u="sng" dirty="0" smtClean="0"/>
              <a:t>Abilities</a:t>
            </a:r>
          </a:p>
          <a:p>
            <a:pPr lvl="1"/>
            <a:r>
              <a:rPr lang="en-US" sz="2400" dirty="0" smtClean="0"/>
              <a:t>What can you do now?</a:t>
            </a:r>
          </a:p>
          <a:p>
            <a:pPr lvl="2"/>
            <a:r>
              <a:rPr lang="en-US" sz="2400" dirty="0" smtClean="0">
                <a:solidFill>
                  <a:srgbClr val="FF0000"/>
                </a:solidFill>
              </a:rPr>
              <a:t>What strengths do you have for your career objectives?</a:t>
            </a:r>
          </a:p>
          <a:p>
            <a:pPr lvl="2"/>
            <a:r>
              <a:rPr lang="en-US" sz="2400" dirty="0" smtClean="0">
                <a:solidFill>
                  <a:srgbClr val="FF0000"/>
                </a:solidFill>
              </a:rPr>
              <a:t>What development needs will you have to overcome?</a:t>
            </a:r>
          </a:p>
          <a:p>
            <a:pPr marL="514350" indent="-514350">
              <a:buFont typeface="+mj-lt"/>
              <a:buAutoNum type="arabicPeriod"/>
            </a:pPr>
            <a:r>
              <a:rPr lang="en-US" sz="2800" u="sng" dirty="0" smtClean="0"/>
              <a:t>Standards</a:t>
            </a:r>
          </a:p>
          <a:p>
            <a:pPr lvl="1"/>
            <a:r>
              <a:rPr lang="en-US" sz="2400" dirty="0" smtClean="0"/>
              <a:t>What does your boss or the organization expect?</a:t>
            </a:r>
          </a:p>
          <a:p>
            <a:pPr lvl="2"/>
            <a:r>
              <a:rPr lang="en-US" sz="2400" dirty="0" smtClean="0">
                <a:solidFill>
                  <a:srgbClr val="FF0000"/>
                </a:solidFill>
              </a:rPr>
              <a:t>Expectations: _________________________________.</a:t>
            </a:r>
          </a:p>
          <a:p>
            <a:pPr marL="514350" indent="-514350">
              <a:buFont typeface="+mj-lt"/>
              <a:buAutoNum type="arabicPeriod"/>
            </a:pPr>
            <a:r>
              <a:rPr lang="en-US" sz="2800" u="sng" dirty="0" smtClean="0"/>
              <a:t>Perceptions</a:t>
            </a:r>
          </a:p>
          <a:p>
            <a:pPr lvl="1"/>
            <a:r>
              <a:rPr lang="en-US" sz="2400" dirty="0" smtClean="0"/>
              <a:t>How do others see you?</a:t>
            </a:r>
          </a:p>
          <a:p>
            <a:pPr lvl="2"/>
            <a:r>
              <a:rPr lang="en-US" sz="2400" dirty="0" smtClean="0">
                <a:solidFill>
                  <a:srgbClr val="FF0000"/>
                </a:solidFill>
              </a:rPr>
              <a:t>360 degree and performance review results and feedback from:  Boss-Peers-Direct Reports</a:t>
            </a:r>
          </a:p>
        </p:txBody>
      </p:sp>
      <p:pic>
        <p:nvPicPr>
          <p:cNvPr id="20482" name="Picture 2" descr="C:\Users\Michaelm\AppData\Local\Microsoft\Windows\Temporary Internet Files\Content.IE5\4ACZGT8O\mind_the_gap[1].jpg"/>
          <p:cNvPicPr>
            <a:picLocks noChangeAspect="1" noChangeArrowheads="1"/>
          </p:cNvPicPr>
          <p:nvPr/>
        </p:nvPicPr>
        <p:blipFill>
          <a:blip r:embed="rId2" cstate="print"/>
          <a:srcRect/>
          <a:stretch>
            <a:fillRect/>
          </a:stretch>
        </p:blipFill>
        <p:spPr bwMode="auto">
          <a:xfrm>
            <a:off x="6858000" y="1371600"/>
            <a:ext cx="2133600" cy="163576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Create Development and Coaching Plans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a:p>
        </p:txBody>
      </p:sp>
      <p:sp>
        <p:nvSpPr>
          <p:cNvPr id="4" name="Content Placeholder 3"/>
          <p:cNvSpPr>
            <a:spLocks noGrp="1"/>
          </p:cNvSpPr>
          <p:nvPr>
            <p:ph sz="quarter" idx="1"/>
          </p:nvPr>
        </p:nvSpPr>
        <p:spPr/>
        <p:txBody>
          <a:bodyPr/>
          <a:lstStyle/>
          <a:p>
            <a:r>
              <a:rPr lang="en-US" sz="2400" u="sng" dirty="0" smtClean="0"/>
              <a:t>Once the employee’s development needs are identified and prioritized, they will need to build development plans to overcome their targeted needs</a:t>
            </a:r>
            <a:r>
              <a:rPr lang="en-US" dirty="0" smtClean="0"/>
              <a:t>.</a:t>
            </a:r>
          </a:p>
          <a:p>
            <a:endParaRPr lang="en-US" sz="800" dirty="0" smtClean="0"/>
          </a:p>
          <a:p>
            <a:pPr lvl="1"/>
            <a:r>
              <a:rPr lang="en-US" dirty="0" smtClean="0"/>
              <a:t>In addition to the development plan, leaders must build a coaching plan that outlines the actions they will take to support the employee’s development.</a:t>
            </a:r>
          </a:p>
          <a:p>
            <a:pPr lvl="1"/>
            <a:endParaRPr lang="en-US" sz="800" dirty="0" smtClean="0"/>
          </a:p>
          <a:p>
            <a:pPr lvl="2"/>
            <a:r>
              <a:rPr lang="en-US" dirty="0" smtClean="0">
                <a:solidFill>
                  <a:srgbClr val="FF0000"/>
                </a:solidFill>
              </a:rPr>
              <a:t>These plans should be congruent with one another.</a:t>
            </a:r>
            <a:endParaRPr lang="en-US" dirty="0">
              <a:solidFill>
                <a:srgbClr val="FF0000"/>
              </a:solidFill>
            </a:endParaRPr>
          </a:p>
        </p:txBody>
      </p:sp>
      <p:pic>
        <p:nvPicPr>
          <p:cNvPr id="21506" name="Picture 2" descr="C:\Users\Michaelm\AppData\Local\Microsoft\Windows\Temporary Internet Files\Content.IE5\5GN3PWKG\SAS[1].gif"/>
          <p:cNvPicPr>
            <a:picLocks noChangeAspect="1" noChangeArrowheads="1"/>
          </p:cNvPicPr>
          <p:nvPr/>
        </p:nvPicPr>
        <p:blipFill>
          <a:blip r:embed="rId2" cstate="print"/>
          <a:srcRect/>
          <a:stretch>
            <a:fillRect/>
          </a:stretch>
        </p:blipFill>
        <p:spPr bwMode="auto">
          <a:xfrm>
            <a:off x="5349613" y="4495800"/>
            <a:ext cx="3505200" cy="1752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Plan Checklist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a:p>
        </p:txBody>
      </p:sp>
      <p:sp>
        <p:nvSpPr>
          <p:cNvPr id="4" name="Content Placeholder 3"/>
          <p:cNvSpPr>
            <a:spLocks noGrp="1"/>
          </p:cNvSpPr>
          <p:nvPr>
            <p:ph sz="quarter" idx="1"/>
          </p:nvPr>
        </p:nvSpPr>
        <p:spPr>
          <a:xfrm>
            <a:off x="301752" y="1527048"/>
            <a:ext cx="8503920" cy="4873752"/>
          </a:xfrm>
        </p:spPr>
        <p:txBody>
          <a:bodyPr>
            <a:normAutofit fontScale="92500" lnSpcReduction="20000"/>
          </a:bodyPr>
          <a:lstStyle/>
          <a:p>
            <a:pPr marL="457200" indent="-457200">
              <a:buFont typeface="+mj-lt"/>
              <a:buAutoNum type="arabicPeriod"/>
            </a:pPr>
            <a:r>
              <a:rPr lang="en-US" sz="2400" u="sng" dirty="0" smtClean="0"/>
              <a:t>Objectives</a:t>
            </a:r>
          </a:p>
          <a:p>
            <a:pPr lvl="1"/>
            <a:r>
              <a:rPr lang="en-US" sz="1900" dirty="0" smtClean="0">
                <a:solidFill>
                  <a:srgbClr val="FF0000"/>
                </a:solidFill>
              </a:rPr>
              <a:t>One-year career objective identified?</a:t>
            </a:r>
          </a:p>
          <a:p>
            <a:pPr lvl="1"/>
            <a:r>
              <a:rPr lang="en-US" sz="1900" dirty="0" smtClean="0">
                <a:solidFill>
                  <a:srgbClr val="FF0000"/>
                </a:solidFill>
              </a:rPr>
              <a:t>Areas in which the EE is motivated and committed to change and develop?</a:t>
            </a:r>
          </a:p>
          <a:p>
            <a:pPr marL="457200" indent="-457200">
              <a:buFont typeface="+mj-lt"/>
              <a:buAutoNum type="arabicPeriod"/>
            </a:pPr>
            <a:r>
              <a:rPr lang="en-US" sz="2400" u="sng" dirty="0" smtClean="0"/>
              <a:t>Criteria for Success</a:t>
            </a:r>
          </a:p>
          <a:p>
            <a:pPr lvl="1"/>
            <a:r>
              <a:rPr lang="en-US" sz="1900" dirty="0" smtClean="0">
                <a:solidFill>
                  <a:srgbClr val="FF0000"/>
                </a:solidFill>
              </a:rPr>
              <a:t>Is the new behavior clearly described?  Can it be measured or observed?</a:t>
            </a:r>
          </a:p>
          <a:p>
            <a:pPr marL="457200" indent="-457200">
              <a:buFont typeface="+mj-lt"/>
              <a:buAutoNum type="arabicPeriod"/>
            </a:pPr>
            <a:r>
              <a:rPr lang="en-US" sz="2400" u="sng" dirty="0" smtClean="0"/>
              <a:t>Action Steps</a:t>
            </a:r>
          </a:p>
          <a:p>
            <a:pPr lvl="1"/>
            <a:r>
              <a:rPr lang="en-US" sz="1900" dirty="0" smtClean="0">
                <a:solidFill>
                  <a:srgbClr val="FF0000"/>
                </a:solidFill>
              </a:rPr>
              <a:t>Specific, attainable, and measurable steps?  On the job activities?</a:t>
            </a:r>
          </a:p>
          <a:p>
            <a:pPr marL="457200" indent="-457200">
              <a:buFont typeface="+mj-lt"/>
              <a:buAutoNum type="arabicPeriod"/>
            </a:pPr>
            <a:r>
              <a:rPr lang="en-US" sz="2400" u="sng" dirty="0" smtClean="0"/>
              <a:t>Seek Feedback and Support</a:t>
            </a:r>
          </a:p>
          <a:p>
            <a:pPr lvl="1"/>
            <a:r>
              <a:rPr lang="en-US" sz="1900" dirty="0" smtClean="0">
                <a:solidFill>
                  <a:srgbClr val="FF0000"/>
                </a:solidFill>
              </a:rPr>
              <a:t>Involvement of a variety of others?  Management support?</a:t>
            </a:r>
          </a:p>
          <a:p>
            <a:pPr marL="457200" indent="-457200">
              <a:buFont typeface="+mj-lt"/>
              <a:buAutoNum type="arabicPeriod"/>
            </a:pPr>
            <a:r>
              <a:rPr lang="en-US" sz="2400" u="sng" dirty="0" smtClean="0"/>
              <a:t>Stretch Assignments</a:t>
            </a:r>
          </a:p>
          <a:p>
            <a:pPr lvl="1"/>
            <a:r>
              <a:rPr lang="en-US" sz="1900" dirty="0" smtClean="0">
                <a:solidFill>
                  <a:srgbClr val="FF0000"/>
                </a:solidFill>
              </a:rPr>
              <a:t>Do the stretch assignments relate to the employee’s career objectives?</a:t>
            </a:r>
          </a:p>
          <a:p>
            <a:pPr marL="457200" indent="-457200">
              <a:buFont typeface="+mj-lt"/>
              <a:buAutoNum type="arabicPeriod"/>
            </a:pPr>
            <a:r>
              <a:rPr lang="en-US" sz="2400" u="sng" dirty="0" smtClean="0"/>
              <a:t>Resources</a:t>
            </a:r>
          </a:p>
          <a:p>
            <a:pPr lvl="1"/>
            <a:r>
              <a:rPr lang="en-US" sz="1900" dirty="0" smtClean="0">
                <a:solidFill>
                  <a:srgbClr val="FF0000"/>
                </a:solidFill>
              </a:rPr>
              <a:t>Use a variety of books, seminars, and other resources?</a:t>
            </a:r>
          </a:p>
          <a:p>
            <a:pPr marL="457200" indent="-457200">
              <a:buFont typeface="+mj-lt"/>
              <a:buAutoNum type="arabicPeriod"/>
            </a:pPr>
            <a:r>
              <a:rPr lang="en-US" sz="2400" u="sng" dirty="0" smtClean="0"/>
              <a:t>Reflect with a Partner</a:t>
            </a:r>
          </a:p>
          <a:p>
            <a:pPr lvl="1"/>
            <a:r>
              <a:rPr lang="en-US" sz="1900" dirty="0" smtClean="0">
                <a:solidFill>
                  <a:srgbClr val="FF0000"/>
                </a:solidFill>
              </a:rPr>
              <a:t>Includes periodic reviews of learning?</a:t>
            </a:r>
            <a:endParaRPr lang="en-US" sz="1900" dirty="0">
              <a:solidFill>
                <a:srgbClr val="FF0000"/>
              </a:solidFill>
            </a:endParaRPr>
          </a:p>
        </p:txBody>
      </p:sp>
      <p:pic>
        <p:nvPicPr>
          <p:cNvPr id="22530" name="Picture 2" descr="C:\Users\Michaelm\AppData\Local\Microsoft\Windows\Temporary Internet Files\Content.IE5\QTOHO7LC\Bueno-verde[1].png"/>
          <p:cNvPicPr>
            <a:picLocks noChangeAspect="1" noChangeArrowheads="1"/>
          </p:cNvPicPr>
          <p:nvPr/>
        </p:nvPicPr>
        <p:blipFill>
          <a:blip r:embed="rId2" cstate="print"/>
          <a:srcRect/>
          <a:stretch>
            <a:fillRect/>
          </a:stretch>
        </p:blipFill>
        <p:spPr bwMode="auto">
          <a:xfrm>
            <a:off x="6934200" y="609600"/>
            <a:ext cx="1824633" cy="1524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Persistence</a:t>
            </a:r>
            <a:br>
              <a:rPr lang="en-US" dirty="0" smtClean="0"/>
            </a:br>
            <a:r>
              <a:rPr lang="en-US" sz="2000" dirty="0" smtClean="0"/>
              <a:t>Helping Followers Stick to Their Plans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a:p>
        </p:txBody>
      </p:sp>
      <p:sp>
        <p:nvSpPr>
          <p:cNvPr id="4" name="Content Placeholder 3"/>
          <p:cNvSpPr>
            <a:spLocks noGrp="1"/>
          </p:cNvSpPr>
          <p:nvPr>
            <p:ph sz="quarter" idx="1"/>
          </p:nvPr>
        </p:nvSpPr>
        <p:spPr/>
        <p:txBody>
          <a:bodyPr/>
          <a:lstStyle/>
          <a:p>
            <a:r>
              <a:rPr lang="en-US" sz="2400" u="sng" dirty="0" smtClean="0"/>
              <a:t>Leaders can help to promote persistence as partners in the development plan by capitalizing on coachable moments</a:t>
            </a:r>
            <a:r>
              <a:rPr lang="en-US" dirty="0" smtClean="0"/>
              <a:t>.</a:t>
            </a:r>
          </a:p>
          <a:p>
            <a:endParaRPr lang="en-US" sz="800" dirty="0" smtClean="0"/>
          </a:p>
          <a:p>
            <a:pPr lvl="1"/>
            <a:r>
              <a:rPr lang="en-US" dirty="0" smtClean="0">
                <a:solidFill>
                  <a:srgbClr val="FF0000"/>
                </a:solidFill>
              </a:rPr>
              <a:t>To capitalize on a coachable moment, leaders must know their followers’ development objectives, be in situations where they can observe followers practicing their objectives, and then provide immediate feedback on their observations.</a:t>
            </a:r>
            <a:endParaRPr lang="en-US" dirty="0">
              <a:solidFill>
                <a:srgbClr val="FF0000"/>
              </a:solidFill>
            </a:endParaRPr>
          </a:p>
        </p:txBody>
      </p:sp>
      <p:pic>
        <p:nvPicPr>
          <p:cNvPr id="23554" name="Picture 2" descr="C:\Users\Michaelm\AppData\Local\Microsoft\Windows\Temporary Internet Files\Content.IE5\52LYKE23\teachable[1].jpeg"/>
          <p:cNvPicPr>
            <a:picLocks noChangeAspect="1" noChangeArrowheads="1"/>
          </p:cNvPicPr>
          <p:nvPr/>
        </p:nvPicPr>
        <p:blipFill>
          <a:blip r:embed="rId2" cstate="print"/>
          <a:srcRect/>
          <a:stretch>
            <a:fillRect/>
          </a:stretch>
        </p:blipFill>
        <p:spPr bwMode="auto">
          <a:xfrm>
            <a:off x="4465320" y="4191000"/>
            <a:ext cx="4526280" cy="2514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Transferring Skills</a:t>
            </a:r>
            <a:br>
              <a:rPr lang="en-US" dirty="0" smtClean="0"/>
            </a:br>
            <a:r>
              <a:rPr lang="en-US" sz="2000" dirty="0" smtClean="0"/>
              <a:t>Creating a Learning Environment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a:p>
        </p:txBody>
      </p:sp>
      <p:sp>
        <p:nvSpPr>
          <p:cNvPr id="4" name="Content Placeholder 3"/>
          <p:cNvSpPr>
            <a:spLocks noGrp="1"/>
          </p:cNvSpPr>
          <p:nvPr>
            <p:ph sz="quarter" idx="1"/>
          </p:nvPr>
        </p:nvSpPr>
        <p:spPr/>
        <p:txBody>
          <a:bodyPr/>
          <a:lstStyle/>
          <a:p>
            <a:r>
              <a:rPr lang="en-US" sz="2400" u="sng" dirty="0" smtClean="0"/>
              <a:t>To build bench strength, leaders need to create a learning environment so that personal development becomes an ongoing process rather than a one-time event</a:t>
            </a:r>
            <a:r>
              <a:rPr lang="en-US" dirty="0" smtClean="0"/>
              <a:t>.</a:t>
            </a:r>
          </a:p>
          <a:p>
            <a:endParaRPr lang="en-US" sz="800" dirty="0" smtClean="0"/>
          </a:p>
          <a:p>
            <a:pPr lvl="1"/>
            <a:r>
              <a:rPr lang="en-US" dirty="0" smtClean="0"/>
              <a:t>The most successful organizations are those that emphasize the learning and teaching process – they focus on constantly creating leaders throughout the company.</a:t>
            </a:r>
          </a:p>
          <a:p>
            <a:pPr lvl="1"/>
            <a:endParaRPr lang="en-US" sz="800" dirty="0" smtClean="0"/>
          </a:p>
          <a:p>
            <a:pPr lvl="2"/>
            <a:r>
              <a:rPr lang="en-US" dirty="0" smtClean="0">
                <a:solidFill>
                  <a:srgbClr val="FF0000"/>
                </a:solidFill>
              </a:rPr>
              <a:t>Leaders will need to role-model development.  </a:t>
            </a:r>
          </a:p>
          <a:p>
            <a:pPr lvl="2"/>
            <a:r>
              <a:rPr lang="en-US" dirty="0">
                <a:solidFill>
                  <a:srgbClr val="FF0000"/>
                </a:solidFill>
              </a:rPr>
              <a:t>C</a:t>
            </a:r>
            <a:r>
              <a:rPr lang="en-US" dirty="0" smtClean="0">
                <a:solidFill>
                  <a:srgbClr val="FF0000"/>
                </a:solidFill>
              </a:rPr>
              <a:t>reating a feedback-rich environment is crucial for success.</a:t>
            </a:r>
            <a:endParaRPr lang="en-US" dirty="0">
              <a:solidFill>
                <a:srgbClr val="FF0000"/>
              </a:solidFill>
            </a:endParaRPr>
          </a:p>
        </p:txBody>
      </p:sp>
      <p:pic>
        <p:nvPicPr>
          <p:cNvPr id="24578" name="Picture 2" descr="C:\Users\Michaelm\AppData\Local\Microsoft\Windows\Temporary Internet Files\Content.IE5\WX0DVOOP\Learn-MOOC[1].jpg"/>
          <p:cNvPicPr>
            <a:picLocks noChangeAspect="1" noChangeArrowheads="1"/>
          </p:cNvPicPr>
          <p:nvPr/>
        </p:nvPicPr>
        <p:blipFill>
          <a:blip r:embed="rId2" cstate="print"/>
          <a:srcRect/>
          <a:stretch>
            <a:fillRect/>
          </a:stretch>
        </p:blipFill>
        <p:spPr bwMode="auto">
          <a:xfrm>
            <a:off x="5502104" y="4953000"/>
            <a:ext cx="3641896" cy="186579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a:p>
        </p:txBody>
      </p:sp>
      <p:sp>
        <p:nvSpPr>
          <p:cNvPr id="4" name="Content Placeholder 3"/>
          <p:cNvSpPr>
            <a:spLocks noGrp="1"/>
          </p:cNvSpPr>
          <p:nvPr>
            <p:ph sz="quarter" idx="1"/>
          </p:nvPr>
        </p:nvSpPr>
        <p:spPr/>
        <p:txBody>
          <a:bodyPr/>
          <a:lstStyle/>
          <a:p>
            <a:r>
              <a:rPr lang="en-US" sz="2400" u="sng" dirty="0" smtClean="0"/>
              <a:t>Given the competitive advantage of companies that have a well-developed and capable workforce, in the future it will be hard to imagine leadership excellence without coaching</a:t>
            </a:r>
            <a:r>
              <a:rPr lang="en-US" dirty="0" smtClean="0"/>
              <a:t>.</a:t>
            </a:r>
            <a:endParaRPr lang="en-US" dirty="0"/>
          </a:p>
        </p:txBody>
      </p:sp>
      <p:pic>
        <p:nvPicPr>
          <p:cNvPr id="25602" name="Picture 2" descr="C:\Users\Michaelm\AppData\Local\Microsoft\Windows\Temporary Internet Files\Content.IE5\VYJYNPGJ\coaching[1].jpg"/>
          <p:cNvPicPr>
            <a:picLocks noChangeAspect="1" noChangeArrowheads="1"/>
          </p:cNvPicPr>
          <p:nvPr/>
        </p:nvPicPr>
        <p:blipFill>
          <a:blip r:embed="rId2" cstate="print"/>
          <a:srcRect/>
          <a:stretch>
            <a:fillRect/>
          </a:stretch>
        </p:blipFill>
        <p:spPr bwMode="auto">
          <a:xfrm>
            <a:off x="3124200" y="3048000"/>
            <a:ext cx="2927350" cy="316865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Focus on the Situation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a:p>
        </p:txBody>
      </p:sp>
      <p:sp>
        <p:nvSpPr>
          <p:cNvPr id="4" name="Content Placeholder 3"/>
          <p:cNvSpPr>
            <a:spLocks noGrp="1"/>
          </p:cNvSpPr>
          <p:nvPr>
            <p:ph sz="quarter" idx="1"/>
          </p:nvPr>
        </p:nvSpPr>
        <p:spPr/>
        <p:txBody>
          <a:bodyPr>
            <a:normAutofit fontScale="85000" lnSpcReduction="20000"/>
          </a:bodyPr>
          <a:lstStyle/>
          <a:p>
            <a:r>
              <a:rPr lang="en-US" sz="2800" u="sng" dirty="0" smtClean="0"/>
              <a:t>The Situation</a:t>
            </a:r>
          </a:p>
          <a:p>
            <a:endParaRPr lang="en-US" sz="900" u="sng" dirty="0"/>
          </a:p>
          <a:p>
            <a:pPr lvl="1"/>
            <a:r>
              <a:rPr lang="en-US" sz="2600" dirty="0" smtClean="0"/>
              <a:t>It is virtually impossible to understand leadership without taking the situation into consideration.</a:t>
            </a:r>
          </a:p>
          <a:p>
            <a:endParaRPr lang="en-US" sz="900" u="sng" dirty="0">
              <a:solidFill>
                <a:schemeClr val="tx1"/>
              </a:solidFill>
            </a:endParaRPr>
          </a:p>
          <a:p>
            <a:pPr lvl="1"/>
            <a:endParaRPr lang="en-US" sz="800" dirty="0"/>
          </a:p>
          <a:p>
            <a:pPr lvl="2"/>
            <a:r>
              <a:rPr lang="en-US" sz="2400" dirty="0" smtClean="0">
                <a:solidFill>
                  <a:srgbClr val="FF0000"/>
                </a:solidFill>
              </a:rPr>
              <a:t>No factor in the interactional framework is as complex as the situation.  Not only do a variety of task, organizational, and environmental factors affect behavior, but the impact of these factors varies dramatically across people.</a:t>
            </a:r>
            <a:r>
              <a:rPr lang="en-US" sz="2400" dirty="0" smtClean="0">
                <a:latin typeface="Broadway" pitchFamily="82" charset="0"/>
              </a:rPr>
              <a:t> </a:t>
            </a:r>
          </a:p>
          <a:p>
            <a:pPr marL="594360" lvl="2" indent="0">
              <a:buNone/>
            </a:pPr>
            <a:endParaRPr lang="en-US" dirty="0" smtClean="0">
              <a:latin typeface="Broadway" pitchFamily="82" charset="0"/>
            </a:endParaRPr>
          </a:p>
          <a:p>
            <a:pPr lvl="2"/>
            <a:endParaRPr lang="en-US" dirty="0" smtClean="0">
              <a:latin typeface="Broadway" pitchFamily="82" charset="0"/>
            </a:endParaRPr>
          </a:p>
          <a:p>
            <a:pPr lvl="2"/>
            <a:endParaRPr lang="en-US" dirty="0" smtClean="0">
              <a:latin typeface="Broadway" pitchFamily="82" charset="0"/>
            </a:endParaRPr>
          </a:p>
          <a:p>
            <a:pPr marL="2194560" lvl="8" indent="0">
              <a:buNone/>
            </a:pPr>
            <a:r>
              <a:rPr lang="en-US" sz="4800" dirty="0" smtClean="0">
                <a:latin typeface="Broadway" pitchFamily="82" charset="0"/>
              </a:rPr>
              <a:t>   </a:t>
            </a:r>
            <a:r>
              <a:rPr lang="en-US" sz="8600" dirty="0" smtClean="0">
                <a:latin typeface="Broadway" pitchFamily="82" charset="0"/>
              </a:rPr>
              <a:t>Situation</a:t>
            </a:r>
            <a:endParaRPr lang="en-US" sz="8600" u="sng" dirty="0" smtClean="0">
              <a:latin typeface="Broadway" pitchFamily="82" charset="0"/>
            </a:endParaRPr>
          </a:p>
          <a:p>
            <a:pPr lvl="2"/>
            <a:endParaRPr lang="en-US" dirty="0" smtClean="0">
              <a:solidFill>
                <a:srgbClr val="FF0000"/>
              </a:solidFill>
            </a:endParaRPr>
          </a:p>
        </p:txBody>
      </p:sp>
      <p:pic>
        <p:nvPicPr>
          <p:cNvPr id="5" name="Picture 4"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58003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a:p>
        </p:txBody>
      </p:sp>
      <p:sp>
        <p:nvSpPr>
          <p:cNvPr id="4" name="Content Placeholder 3"/>
          <p:cNvSpPr>
            <a:spLocks noGrp="1"/>
          </p:cNvSpPr>
          <p:nvPr>
            <p:ph sz="quarter" idx="1"/>
          </p:nvPr>
        </p:nvSpPr>
        <p:spPr/>
        <p:txBody>
          <a:bodyPr/>
          <a:lstStyle/>
          <a:p>
            <a:r>
              <a:rPr lang="en-US" sz="2400" u="sng" dirty="0" smtClean="0"/>
              <a:t>It is difficult to predict anyone’s behavior unless you take the situation into account</a:t>
            </a:r>
            <a:r>
              <a:rPr lang="en-US" dirty="0" smtClean="0"/>
              <a:t>.</a:t>
            </a:r>
          </a:p>
          <a:p>
            <a:endParaRPr lang="en-US" sz="800" dirty="0" smtClean="0"/>
          </a:p>
          <a:p>
            <a:pPr lvl="1"/>
            <a:r>
              <a:rPr lang="en-US" dirty="0" smtClean="0">
                <a:solidFill>
                  <a:srgbClr val="FF0000"/>
                </a:solidFill>
              </a:rPr>
              <a:t>Situation is one of the most powerful variables in the leadership equation.  It is important to understand how it influences both leaders and followers.  </a:t>
            </a:r>
            <a:endParaRPr lang="en-US" dirty="0">
              <a:solidFill>
                <a:srgbClr val="FF0000"/>
              </a:solidFill>
            </a:endParaRPr>
          </a:p>
        </p:txBody>
      </p:sp>
      <p:pic>
        <p:nvPicPr>
          <p:cNvPr id="6" name="Picture 5" descr="Situational Leadership Model Explained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733800"/>
            <a:ext cx="5181600" cy="2579914"/>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791807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Situation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a:p>
        </p:txBody>
      </p:sp>
      <p:sp>
        <p:nvSpPr>
          <p:cNvPr id="4" name="Content Placeholder 3"/>
          <p:cNvSpPr>
            <a:spLocks noGrp="1"/>
          </p:cNvSpPr>
          <p:nvPr>
            <p:ph sz="quarter" idx="1"/>
          </p:nvPr>
        </p:nvSpPr>
        <p:spPr/>
        <p:txBody>
          <a:bodyPr/>
          <a:lstStyle/>
          <a:p>
            <a:r>
              <a:rPr lang="en-US" sz="2400" u="sng" dirty="0" smtClean="0"/>
              <a:t>Leaders and followers often overlook how changing the situation can help them to change their behavior. </a:t>
            </a:r>
          </a:p>
          <a:p>
            <a:endParaRPr lang="en-US" sz="800" u="sng" dirty="0"/>
          </a:p>
          <a:p>
            <a:pPr lvl="1"/>
            <a:r>
              <a:rPr lang="en-US" dirty="0" smtClean="0"/>
              <a:t>This is called Social Engineering.</a:t>
            </a:r>
          </a:p>
          <a:p>
            <a:endParaRPr lang="en-US" sz="800" dirty="0" smtClean="0"/>
          </a:p>
          <a:p>
            <a:pPr lvl="2"/>
            <a:r>
              <a:rPr lang="en-US" dirty="0" smtClean="0">
                <a:solidFill>
                  <a:srgbClr val="FF0000"/>
                </a:solidFill>
              </a:rPr>
              <a:t>The situation we are in often explains far more about what is going on and what kinds of leadership behaviors will be best than any other single variable we have discussed so far.</a:t>
            </a:r>
            <a:endParaRPr lang="en-US" dirty="0">
              <a:solidFill>
                <a:srgbClr val="FF0000"/>
              </a:solidFill>
            </a:endParaRPr>
          </a:p>
        </p:txBody>
      </p:sp>
      <p:pic>
        <p:nvPicPr>
          <p:cNvPr id="2050" name="Picture 2" descr="C:\Users\Michaelm\AppData\Local\Microsoft\Windows\Temporary Internet Files\Content.IE5\VYJYNPGJ\engineer-clipart-engineering-jobs[1].jpg"/>
          <p:cNvPicPr>
            <a:picLocks noChangeAspect="1" noChangeArrowheads="1"/>
          </p:cNvPicPr>
          <p:nvPr/>
        </p:nvPicPr>
        <p:blipFill>
          <a:blip r:embed="rId2" cstate="print"/>
          <a:srcRect/>
          <a:stretch>
            <a:fillRect/>
          </a:stretch>
        </p:blipFill>
        <p:spPr bwMode="auto">
          <a:xfrm>
            <a:off x="5486400" y="4343400"/>
            <a:ext cx="3349752" cy="1978857"/>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86680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and Observable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a:p>
        </p:txBody>
      </p:sp>
      <p:sp>
        <p:nvSpPr>
          <p:cNvPr id="4" name="Content Placeholder 3"/>
          <p:cNvSpPr>
            <a:spLocks noGrp="1"/>
          </p:cNvSpPr>
          <p:nvPr>
            <p:ph sz="quarter" idx="1"/>
          </p:nvPr>
        </p:nvSpPr>
        <p:spPr/>
        <p:txBody>
          <a:bodyPr/>
          <a:lstStyle/>
          <a:p>
            <a:r>
              <a:rPr lang="en-US" sz="2400" u="sng" dirty="0" smtClean="0"/>
              <a:t>Specific and observable goals must also have a time limit.</a:t>
            </a:r>
            <a:endParaRPr lang="en-US" dirty="0" smtClean="0"/>
          </a:p>
          <a:p>
            <a:endParaRPr lang="en-US" sz="800" dirty="0" smtClean="0"/>
          </a:p>
          <a:p>
            <a:pPr lvl="1"/>
            <a:r>
              <a:rPr lang="en-US" dirty="0" smtClean="0"/>
              <a:t>Without time limits for accomplishing goals, there would be little urgency associated with them.</a:t>
            </a:r>
          </a:p>
          <a:p>
            <a:pPr lvl="1"/>
            <a:endParaRPr lang="en-US" sz="800" dirty="0" smtClean="0"/>
          </a:p>
          <a:p>
            <a:pPr lvl="2"/>
            <a:r>
              <a:rPr lang="en-US" dirty="0" smtClean="0">
                <a:solidFill>
                  <a:srgbClr val="FF0000"/>
                </a:solidFill>
              </a:rPr>
              <a:t>Neither would there be a finite point at which it is clear whether a person or group has accomplished the goals.</a:t>
            </a:r>
            <a:endParaRPr lang="en-US" dirty="0">
              <a:solidFill>
                <a:srgbClr val="FF0000"/>
              </a:solidFill>
            </a:endParaRPr>
          </a:p>
        </p:txBody>
      </p:sp>
      <p:pic>
        <p:nvPicPr>
          <p:cNvPr id="4100" name="Picture 4" descr="C:\Users\Michaelm\AppData\Local\Microsoft\Windows\Temporary Internet Files\Content.IE5\V2O6EV3C\expired[1].jpg"/>
          <p:cNvPicPr>
            <a:picLocks noChangeAspect="1" noChangeArrowheads="1"/>
          </p:cNvPicPr>
          <p:nvPr/>
        </p:nvPicPr>
        <p:blipFill>
          <a:blip r:embed="rId2" cstate="print"/>
          <a:srcRect/>
          <a:stretch>
            <a:fillRect/>
          </a:stretch>
        </p:blipFill>
        <p:spPr bwMode="auto">
          <a:xfrm>
            <a:off x="5257799" y="4038600"/>
            <a:ext cx="3586151" cy="1993900"/>
          </a:xfrm>
          <a:prstGeom prst="rect">
            <a:avLst/>
          </a:prstGeom>
          <a:noFill/>
        </p:spPr>
      </p:pic>
      <p:pic>
        <p:nvPicPr>
          <p:cNvPr id="4104" name="Picture 8" descr="C:\Users\Michaelm\AppData\Local\Microsoft\Windows\Temporary Internet Files\Content.IE5\QTOHO7LC\772px-Stop_x_nuvola_with_clock.svg[1].png"/>
          <p:cNvPicPr>
            <a:picLocks noChangeAspect="1" noChangeArrowheads="1"/>
          </p:cNvPicPr>
          <p:nvPr/>
        </p:nvPicPr>
        <p:blipFill>
          <a:blip r:embed="rId3" cstate="print"/>
          <a:srcRect/>
          <a:stretch>
            <a:fillRect/>
          </a:stretch>
        </p:blipFill>
        <p:spPr bwMode="auto">
          <a:xfrm>
            <a:off x="4114800" y="4953000"/>
            <a:ext cx="1524000" cy="12954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a:p>
        </p:txBody>
      </p:sp>
      <p:sp>
        <p:nvSpPr>
          <p:cNvPr id="4" name="Content Placeholder 3"/>
          <p:cNvSpPr>
            <a:spLocks noGrp="1"/>
          </p:cNvSpPr>
          <p:nvPr>
            <p:ph sz="quarter" idx="1"/>
          </p:nvPr>
        </p:nvSpPr>
        <p:spPr/>
        <p:txBody>
          <a:bodyPr/>
          <a:lstStyle/>
          <a:p>
            <a:r>
              <a:rPr lang="en-US" sz="2400" u="sng" dirty="0" smtClean="0"/>
              <a:t>The appropriateness of a leader’s behavior with a group of followers often makes sense only when you look at the situational context in which the behavior occurs</a:t>
            </a:r>
            <a:r>
              <a:rPr lang="en-US" dirty="0" smtClean="0"/>
              <a:t>.</a:t>
            </a:r>
          </a:p>
          <a:p>
            <a:endParaRPr lang="en-US" sz="800" dirty="0" smtClean="0"/>
          </a:p>
          <a:p>
            <a:pPr lvl="1"/>
            <a:r>
              <a:rPr lang="en-US" dirty="0" smtClean="0">
                <a:solidFill>
                  <a:srgbClr val="FF0000"/>
                </a:solidFill>
              </a:rPr>
              <a:t>Researchers have maintained that the situation, not someone’s traits or abilities, plays the most important role in determining who emerges as a leader.</a:t>
            </a:r>
          </a:p>
        </p:txBody>
      </p:sp>
      <p:pic>
        <p:nvPicPr>
          <p:cNvPr id="3074" name="Picture 2" descr="C:\Users\Michaelm\AppData\Local\Microsoft\Windows\Temporary Internet Files\Content.IE5\96G5M6R0\emerge[1].png"/>
          <p:cNvPicPr>
            <a:picLocks noChangeAspect="1" noChangeArrowheads="1"/>
          </p:cNvPicPr>
          <p:nvPr/>
        </p:nvPicPr>
        <p:blipFill>
          <a:blip r:embed="rId2" cstate="print"/>
          <a:srcRect/>
          <a:stretch>
            <a:fillRect/>
          </a:stretch>
        </p:blipFill>
        <p:spPr bwMode="auto">
          <a:xfrm>
            <a:off x="5334000" y="3926970"/>
            <a:ext cx="3471672" cy="230519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621364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a:p>
        </p:txBody>
      </p:sp>
      <p:sp>
        <p:nvSpPr>
          <p:cNvPr id="4" name="Content Placeholder 3"/>
          <p:cNvSpPr>
            <a:spLocks noGrp="1"/>
          </p:cNvSpPr>
          <p:nvPr>
            <p:ph sz="quarter" idx="1"/>
          </p:nvPr>
        </p:nvSpPr>
        <p:spPr/>
        <p:txBody>
          <a:bodyPr/>
          <a:lstStyle/>
          <a:p>
            <a:r>
              <a:rPr lang="en-US" sz="2400" u="sng" dirty="0" smtClean="0"/>
              <a:t>In Role Theory a leader’s behavior depends on a leader’s perceptions of some critical aspects of the situation, like: rules and regulations governing the job; role expectations of subordinates, peers, and superiors; nature of the task; and feedback about subordinates’ performance</a:t>
            </a:r>
            <a:r>
              <a:rPr lang="en-US" dirty="0" smtClean="0"/>
              <a:t>.</a:t>
            </a:r>
          </a:p>
          <a:p>
            <a:endParaRPr lang="en-US" sz="800" dirty="0" smtClean="0"/>
          </a:p>
          <a:p>
            <a:pPr lvl="1"/>
            <a:r>
              <a:rPr lang="en-US" dirty="0" smtClean="0"/>
              <a:t>Role Theory clarifies how these situational demands and constraints could cause role conflict and role ambiguity.</a:t>
            </a:r>
          </a:p>
          <a:p>
            <a:pPr lvl="1"/>
            <a:endParaRPr lang="en-US" sz="800" dirty="0" smtClean="0"/>
          </a:p>
          <a:p>
            <a:pPr lvl="2"/>
            <a:r>
              <a:rPr lang="en-US" dirty="0" smtClean="0">
                <a:solidFill>
                  <a:srgbClr val="FF0000"/>
                </a:solidFill>
              </a:rPr>
              <a:t>A leader’s ability to successfully resolve such conflicts may well determine leadership effectiveness.</a:t>
            </a:r>
            <a:endParaRPr lang="en-US" dirty="0">
              <a:solidFill>
                <a:srgbClr val="FF0000"/>
              </a:solidFill>
            </a:endParaRPr>
          </a:p>
        </p:txBody>
      </p:sp>
      <p:pic>
        <p:nvPicPr>
          <p:cNvPr id="4098" name="Picture 2" descr="C:\Users\Michaelm\AppData\Local\Microsoft\Windows\Temporary Internet Files\Content.IE5\KDB8FMSX\Theory_(Clothing)_Logo[1].jpg"/>
          <p:cNvPicPr>
            <a:picLocks noChangeAspect="1" noChangeArrowheads="1"/>
          </p:cNvPicPr>
          <p:nvPr/>
        </p:nvPicPr>
        <p:blipFill>
          <a:blip r:embed="rId2" cstate="print"/>
          <a:srcRect/>
          <a:stretch>
            <a:fillRect/>
          </a:stretch>
        </p:blipFill>
        <p:spPr bwMode="auto">
          <a:xfrm>
            <a:off x="5562600" y="5105400"/>
            <a:ext cx="3601616" cy="173549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451719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Multiple-Influence Model (MIM)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a:p>
        </p:txBody>
      </p:sp>
      <p:sp>
        <p:nvSpPr>
          <p:cNvPr id="4" name="Content Placeholder 3"/>
          <p:cNvSpPr>
            <a:spLocks noGrp="1"/>
          </p:cNvSpPr>
          <p:nvPr>
            <p:ph sz="quarter" idx="1"/>
          </p:nvPr>
        </p:nvSpPr>
        <p:spPr/>
        <p:txBody>
          <a:bodyPr/>
          <a:lstStyle/>
          <a:p>
            <a:r>
              <a:rPr lang="en-US" sz="2400" u="sng" dirty="0" smtClean="0"/>
              <a:t>In the Multiple-Influence Model researchers determine that micro-variables (such as task characteristics) and macro-variables (such as the external environment) had   pervasive influence on leadership behaviors</a:t>
            </a:r>
            <a:r>
              <a:rPr lang="en-US" dirty="0" smtClean="0"/>
              <a:t>.  </a:t>
            </a:r>
          </a:p>
          <a:p>
            <a:endParaRPr lang="en-US" sz="800" dirty="0" smtClean="0"/>
          </a:p>
          <a:p>
            <a:pPr lvl="1"/>
            <a:r>
              <a:rPr lang="en-US" dirty="0" smtClean="0">
                <a:solidFill>
                  <a:srgbClr val="FF0000"/>
                </a:solidFill>
              </a:rPr>
              <a:t>Both Role Theory and MIM confirm that situations can vary in countless ways.</a:t>
            </a:r>
            <a:endParaRPr lang="en-US" dirty="0">
              <a:solidFill>
                <a:srgbClr val="FF0000"/>
              </a:solidFill>
            </a:endParaRPr>
          </a:p>
        </p:txBody>
      </p:sp>
      <p:pic>
        <p:nvPicPr>
          <p:cNvPr id="5127" name="Picture 7" descr="C:\Users\Michaelm\AppData\Local\Microsoft\Windows\Temporary Internet Files\Content.IE5\5GN3PWKG\limitless_logo_by_nkbgd-dbcwmv2[1].png"/>
          <p:cNvPicPr>
            <a:picLocks noChangeAspect="1" noChangeArrowheads="1"/>
          </p:cNvPicPr>
          <p:nvPr/>
        </p:nvPicPr>
        <p:blipFill>
          <a:blip r:embed="rId2" cstate="print"/>
          <a:srcRect/>
          <a:stretch>
            <a:fillRect/>
          </a:stretch>
        </p:blipFill>
        <p:spPr bwMode="auto">
          <a:xfrm>
            <a:off x="3276600" y="3813048"/>
            <a:ext cx="5425294" cy="2438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54644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Levels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a:p>
        </p:txBody>
      </p:sp>
      <p:sp>
        <p:nvSpPr>
          <p:cNvPr id="4" name="Content Placeholder 3"/>
          <p:cNvSpPr>
            <a:spLocks noGrp="1"/>
          </p:cNvSpPr>
          <p:nvPr>
            <p:ph sz="quarter" idx="1"/>
          </p:nvPr>
        </p:nvSpPr>
        <p:spPr/>
        <p:txBody>
          <a:bodyPr>
            <a:normAutofit/>
          </a:bodyPr>
          <a:lstStyle/>
          <a:p>
            <a:r>
              <a:rPr lang="en-US" sz="2400" u="sng" dirty="0" smtClean="0"/>
              <a:t>Because situations can vary in so many ways, it is helpful for leaders to have an abstract scheme for conceptualizing situations.  </a:t>
            </a:r>
            <a:r>
              <a:rPr lang="en-US" sz="2400" u="sng" dirty="0"/>
              <a:t>A</a:t>
            </a:r>
            <a:r>
              <a:rPr lang="en-US" sz="2400" u="sng" dirty="0" smtClean="0"/>
              <a:t> basic abstraction is Situational Levels</a:t>
            </a:r>
            <a:r>
              <a:rPr lang="en-US" sz="2400" dirty="0" smtClean="0"/>
              <a:t>.</a:t>
            </a:r>
          </a:p>
          <a:p>
            <a:endParaRPr lang="en-US" sz="900" dirty="0" smtClean="0"/>
          </a:p>
          <a:p>
            <a:pPr lvl="1"/>
            <a:r>
              <a:rPr lang="en-US" sz="2000" dirty="0" smtClean="0"/>
              <a:t>The idea behind situational levels is best </a:t>
            </a:r>
            <a:r>
              <a:rPr lang="en-US" sz="2000" dirty="0" smtClean="0"/>
              <a:t>conveyed </a:t>
            </a:r>
            <a:r>
              <a:rPr lang="en-US" sz="2000" dirty="0" smtClean="0"/>
              <a:t>by an example:  </a:t>
            </a:r>
            <a:r>
              <a:rPr lang="en-US" sz="2000" dirty="0" smtClean="0">
                <a:solidFill>
                  <a:srgbClr val="0070C0"/>
                </a:solidFill>
              </a:rPr>
              <a:t>Suppose someone asked, “How are things going at work?” - - -        You may respond with comment on (1) specific tasks performed,     (2) aspects of the organization, or (3) factors affecting it.</a:t>
            </a:r>
          </a:p>
          <a:p>
            <a:pPr lvl="1"/>
            <a:endParaRPr lang="en-US" sz="800" dirty="0"/>
          </a:p>
          <a:p>
            <a:pPr lvl="2"/>
            <a:r>
              <a:rPr lang="en-US" sz="1800" dirty="0" smtClean="0">
                <a:solidFill>
                  <a:srgbClr val="FF0000"/>
                </a:solidFill>
              </a:rPr>
              <a:t>Responses deal w/ situation, but refer to different levels of abstraction: the task level, the organization level, and the environmental level.  </a:t>
            </a:r>
          </a:p>
          <a:p>
            <a:pPr lvl="2"/>
            <a:r>
              <a:rPr lang="en-US" sz="1800" dirty="0" smtClean="0">
                <a:solidFill>
                  <a:srgbClr val="FF0000"/>
                </a:solidFill>
              </a:rPr>
              <a:t>Each of these three levels provides different perspectives to examine      the leadership process.</a:t>
            </a:r>
            <a:endParaRPr lang="en-US" sz="1800" dirty="0">
              <a:solidFill>
                <a:srgbClr val="FF0000"/>
              </a:solidFill>
            </a:endParaRPr>
          </a:p>
        </p:txBody>
      </p:sp>
      <p:pic>
        <p:nvPicPr>
          <p:cNvPr id="7" name="Picture 6" descr="2,796 Level Up Stock Photos, Pictures &amp; Royalty-Free Images - iStock | Level  tool, Level up game, Upgrad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334000"/>
            <a:ext cx="2237792" cy="1513896"/>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190766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Levels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a:p>
        </p:txBody>
      </p:sp>
      <p:sp>
        <p:nvSpPr>
          <p:cNvPr id="4" name="Content Placeholder 3"/>
          <p:cNvSpPr>
            <a:spLocks noGrp="1"/>
          </p:cNvSpPr>
          <p:nvPr>
            <p:ph sz="quarter" idx="1"/>
          </p:nvPr>
        </p:nvSpPr>
        <p:spPr/>
        <p:txBody>
          <a:bodyPr>
            <a:normAutofit/>
          </a:bodyPr>
          <a:lstStyle/>
          <a:p>
            <a:r>
              <a:rPr lang="en-US" sz="2400" u="sng" dirty="0" smtClean="0"/>
              <a:t>Situations also differ in terms of physical variables like noise and temperature levels, workload demands, and the extent to which work groups interact with other groups</a:t>
            </a:r>
            <a:r>
              <a:rPr lang="en-US" dirty="0" smtClean="0"/>
              <a:t>.</a:t>
            </a:r>
          </a:p>
          <a:p>
            <a:endParaRPr lang="en-US" sz="800" dirty="0" smtClean="0"/>
          </a:p>
          <a:p>
            <a:pPr lvl="1"/>
            <a:r>
              <a:rPr lang="en-US" dirty="0" smtClean="0"/>
              <a:t>Organizations also have unique “corporate cultures,” which define a context for leadership. And, there are even broader economic, social, legal, and technological aspects of situations within which the leadership process occurs.  </a:t>
            </a:r>
          </a:p>
          <a:p>
            <a:pPr lvl="1"/>
            <a:endParaRPr lang="en-US" sz="800" dirty="0" smtClean="0"/>
          </a:p>
          <a:p>
            <a:pPr lvl="2"/>
            <a:r>
              <a:rPr lang="en-US" dirty="0" smtClean="0">
                <a:solidFill>
                  <a:srgbClr val="FF0000"/>
                </a:solidFill>
              </a:rPr>
              <a:t>What amid all this situational complexity, should leaders pay attention to?</a:t>
            </a:r>
            <a:endParaRPr lang="en-US" dirty="0">
              <a:solidFill>
                <a:srgbClr val="FF0000"/>
              </a:solidFill>
            </a:endParaRPr>
          </a:p>
        </p:txBody>
      </p:sp>
      <p:pic>
        <p:nvPicPr>
          <p:cNvPr id="2050" name="Picture 2" descr="C:\Users\MichaelM\AppData\Local\Microsoft\Windows\INetCache\IE\NA6TXAAW\1200px-Apple_logo_Think_Different_vectorized.svg[1].png"/>
          <p:cNvPicPr>
            <a:picLocks noChangeAspect="1" noChangeArrowheads="1"/>
          </p:cNvPicPr>
          <p:nvPr/>
        </p:nvPicPr>
        <p:blipFill>
          <a:blip r:embed="rId2" cstate="print"/>
          <a:srcRect/>
          <a:stretch>
            <a:fillRect/>
          </a:stretch>
        </p:blipFill>
        <p:spPr bwMode="auto">
          <a:xfrm>
            <a:off x="5410200" y="5029200"/>
            <a:ext cx="3733800" cy="1828801"/>
          </a:xfrm>
          <a:prstGeom prst="rect">
            <a:avLst/>
          </a:prstGeom>
          <a:noFill/>
        </p:spPr>
      </p:pic>
      <p:pic>
        <p:nvPicPr>
          <p:cNvPr id="2052" name="Picture 4" descr="C:\Users\MichaelM\AppData\Local\Microsoft\Windows\INetCache\IE\57ZPVCL6\think-about-1184858_960_720[1].png"/>
          <p:cNvPicPr>
            <a:picLocks noChangeAspect="1" noChangeArrowheads="1"/>
          </p:cNvPicPr>
          <p:nvPr/>
        </p:nvPicPr>
        <p:blipFill>
          <a:blip r:embed="rId3" cstate="print"/>
          <a:srcRect/>
          <a:stretch>
            <a:fillRect/>
          </a:stretch>
        </p:blipFill>
        <p:spPr bwMode="auto">
          <a:xfrm>
            <a:off x="4361688" y="5024176"/>
            <a:ext cx="1522153" cy="1794775"/>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167402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a:p>
        </p:txBody>
      </p:sp>
      <p:sp>
        <p:nvSpPr>
          <p:cNvPr id="4" name="Content Placeholder 3"/>
          <p:cNvSpPr>
            <a:spLocks noGrp="1"/>
          </p:cNvSpPr>
          <p:nvPr>
            <p:ph sz="quarter" idx="1"/>
          </p:nvPr>
        </p:nvSpPr>
        <p:spPr/>
        <p:txBody>
          <a:bodyPr/>
          <a:lstStyle/>
          <a:p>
            <a:r>
              <a:rPr lang="en-US" sz="2400" u="sng" dirty="0" smtClean="0"/>
              <a:t>The most fundamental level of the situation involves tasks to be performed by individuals or team w/in organizations.  </a:t>
            </a:r>
          </a:p>
          <a:p>
            <a:endParaRPr lang="en-US" sz="800" dirty="0" smtClean="0"/>
          </a:p>
          <a:p>
            <a:pPr lvl="1"/>
            <a:r>
              <a:rPr lang="en-US" sz="2100" dirty="0" smtClean="0">
                <a:solidFill>
                  <a:srgbClr val="FF0000"/>
                </a:solidFill>
              </a:rPr>
              <a:t>Industrial and organizational psychologists researched, classified, and categorized tasks to better understand how to enhance worker satisfaction and productivity. </a:t>
            </a:r>
            <a:r>
              <a:rPr lang="en-US" sz="2100" dirty="0" smtClean="0"/>
              <a:t> </a:t>
            </a:r>
          </a:p>
        </p:txBody>
      </p:sp>
      <p:pic>
        <p:nvPicPr>
          <p:cNvPr id="6" name="Picture 5" descr="Managing Meeting Tasks and Meeting Action Items | MeetingKing"/>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81400"/>
            <a:ext cx="3632200" cy="327660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01544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a:p>
        </p:txBody>
      </p:sp>
      <p:sp>
        <p:nvSpPr>
          <p:cNvPr id="4" name="Content Placeholder 3"/>
          <p:cNvSpPr>
            <a:spLocks noGrp="1"/>
          </p:cNvSpPr>
          <p:nvPr>
            <p:ph sz="quarter" idx="1"/>
          </p:nvPr>
        </p:nvSpPr>
        <p:spPr/>
        <p:txBody>
          <a:bodyPr/>
          <a:lstStyle/>
          <a:p>
            <a:r>
              <a:rPr lang="en-US" sz="2400" u="sng" dirty="0" smtClean="0"/>
              <a:t>The research is relevant to leadership, in regards to</a:t>
            </a:r>
            <a:r>
              <a:rPr lang="en-US" sz="2100" dirty="0" smtClean="0"/>
              <a:t>:</a:t>
            </a:r>
            <a:endParaRPr lang="en-US" sz="2100" dirty="0"/>
          </a:p>
          <a:p>
            <a:pPr lvl="1"/>
            <a:endParaRPr lang="en-US" sz="800" dirty="0" smtClean="0"/>
          </a:p>
          <a:p>
            <a:pPr marL="1051560" lvl="2" indent="-457200">
              <a:buFont typeface="+mj-lt"/>
              <a:buAutoNum type="arabicPeriod"/>
            </a:pPr>
            <a:r>
              <a:rPr lang="en-US" sz="2200" dirty="0" smtClean="0">
                <a:solidFill>
                  <a:srgbClr val="FF0000"/>
                </a:solidFill>
              </a:rPr>
              <a:t>Task Autonomy </a:t>
            </a:r>
          </a:p>
          <a:p>
            <a:pPr marL="1051560" lvl="2" indent="-457200">
              <a:buFont typeface="+mj-lt"/>
              <a:buAutoNum type="arabicPeriod"/>
            </a:pPr>
            <a:r>
              <a:rPr lang="en-US" sz="2200" dirty="0" smtClean="0">
                <a:solidFill>
                  <a:srgbClr val="FF0000"/>
                </a:solidFill>
              </a:rPr>
              <a:t>Feedback </a:t>
            </a:r>
            <a:endParaRPr lang="en-US" sz="2200" dirty="0">
              <a:solidFill>
                <a:srgbClr val="FF0000"/>
              </a:solidFill>
            </a:endParaRPr>
          </a:p>
          <a:p>
            <a:pPr marL="1051560" lvl="2" indent="-457200">
              <a:buFont typeface="+mj-lt"/>
              <a:buAutoNum type="arabicPeriod"/>
            </a:pPr>
            <a:r>
              <a:rPr lang="en-US" sz="2200" dirty="0" smtClean="0">
                <a:solidFill>
                  <a:srgbClr val="FF0000"/>
                </a:solidFill>
              </a:rPr>
              <a:t>Structure </a:t>
            </a:r>
            <a:endParaRPr lang="en-US" sz="2200" dirty="0">
              <a:solidFill>
                <a:srgbClr val="FF0000"/>
              </a:solidFill>
            </a:endParaRPr>
          </a:p>
          <a:p>
            <a:pPr marL="1051560" lvl="2" indent="-457200">
              <a:buFont typeface="+mj-lt"/>
              <a:buAutoNum type="arabicPeriod"/>
            </a:pPr>
            <a:r>
              <a:rPr lang="en-US" sz="2200" dirty="0" smtClean="0">
                <a:solidFill>
                  <a:srgbClr val="FF0000"/>
                </a:solidFill>
              </a:rPr>
              <a:t>Interdependence</a:t>
            </a:r>
            <a:endParaRPr lang="en-US" sz="2200" dirty="0">
              <a:solidFill>
                <a:srgbClr val="FF0000"/>
              </a:solidFill>
            </a:endParaRPr>
          </a:p>
        </p:txBody>
      </p:sp>
      <p:pic>
        <p:nvPicPr>
          <p:cNvPr id="7" name="Picture 6" descr="Managing Meeting Tasks and Meeting Action Items | MeetingKing"/>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81400"/>
            <a:ext cx="3632200" cy="3276600"/>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521381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Task Autonomy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a:p>
        </p:txBody>
      </p:sp>
      <p:sp>
        <p:nvSpPr>
          <p:cNvPr id="4" name="Content Placeholder 3"/>
          <p:cNvSpPr>
            <a:spLocks noGrp="1"/>
          </p:cNvSpPr>
          <p:nvPr>
            <p:ph sz="quarter" idx="1"/>
          </p:nvPr>
        </p:nvSpPr>
        <p:spPr/>
        <p:txBody>
          <a:bodyPr/>
          <a:lstStyle/>
          <a:p>
            <a:r>
              <a:rPr lang="en-US" sz="2600" u="sng" dirty="0" smtClean="0"/>
              <a:t>Task Autonomy is the degree to which a job provides an individual with some control over what they do and how they do it</a:t>
            </a:r>
            <a:r>
              <a:rPr lang="en-US" sz="2600" dirty="0" smtClean="0"/>
              <a:t>.</a:t>
            </a:r>
          </a:p>
          <a:p>
            <a:endParaRPr lang="en-US" sz="800" dirty="0" smtClean="0"/>
          </a:p>
          <a:p>
            <a:pPr lvl="1"/>
            <a:r>
              <a:rPr lang="en-US" dirty="0" smtClean="0">
                <a:solidFill>
                  <a:srgbClr val="FF0000"/>
                </a:solidFill>
              </a:rPr>
              <a:t>Responsibility and job satisfaction often increase when autonomy increases.</a:t>
            </a:r>
            <a:endParaRPr lang="en-US" dirty="0">
              <a:solidFill>
                <a:srgbClr val="FF0000"/>
              </a:solidFill>
            </a:endParaRPr>
          </a:p>
        </p:txBody>
      </p:sp>
      <p:pic>
        <p:nvPicPr>
          <p:cNvPr id="4099" name="Picture 3" descr="C:\Users\MichaelM\AppData\Local\Microsoft\Windows\INetCache\IE\76VTN800\Autonomyimage[1].jpg"/>
          <p:cNvPicPr>
            <a:picLocks noChangeAspect="1" noChangeArrowheads="1"/>
          </p:cNvPicPr>
          <p:nvPr/>
        </p:nvPicPr>
        <p:blipFill>
          <a:blip r:embed="rId2" cstate="print"/>
          <a:srcRect/>
          <a:stretch>
            <a:fillRect/>
          </a:stretch>
        </p:blipFill>
        <p:spPr bwMode="auto">
          <a:xfrm>
            <a:off x="2921278" y="4038600"/>
            <a:ext cx="5762514" cy="2141570"/>
          </a:xfrm>
          <a:prstGeom prst="rect">
            <a:avLst/>
          </a:prstGeom>
          <a:noFill/>
        </p:spPr>
      </p:pic>
      <p:pic>
        <p:nvPicPr>
          <p:cNvPr id="4107" name="Picture 11" descr="C:\Users\MichaelM\AppData\Local\Microsoft\Windows\INetCache\IE\NA6TXAAW\freedom[1].jpg"/>
          <p:cNvPicPr>
            <a:picLocks noChangeAspect="1" noChangeArrowheads="1"/>
          </p:cNvPicPr>
          <p:nvPr/>
        </p:nvPicPr>
        <p:blipFill>
          <a:blip r:embed="rId3" cstate="print"/>
          <a:srcRect/>
          <a:stretch>
            <a:fillRect/>
          </a:stretch>
        </p:blipFill>
        <p:spPr bwMode="auto">
          <a:xfrm>
            <a:off x="653996" y="4102533"/>
            <a:ext cx="2117769" cy="2037076"/>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301264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Task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a:p>
        </p:txBody>
      </p:sp>
      <p:sp>
        <p:nvSpPr>
          <p:cNvPr id="4" name="Content Placeholder 3"/>
          <p:cNvSpPr>
            <a:spLocks noGrp="1"/>
          </p:cNvSpPr>
          <p:nvPr>
            <p:ph sz="quarter" idx="1"/>
          </p:nvPr>
        </p:nvSpPr>
        <p:spPr/>
        <p:txBody>
          <a:bodyPr/>
          <a:lstStyle/>
          <a:p>
            <a:r>
              <a:rPr lang="en-US" sz="2400" u="sng" dirty="0" smtClean="0"/>
              <a:t>Task Feedback refers to the degree to which a person accomplishing a task receives information re: performance from performing the task itself</a:t>
            </a:r>
            <a:r>
              <a:rPr lang="en-US" dirty="0" smtClean="0"/>
              <a:t>.</a:t>
            </a:r>
          </a:p>
          <a:p>
            <a:endParaRPr lang="en-US" sz="800" dirty="0" smtClean="0"/>
          </a:p>
          <a:p>
            <a:pPr lvl="1"/>
            <a:r>
              <a:rPr lang="en-US" dirty="0" smtClean="0">
                <a:solidFill>
                  <a:srgbClr val="FF0000"/>
                </a:solidFill>
              </a:rPr>
              <a:t>Leaders should understand that followers may eventually become dissatisfied if leaders provide high levels of feedback for tasks that already provide intrinsic feedback.</a:t>
            </a:r>
            <a:endParaRPr lang="en-US" dirty="0">
              <a:solidFill>
                <a:srgbClr val="FF0000"/>
              </a:solidFill>
            </a:endParaRPr>
          </a:p>
        </p:txBody>
      </p:sp>
      <p:pic>
        <p:nvPicPr>
          <p:cNvPr id="5122" name="Picture 2" descr="C:\Users\MichaelM\AppData\Local\Microsoft\Windows\INetCache\IE\76VTN800\How-to-Evaluate-Employees-Job-Performance[1].jpg"/>
          <p:cNvPicPr>
            <a:picLocks noChangeAspect="1" noChangeArrowheads="1"/>
          </p:cNvPicPr>
          <p:nvPr/>
        </p:nvPicPr>
        <p:blipFill>
          <a:blip r:embed="rId2" cstate="print"/>
          <a:srcRect/>
          <a:stretch>
            <a:fillRect/>
          </a:stretch>
        </p:blipFill>
        <p:spPr bwMode="auto">
          <a:xfrm>
            <a:off x="5791200" y="4038600"/>
            <a:ext cx="2743200" cy="2286000"/>
          </a:xfrm>
          <a:prstGeom prst="rect">
            <a:avLst/>
          </a:prstGeom>
          <a:noFill/>
        </p:spPr>
      </p:pic>
      <p:pic>
        <p:nvPicPr>
          <p:cNvPr id="5126" name="Picture 6" descr="C:\Users\MichaelM\AppData\Local\Microsoft\Windows\INetCache\IE\76VTN800\gauge-1294568_960_720[1].png"/>
          <p:cNvPicPr>
            <a:picLocks noChangeAspect="1" noChangeArrowheads="1"/>
          </p:cNvPicPr>
          <p:nvPr/>
        </p:nvPicPr>
        <p:blipFill>
          <a:blip r:embed="rId3" cstate="print"/>
          <a:srcRect/>
          <a:stretch>
            <a:fillRect/>
          </a:stretch>
        </p:blipFill>
        <p:spPr bwMode="auto">
          <a:xfrm>
            <a:off x="4287202" y="4876800"/>
            <a:ext cx="1423988" cy="12954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099483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Task Structure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a:p>
        </p:txBody>
      </p:sp>
      <p:sp>
        <p:nvSpPr>
          <p:cNvPr id="4" name="Content Placeholder 3"/>
          <p:cNvSpPr>
            <a:spLocks noGrp="1"/>
          </p:cNvSpPr>
          <p:nvPr>
            <p:ph sz="quarter" idx="1"/>
          </p:nvPr>
        </p:nvSpPr>
        <p:spPr/>
        <p:txBody>
          <a:bodyPr/>
          <a:lstStyle/>
          <a:p>
            <a:r>
              <a:rPr lang="en-US" sz="2400" u="sng" dirty="0" smtClean="0"/>
              <a:t>A structured task is when there is a known procedure for accomplishing the task; there are rules governing how one goes about accomplishing it; and if people follow the rules, there is one result (i.e. solve for X)</a:t>
            </a:r>
            <a:r>
              <a:rPr lang="en-US" sz="2400" dirty="0" smtClean="0"/>
              <a:t>.</a:t>
            </a:r>
          </a:p>
          <a:p>
            <a:endParaRPr lang="en-US" sz="800" u="sng" dirty="0" smtClean="0"/>
          </a:p>
          <a:p>
            <a:pPr lvl="1"/>
            <a:r>
              <a:rPr lang="en-US" dirty="0" smtClean="0"/>
              <a:t>An unstructured task is one where there are many different ways, perhaps none of which is obvious or necessarily the best for approaching a solution (i.e. solving a morale problem).</a:t>
            </a:r>
          </a:p>
          <a:p>
            <a:pPr lvl="1"/>
            <a:endParaRPr lang="en-US" sz="800" u="sng" dirty="0" smtClean="0"/>
          </a:p>
          <a:p>
            <a:pPr lvl="2"/>
            <a:r>
              <a:rPr lang="en-US" dirty="0" smtClean="0">
                <a:solidFill>
                  <a:srgbClr val="FF0000"/>
                </a:solidFill>
              </a:rPr>
              <a:t>People vary in their preferences for, or ability to handle, structured versus unstructured tasks.</a:t>
            </a:r>
          </a:p>
        </p:txBody>
      </p:sp>
      <p:pic>
        <p:nvPicPr>
          <p:cNvPr id="6158" name="Picture 14" descr="C:\Users\MichaelM\AppData\Local\Microsoft\Windows\INetCache\IE\T5TVNH9H\algebra-39822_640[1].png"/>
          <p:cNvPicPr>
            <a:picLocks noChangeAspect="1" noChangeArrowheads="1"/>
          </p:cNvPicPr>
          <p:nvPr/>
        </p:nvPicPr>
        <p:blipFill>
          <a:blip r:embed="rId2" cstate="print"/>
          <a:srcRect/>
          <a:stretch>
            <a:fillRect/>
          </a:stretch>
        </p:blipFill>
        <p:spPr bwMode="auto">
          <a:xfrm>
            <a:off x="4419600" y="5410200"/>
            <a:ext cx="1848493" cy="924247"/>
          </a:xfrm>
          <a:prstGeom prst="rect">
            <a:avLst/>
          </a:prstGeom>
          <a:noFill/>
        </p:spPr>
      </p:pic>
      <p:pic>
        <p:nvPicPr>
          <p:cNvPr id="6160" name="Picture 16" descr="C:\Users\MichaelM\AppData\Local\Microsoft\Windows\INetCache\IE\57ZPVCL6\Word_Cloud_(1)[1].png"/>
          <p:cNvPicPr>
            <a:picLocks noChangeAspect="1" noChangeArrowheads="1"/>
          </p:cNvPicPr>
          <p:nvPr/>
        </p:nvPicPr>
        <p:blipFill>
          <a:blip r:embed="rId3" cstate="print"/>
          <a:srcRect/>
          <a:stretch>
            <a:fillRect/>
          </a:stretch>
        </p:blipFill>
        <p:spPr bwMode="auto">
          <a:xfrm>
            <a:off x="6449356" y="4800600"/>
            <a:ext cx="2661987" cy="19050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84673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Attainable but Challenging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a:p>
        </p:txBody>
      </p:sp>
      <p:sp>
        <p:nvSpPr>
          <p:cNvPr id="4" name="Content Placeholder 3"/>
          <p:cNvSpPr>
            <a:spLocks noGrp="1"/>
          </p:cNvSpPr>
          <p:nvPr>
            <p:ph sz="quarter" idx="1"/>
          </p:nvPr>
        </p:nvSpPr>
        <p:spPr/>
        <p:txBody>
          <a:bodyPr/>
          <a:lstStyle/>
          <a:p>
            <a:r>
              <a:rPr lang="en-US" sz="2400" u="sng" dirty="0" smtClean="0"/>
              <a:t>Goals must be realistic and challenging</a:t>
            </a:r>
            <a:r>
              <a:rPr lang="en-US" dirty="0" smtClean="0"/>
              <a:t>.</a:t>
            </a:r>
          </a:p>
          <a:p>
            <a:endParaRPr lang="en-US" sz="800" dirty="0" smtClean="0"/>
          </a:p>
          <a:p>
            <a:pPr lvl="1"/>
            <a:r>
              <a:rPr lang="en-US" sz="2100" dirty="0" smtClean="0"/>
              <a:t>Setting easy goals does not result in high levels of performance; higher levels of performance comes about when goals stretch and inspire people toward doing more than they thought they could.</a:t>
            </a:r>
          </a:p>
          <a:p>
            <a:pPr lvl="1"/>
            <a:endParaRPr lang="en-US" sz="800" dirty="0" smtClean="0"/>
          </a:p>
          <a:p>
            <a:pPr lvl="2"/>
            <a:r>
              <a:rPr lang="en-US" dirty="0" smtClean="0">
                <a:solidFill>
                  <a:srgbClr val="FF0000"/>
                </a:solidFill>
              </a:rPr>
              <a:t>Goals need to be challenging, but attainable to get the best out of ourselves.</a:t>
            </a:r>
          </a:p>
        </p:txBody>
      </p:sp>
      <p:pic>
        <p:nvPicPr>
          <p:cNvPr id="5127" name="Picture 7" descr="C:\Users\Michaelm\AppData\Local\Microsoft\Windows\Temporary Internet Files\Content.IE5\KDB8FMSX\challenges-ahead[1].jpg"/>
          <p:cNvPicPr>
            <a:picLocks noChangeAspect="1" noChangeArrowheads="1"/>
          </p:cNvPicPr>
          <p:nvPr/>
        </p:nvPicPr>
        <p:blipFill>
          <a:blip r:embed="rId2" cstate="print"/>
          <a:srcRect/>
          <a:stretch>
            <a:fillRect/>
          </a:stretch>
        </p:blipFill>
        <p:spPr bwMode="auto">
          <a:xfrm>
            <a:off x="4361688" y="3948599"/>
            <a:ext cx="4507290" cy="2209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Task Structure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a:p>
        </p:txBody>
      </p:sp>
      <p:sp>
        <p:nvSpPr>
          <p:cNvPr id="4" name="Content Placeholder 3"/>
          <p:cNvSpPr>
            <a:spLocks noGrp="1"/>
          </p:cNvSpPr>
          <p:nvPr>
            <p:ph sz="quarter" idx="1"/>
          </p:nvPr>
        </p:nvSpPr>
        <p:spPr/>
        <p:txBody>
          <a:bodyPr/>
          <a:lstStyle/>
          <a:p>
            <a:r>
              <a:rPr lang="en-US" sz="2400" u="sng" dirty="0" smtClean="0"/>
              <a:t>Once a subordinate knows or understands a task, a supervisor’s continuing instruction may provide excess information and eventually become irritating</a:t>
            </a:r>
            <a:r>
              <a:rPr lang="en-US" dirty="0" smtClean="0"/>
              <a:t>.</a:t>
            </a:r>
          </a:p>
          <a:p>
            <a:endParaRPr lang="en-US" sz="800" dirty="0" smtClean="0"/>
          </a:p>
          <a:p>
            <a:pPr lvl="1"/>
            <a:r>
              <a:rPr lang="en-US" sz="2000" dirty="0" smtClean="0">
                <a:solidFill>
                  <a:srgbClr val="FF0000"/>
                </a:solidFill>
              </a:rPr>
              <a:t>Subordinates need help when a task is unstructured, when they do not know what the desired outcome looks like, and when they do not know how to achieve it.  Anything a supervisor can do to increase a subordinates’ ability to perform unstructured tasks is likely to increase their performance and job satisfaction.  </a:t>
            </a:r>
            <a:endParaRPr lang="en-US" sz="2000" dirty="0">
              <a:solidFill>
                <a:srgbClr val="FF0000"/>
              </a:solidFill>
            </a:endParaRPr>
          </a:p>
        </p:txBody>
      </p:sp>
      <p:pic>
        <p:nvPicPr>
          <p:cNvPr id="7" name="Picture 6" descr="Need Help. Post speech bubble banner. Can be used for business, marketing and advertising. Need Help promotion text. Vector EPS 10. Isolated on white background Need Help. Post speech bubble banner. Can be used for business, marketing and advertising. Need Help promotion text. Vector EPS 10. Isolated on white background we need your support stock illustrations"/>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572000"/>
            <a:ext cx="4305300" cy="2197100"/>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381998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Task Interdependence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a:p>
        </p:txBody>
      </p:sp>
      <p:sp>
        <p:nvSpPr>
          <p:cNvPr id="4" name="Content Placeholder 3"/>
          <p:cNvSpPr>
            <a:spLocks noGrp="1"/>
          </p:cNvSpPr>
          <p:nvPr>
            <p:ph sz="quarter" idx="1"/>
          </p:nvPr>
        </p:nvSpPr>
        <p:spPr/>
        <p:txBody>
          <a:bodyPr/>
          <a:lstStyle/>
          <a:p>
            <a:r>
              <a:rPr lang="en-US" sz="2400" u="sng" dirty="0" smtClean="0"/>
              <a:t>Task Interdependence concerns the degree to which tasks require coordination and synchronization for work groups or teams to accomplish desired goals</a:t>
            </a:r>
            <a:r>
              <a:rPr lang="en-US" dirty="0" smtClean="0"/>
              <a:t>.</a:t>
            </a:r>
          </a:p>
          <a:p>
            <a:endParaRPr lang="en-US" sz="800" dirty="0" smtClean="0"/>
          </a:p>
          <a:p>
            <a:pPr lvl="1"/>
            <a:r>
              <a:rPr lang="en-US" dirty="0" smtClean="0"/>
              <a:t>Task interdependence differs from autonomy in that workers or team members may be able to accomplish their tasks in an autonomous fashion, but the products of their efforts must be coordinated for the group or team to succeed.  </a:t>
            </a:r>
          </a:p>
          <a:p>
            <a:pPr lvl="1"/>
            <a:endParaRPr lang="en-US" sz="800" dirty="0" smtClean="0"/>
          </a:p>
          <a:p>
            <a:pPr lvl="2"/>
            <a:r>
              <a:rPr lang="en-US" dirty="0" smtClean="0">
                <a:solidFill>
                  <a:srgbClr val="FF0000"/>
                </a:solidFill>
              </a:rPr>
              <a:t>Tasks with high levels of interdependence place a premium on leaders’ organizing, planning, directing, and communication skills.</a:t>
            </a:r>
            <a:endParaRPr lang="en-US" dirty="0">
              <a:solidFill>
                <a:srgbClr val="FF0000"/>
              </a:solidFill>
            </a:endParaRPr>
          </a:p>
        </p:txBody>
      </p:sp>
      <p:pic>
        <p:nvPicPr>
          <p:cNvPr id="6" name="Picture 5" descr="Interdependence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5257800"/>
            <a:ext cx="3429000" cy="1587759"/>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45792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Organization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a:p>
        </p:txBody>
      </p:sp>
      <p:sp>
        <p:nvSpPr>
          <p:cNvPr id="4" name="Content Placeholder 3"/>
          <p:cNvSpPr>
            <a:spLocks noGrp="1"/>
          </p:cNvSpPr>
          <p:nvPr>
            <p:ph sz="quarter" idx="1"/>
          </p:nvPr>
        </p:nvSpPr>
        <p:spPr/>
        <p:txBody>
          <a:bodyPr/>
          <a:lstStyle/>
          <a:p>
            <a:r>
              <a:rPr lang="en-US" sz="2400" u="sng" dirty="0" smtClean="0"/>
              <a:t>To understand how organizations cope with change, it will be helpful to look at two different facets of organizations</a:t>
            </a:r>
            <a:r>
              <a:rPr lang="en-US" dirty="0" smtClean="0"/>
              <a:t>:</a:t>
            </a:r>
          </a:p>
          <a:p>
            <a:endParaRPr lang="en-US" sz="800" dirty="0">
              <a:solidFill>
                <a:srgbClr val="FF0000"/>
              </a:solidFill>
            </a:endParaRPr>
          </a:p>
          <a:p>
            <a:pPr marL="731520" lvl="1" indent="-457200">
              <a:buFont typeface="+mj-lt"/>
              <a:buAutoNum type="arabicPeriod"/>
            </a:pPr>
            <a:r>
              <a:rPr lang="en-US" dirty="0" smtClean="0">
                <a:solidFill>
                  <a:srgbClr val="FF0000"/>
                </a:solidFill>
              </a:rPr>
              <a:t>The formal organization </a:t>
            </a:r>
          </a:p>
          <a:p>
            <a:pPr marL="731520" lvl="1" indent="-457200">
              <a:buFont typeface="+mj-lt"/>
              <a:buAutoNum type="arabicPeriod"/>
            </a:pPr>
            <a:r>
              <a:rPr lang="en-US" dirty="0" smtClean="0">
                <a:solidFill>
                  <a:srgbClr val="FF0000"/>
                </a:solidFill>
              </a:rPr>
              <a:t>The informal organization, or organizational culture.</a:t>
            </a:r>
            <a:endParaRPr lang="en-US" dirty="0">
              <a:solidFill>
                <a:srgbClr val="FF0000"/>
              </a:solidFill>
            </a:endParaRPr>
          </a:p>
        </p:txBody>
      </p:sp>
      <p:pic>
        <p:nvPicPr>
          <p:cNvPr id="6" name="Picture 2" descr="C:\Users\MichaelM\AppData\Local\Microsoft\Windows\INetCache\IE\T5TVNH9H\image003-791741[1].png"/>
          <p:cNvPicPr>
            <a:picLocks noChangeAspect="1" noChangeArrowheads="1"/>
          </p:cNvPicPr>
          <p:nvPr/>
        </p:nvPicPr>
        <p:blipFill>
          <a:blip r:embed="rId2" cstate="print"/>
          <a:srcRect/>
          <a:stretch>
            <a:fillRect/>
          </a:stretch>
        </p:blipFill>
        <p:spPr bwMode="auto">
          <a:xfrm>
            <a:off x="2597277" y="3483144"/>
            <a:ext cx="3986022" cy="2675255"/>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255487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Formal Organization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a:p>
        </p:txBody>
      </p:sp>
      <p:sp>
        <p:nvSpPr>
          <p:cNvPr id="4" name="Content Placeholder 3"/>
          <p:cNvSpPr>
            <a:spLocks noGrp="1"/>
          </p:cNvSpPr>
          <p:nvPr>
            <p:ph sz="quarter" idx="1"/>
          </p:nvPr>
        </p:nvSpPr>
        <p:spPr/>
        <p:txBody>
          <a:bodyPr>
            <a:normAutofit/>
          </a:bodyPr>
          <a:lstStyle/>
          <a:p>
            <a:r>
              <a:rPr lang="en-US" sz="2400" u="sng" dirty="0" smtClean="0"/>
              <a:t>Many aspects of the formal organization have a profound impact on leadership</a:t>
            </a:r>
            <a:r>
              <a:rPr lang="en-US" dirty="0" smtClean="0"/>
              <a:t>.</a:t>
            </a:r>
          </a:p>
          <a:p>
            <a:endParaRPr lang="en-US" sz="800" u="sng" dirty="0"/>
          </a:p>
          <a:p>
            <a:pPr marL="731520" lvl="1" indent="-457200">
              <a:buFont typeface="+mj-lt"/>
              <a:buAutoNum type="arabicPeriod"/>
            </a:pPr>
            <a:r>
              <a:rPr lang="en-US" dirty="0" smtClean="0"/>
              <a:t>Level of Authority</a:t>
            </a:r>
            <a:endParaRPr lang="en-US" dirty="0"/>
          </a:p>
          <a:p>
            <a:pPr lvl="2"/>
            <a:r>
              <a:rPr lang="en-US" dirty="0" smtClean="0">
                <a:solidFill>
                  <a:srgbClr val="FF0000"/>
                </a:solidFill>
              </a:rPr>
              <a:t>The types of behaviors most critical to leadership effectiveness can change substantially as we move up the organizational ladder.</a:t>
            </a:r>
          </a:p>
          <a:p>
            <a:pPr marL="731520" lvl="1" indent="-457200">
              <a:buFont typeface="+mj-lt"/>
              <a:buAutoNum type="arabicPeriod"/>
            </a:pPr>
            <a:r>
              <a:rPr lang="en-US" dirty="0" smtClean="0"/>
              <a:t>Organizational Structure</a:t>
            </a:r>
            <a:endParaRPr lang="en-US" dirty="0"/>
          </a:p>
          <a:p>
            <a:pPr lvl="2"/>
            <a:r>
              <a:rPr lang="en-US" dirty="0" smtClean="0">
                <a:solidFill>
                  <a:srgbClr val="FF0000"/>
                </a:solidFill>
              </a:rPr>
              <a:t>The way organizational activities are coordinated and controlled, represents another level of situation in which the leader operates.</a:t>
            </a:r>
          </a:p>
          <a:p>
            <a:pPr lvl="1"/>
            <a:endParaRPr lang="en-US" sz="800" dirty="0" smtClean="0"/>
          </a:p>
          <a:p>
            <a:pPr lvl="3"/>
            <a:r>
              <a:rPr lang="en-US" dirty="0" smtClean="0">
                <a:solidFill>
                  <a:srgbClr val="0070C0"/>
                </a:solidFill>
              </a:rPr>
              <a:t>Organizational structures vary in terms of their complexity, formalization, and decision-making.</a:t>
            </a:r>
            <a:endParaRPr lang="en-US" dirty="0">
              <a:solidFill>
                <a:srgbClr val="0070C0"/>
              </a:solidFill>
            </a:endParaRPr>
          </a:p>
        </p:txBody>
      </p:sp>
      <p:pic>
        <p:nvPicPr>
          <p:cNvPr id="9" name="Picture 2" descr="C:\Users\MichaelM\AppData\Local\Microsoft\Windows\INetCache\IE\T5TVNH9H\image003-791741[1].png"/>
          <p:cNvPicPr>
            <a:picLocks noChangeAspect="1" noChangeArrowheads="1"/>
          </p:cNvPicPr>
          <p:nvPr/>
        </p:nvPicPr>
        <p:blipFill>
          <a:blip r:embed="rId2" cstate="print"/>
          <a:srcRect/>
          <a:stretch>
            <a:fillRect/>
          </a:stretch>
        </p:blipFill>
        <p:spPr bwMode="auto">
          <a:xfrm>
            <a:off x="7239000" y="228600"/>
            <a:ext cx="1413510" cy="94869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4009433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Informal Organization: </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a:p>
        </p:txBody>
      </p:sp>
      <p:sp>
        <p:nvSpPr>
          <p:cNvPr id="4" name="Content Placeholder 3"/>
          <p:cNvSpPr>
            <a:spLocks noGrp="1"/>
          </p:cNvSpPr>
          <p:nvPr>
            <p:ph sz="quarter" idx="1"/>
          </p:nvPr>
        </p:nvSpPr>
        <p:spPr/>
        <p:txBody>
          <a:bodyPr>
            <a:normAutofit/>
          </a:bodyPr>
          <a:lstStyle/>
          <a:p>
            <a:r>
              <a:rPr lang="en-US" sz="2400" u="sng" dirty="0" smtClean="0"/>
              <a:t>The word that sums up the Informal Organization better than any other is its Culture</a:t>
            </a:r>
            <a:r>
              <a:rPr lang="en-US" dirty="0" smtClean="0"/>
              <a:t>.</a:t>
            </a:r>
          </a:p>
          <a:p>
            <a:endParaRPr lang="en-US" sz="800" dirty="0" smtClean="0"/>
          </a:p>
          <a:p>
            <a:pPr lvl="1"/>
            <a:r>
              <a:rPr lang="en-US" sz="2000" dirty="0" smtClean="0"/>
              <a:t>Organizational Culture has been defined as a system of shared backgrounds, norms, values, or beliefs among members of a group.  </a:t>
            </a:r>
          </a:p>
          <a:p>
            <a:pPr lvl="1"/>
            <a:r>
              <a:rPr lang="en-US" sz="2000" dirty="0" smtClean="0"/>
              <a:t>Organizational Climate concerns members’ subjective reactions to Organizational </a:t>
            </a:r>
            <a:r>
              <a:rPr lang="en-US" sz="2000" dirty="0"/>
              <a:t>C</a:t>
            </a:r>
            <a:r>
              <a:rPr lang="en-US" sz="2000" dirty="0" smtClean="0"/>
              <a:t>ulture.</a:t>
            </a:r>
          </a:p>
          <a:p>
            <a:pPr lvl="1"/>
            <a:endParaRPr lang="en-US" sz="800" dirty="0" smtClean="0"/>
          </a:p>
          <a:p>
            <a:pPr lvl="2"/>
            <a:r>
              <a:rPr lang="en-US" dirty="0" smtClean="0">
                <a:solidFill>
                  <a:srgbClr val="FF0000"/>
                </a:solidFill>
              </a:rPr>
              <a:t>These two concepts are distinct in that organizational climate is partly a function of, or reaction to, organizational culture. </a:t>
            </a:r>
          </a:p>
          <a:p>
            <a:pPr lvl="2"/>
            <a:r>
              <a:rPr lang="en-US" dirty="0" smtClean="0">
                <a:solidFill>
                  <a:srgbClr val="FF0000"/>
                </a:solidFill>
              </a:rPr>
              <a:t> Climate and (indirectly) culture are related to how well organizational members get along with one another.</a:t>
            </a:r>
            <a:endParaRPr lang="en-US" dirty="0">
              <a:solidFill>
                <a:srgbClr val="FF0000"/>
              </a:solidFill>
            </a:endParaRPr>
          </a:p>
        </p:txBody>
      </p:sp>
      <p:pic>
        <p:nvPicPr>
          <p:cNvPr id="16386" name="Picture 2" descr="C:\Users\MichaelM\AppData\Local\Microsoft\Windows\INetCache\IE\T5TVNH9H\image003-791741[1].png"/>
          <p:cNvPicPr>
            <a:picLocks noChangeAspect="1" noChangeArrowheads="1"/>
          </p:cNvPicPr>
          <p:nvPr/>
        </p:nvPicPr>
        <p:blipFill>
          <a:blip r:embed="rId2" cstate="print"/>
          <a:srcRect/>
          <a:stretch>
            <a:fillRect/>
          </a:stretch>
        </p:blipFill>
        <p:spPr bwMode="auto">
          <a:xfrm>
            <a:off x="7239000" y="228600"/>
            <a:ext cx="1413510" cy="94869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074416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a:p>
        </p:txBody>
      </p:sp>
      <p:sp>
        <p:nvSpPr>
          <p:cNvPr id="4" name="Content Placeholder 3"/>
          <p:cNvSpPr>
            <a:spLocks noGrp="1"/>
          </p:cNvSpPr>
          <p:nvPr>
            <p:ph sz="quarter" idx="1"/>
          </p:nvPr>
        </p:nvSpPr>
        <p:spPr/>
        <p:txBody>
          <a:bodyPr/>
          <a:lstStyle/>
          <a:p>
            <a:r>
              <a:rPr lang="en-US" sz="2400" u="sng" dirty="0" smtClean="0"/>
              <a:t>Just as there are many cultures across the world, there are a great number of different cultures across organizations</a:t>
            </a:r>
            <a:r>
              <a:rPr lang="en-US" dirty="0" smtClean="0"/>
              <a:t>.</a:t>
            </a:r>
          </a:p>
          <a:p>
            <a:endParaRPr lang="en-US" sz="800" dirty="0" smtClean="0"/>
          </a:p>
          <a:p>
            <a:pPr lvl="1"/>
            <a:r>
              <a:rPr lang="en-US" dirty="0" smtClean="0">
                <a:solidFill>
                  <a:srgbClr val="FF0000"/>
                </a:solidFill>
              </a:rPr>
              <a:t>One of the more fascinating aspects of organizational culture is that it often takes an outsider to recognize it; organizational culture becomes so second nature to many organizational members that they are unaware of how it affects their behaviors and perceptions.</a:t>
            </a:r>
            <a:endParaRPr lang="en-US" dirty="0">
              <a:solidFill>
                <a:srgbClr val="FF0000"/>
              </a:solidFill>
            </a:endParaRPr>
          </a:p>
        </p:txBody>
      </p:sp>
      <p:pic>
        <p:nvPicPr>
          <p:cNvPr id="17411" name="Picture 3" descr="C:\Users\MichaelM\AppData\Local\Microsoft\Windows\INetCache\IE\76VTN800\culturechange[1].jpg"/>
          <p:cNvPicPr>
            <a:picLocks noChangeAspect="1" noChangeArrowheads="1"/>
          </p:cNvPicPr>
          <p:nvPr/>
        </p:nvPicPr>
        <p:blipFill>
          <a:blip r:embed="rId2" cstate="print"/>
          <a:srcRect/>
          <a:stretch>
            <a:fillRect/>
          </a:stretch>
        </p:blipFill>
        <p:spPr bwMode="auto">
          <a:xfrm>
            <a:off x="5181600" y="4191000"/>
            <a:ext cx="3543300" cy="2124075"/>
          </a:xfrm>
          <a:prstGeom prst="rect">
            <a:avLst/>
          </a:prstGeom>
          <a:noFill/>
        </p:spPr>
      </p:pic>
      <p:pic>
        <p:nvPicPr>
          <p:cNvPr id="17412" name="Picture 4" descr="C:\Users\MichaelM\AppData\Local\Microsoft\Windows\INetCache\IE\T5TVNH9H\Tom-Alex-blog-2-300x150[1].png"/>
          <p:cNvPicPr>
            <a:picLocks noChangeAspect="1" noChangeArrowheads="1"/>
          </p:cNvPicPr>
          <p:nvPr/>
        </p:nvPicPr>
        <p:blipFill>
          <a:blip r:embed="rId3" cstate="print"/>
          <a:srcRect/>
          <a:stretch>
            <a:fillRect/>
          </a:stretch>
        </p:blipFill>
        <p:spPr bwMode="auto">
          <a:xfrm>
            <a:off x="2133600" y="4800600"/>
            <a:ext cx="2857143" cy="1428572"/>
          </a:xfrm>
          <a:prstGeom prst="rect">
            <a:avLst/>
          </a:prstGeom>
          <a:noFill/>
        </p:spPr>
      </p:pic>
      <p:pic>
        <p:nvPicPr>
          <p:cNvPr id="17413" name="Picture 5" descr="C:\Users\MichaelM\AppData\Local\Microsoft\Windows\INetCache\IE\76VTN800\1507739998[1].jpg"/>
          <p:cNvPicPr>
            <a:picLocks noChangeAspect="1" noChangeArrowheads="1"/>
          </p:cNvPicPr>
          <p:nvPr/>
        </p:nvPicPr>
        <p:blipFill>
          <a:blip r:embed="rId4" cstate="print"/>
          <a:srcRect/>
          <a:stretch>
            <a:fillRect/>
          </a:stretch>
        </p:blipFill>
        <p:spPr bwMode="auto">
          <a:xfrm>
            <a:off x="224028" y="4857933"/>
            <a:ext cx="1828800" cy="133731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5"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1718289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a:p>
        </p:txBody>
      </p:sp>
      <p:sp>
        <p:nvSpPr>
          <p:cNvPr id="4" name="Content Placeholder 3"/>
          <p:cNvSpPr>
            <a:spLocks noGrp="1"/>
          </p:cNvSpPr>
          <p:nvPr>
            <p:ph sz="quarter" idx="1"/>
          </p:nvPr>
        </p:nvSpPr>
        <p:spPr/>
        <p:txBody>
          <a:bodyPr/>
          <a:lstStyle/>
          <a:p>
            <a:r>
              <a:rPr lang="en-US" sz="2400" u="sng" dirty="0" smtClean="0"/>
              <a:t>Some questions that define Organizational Culture</a:t>
            </a:r>
            <a:r>
              <a:rPr lang="en-US" dirty="0" smtClean="0"/>
              <a:t>:</a:t>
            </a:r>
          </a:p>
          <a:p>
            <a:endParaRPr lang="en-US" sz="800" dirty="0" smtClean="0"/>
          </a:p>
          <a:p>
            <a:pPr lvl="1"/>
            <a:r>
              <a:rPr lang="en-US" dirty="0" smtClean="0">
                <a:solidFill>
                  <a:srgbClr val="FF0000"/>
                </a:solidFill>
              </a:rPr>
              <a:t>What can be talked about or not talked about?</a:t>
            </a:r>
          </a:p>
          <a:p>
            <a:pPr lvl="1"/>
            <a:r>
              <a:rPr lang="en-US" dirty="0" smtClean="0">
                <a:solidFill>
                  <a:srgbClr val="FF0000"/>
                </a:solidFill>
              </a:rPr>
              <a:t>How do people wield power?</a:t>
            </a:r>
          </a:p>
          <a:p>
            <a:pPr lvl="1"/>
            <a:r>
              <a:rPr lang="en-US" dirty="0" smtClean="0">
                <a:solidFill>
                  <a:srgbClr val="FF0000"/>
                </a:solidFill>
              </a:rPr>
              <a:t>How does a person get ahead or stay out of trouble?</a:t>
            </a:r>
          </a:p>
          <a:p>
            <a:pPr lvl="1"/>
            <a:r>
              <a:rPr lang="en-US" dirty="0" smtClean="0">
                <a:solidFill>
                  <a:srgbClr val="FF0000"/>
                </a:solidFill>
              </a:rPr>
              <a:t>What are the unwritten rules of the game?</a:t>
            </a:r>
          </a:p>
          <a:p>
            <a:pPr lvl="1"/>
            <a:r>
              <a:rPr lang="en-US" dirty="0" smtClean="0">
                <a:solidFill>
                  <a:srgbClr val="FF0000"/>
                </a:solidFill>
              </a:rPr>
              <a:t>What are the organization’s morality and ethics?</a:t>
            </a:r>
          </a:p>
          <a:p>
            <a:pPr lvl="1"/>
            <a:r>
              <a:rPr lang="en-US" dirty="0" smtClean="0">
                <a:solidFill>
                  <a:srgbClr val="FF0000"/>
                </a:solidFill>
              </a:rPr>
              <a:t>What stories are told about the organization?</a:t>
            </a:r>
            <a:endParaRPr lang="en-US" dirty="0">
              <a:solidFill>
                <a:srgbClr val="FF0000"/>
              </a:solidFill>
            </a:endParaRPr>
          </a:p>
        </p:txBody>
      </p:sp>
      <p:pic>
        <p:nvPicPr>
          <p:cNvPr id="18434" name="Picture 2" descr="C:\Users\MichaelM\AppData\Local\Microsoft\Windows\INetCache\IE\T5TVNH9H\define_twitteravatar_r1_eo[1].png"/>
          <p:cNvPicPr>
            <a:picLocks noChangeAspect="1" noChangeArrowheads="1"/>
          </p:cNvPicPr>
          <p:nvPr/>
        </p:nvPicPr>
        <p:blipFill>
          <a:blip r:embed="rId2" cstate="print"/>
          <a:srcRect/>
          <a:stretch>
            <a:fillRect/>
          </a:stretch>
        </p:blipFill>
        <p:spPr bwMode="auto">
          <a:xfrm>
            <a:off x="5836921" y="4724400"/>
            <a:ext cx="3307080" cy="2133600"/>
          </a:xfrm>
          <a:prstGeom prst="rect">
            <a:avLst/>
          </a:prstGeom>
          <a:noFill/>
        </p:spPr>
      </p:pic>
      <p:pic>
        <p:nvPicPr>
          <p:cNvPr id="18435" name="Picture 3" descr="C:\Users\MichaelM\AppData\Local\Microsoft\Windows\INetCache\IE\T5TVNH9H\Question_mark_alternate[1].png"/>
          <p:cNvPicPr>
            <a:picLocks noChangeAspect="1" noChangeArrowheads="1"/>
          </p:cNvPicPr>
          <p:nvPr/>
        </p:nvPicPr>
        <p:blipFill>
          <a:blip r:embed="rId3" cstate="print"/>
          <a:srcRect/>
          <a:stretch>
            <a:fillRect/>
          </a:stretch>
        </p:blipFill>
        <p:spPr bwMode="auto">
          <a:xfrm>
            <a:off x="5181600" y="4572000"/>
            <a:ext cx="744329" cy="9906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6613229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a:p>
        </p:txBody>
      </p:sp>
      <p:sp>
        <p:nvSpPr>
          <p:cNvPr id="4" name="Content Placeholder 3"/>
          <p:cNvSpPr>
            <a:spLocks noGrp="1"/>
          </p:cNvSpPr>
          <p:nvPr>
            <p:ph sz="quarter" idx="1"/>
          </p:nvPr>
        </p:nvSpPr>
        <p:spPr>
          <a:xfrm>
            <a:off x="228600" y="1600200"/>
            <a:ext cx="8503920" cy="4572000"/>
          </a:xfrm>
        </p:spPr>
        <p:txBody>
          <a:bodyPr>
            <a:normAutofit lnSpcReduction="10000"/>
          </a:bodyPr>
          <a:lstStyle/>
          <a:p>
            <a:r>
              <a:rPr lang="en-US" sz="2400" u="sng" dirty="0" smtClean="0"/>
              <a:t>Four Key Organizational Culture Factors</a:t>
            </a:r>
            <a:r>
              <a:rPr lang="en-US" dirty="0" smtClean="0"/>
              <a:t>:</a:t>
            </a:r>
          </a:p>
          <a:p>
            <a:endParaRPr lang="en-US" sz="800" dirty="0" smtClean="0"/>
          </a:p>
          <a:p>
            <a:pPr marL="731520" lvl="1" indent="-457200">
              <a:buFont typeface="+mj-lt"/>
              <a:buAutoNum type="arabicPeriod"/>
            </a:pPr>
            <a:r>
              <a:rPr lang="en-US" u="sng" dirty="0" smtClean="0"/>
              <a:t>Myths and Stories</a:t>
            </a:r>
          </a:p>
          <a:p>
            <a:pPr lvl="2"/>
            <a:r>
              <a:rPr lang="en-US" dirty="0" smtClean="0">
                <a:solidFill>
                  <a:srgbClr val="FF0000"/>
                </a:solidFill>
              </a:rPr>
              <a:t>The tales about the organization that are passed down over time and communicate a story of the organization’s underlying values.</a:t>
            </a:r>
          </a:p>
          <a:p>
            <a:pPr marL="731520" lvl="1" indent="-457200">
              <a:buFont typeface="+mj-lt"/>
              <a:buAutoNum type="arabicPeriod"/>
            </a:pPr>
            <a:r>
              <a:rPr lang="en-US" u="sng" dirty="0" smtClean="0"/>
              <a:t>Symbols and Artifacts</a:t>
            </a:r>
          </a:p>
          <a:p>
            <a:pPr lvl="2"/>
            <a:r>
              <a:rPr lang="en-US" dirty="0" smtClean="0">
                <a:solidFill>
                  <a:srgbClr val="FF0000"/>
                </a:solidFill>
              </a:rPr>
              <a:t>Objects that can be seen and noticed and that describe various aspects of the culture.</a:t>
            </a:r>
          </a:p>
          <a:p>
            <a:pPr marL="731520" lvl="1" indent="-457200">
              <a:buFont typeface="+mj-lt"/>
              <a:buAutoNum type="arabicPeriod"/>
            </a:pPr>
            <a:r>
              <a:rPr lang="en-US" u="sng" dirty="0" smtClean="0"/>
              <a:t>Rituals</a:t>
            </a:r>
          </a:p>
          <a:p>
            <a:pPr lvl="2"/>
            <a:r>
              <a:rPr lang="en-US" dirty="0" smtClean="0">
                <a:solidFill>
                  <a:srgbClr val="FF0000"/>
                </a:solidFill>
              </a:rPr>
              <a:t>Recurring events or activities that reflect important aspects of the underlying culture.  </a:t>
            </a:r>
          </a:p>
          <a:p>
            <a:pPr marL="731520" lvl="1" indent="-457200">
              <a:buFont typeface="+mj-lt"/>
              <a:buAutoNum type="arabicPeriod"/>
            </a:pPr>
            <a:r>
              <a:rPr lang="en-US" u="sng" dirty="0" smtClean="0"/>
              <a:t>Language</a:t>
            </a:r>
          </a:p>
          <a:p>
            <a:pPr lvl="2"/>
            <a:r>
              <a:rPr lang="en-US" dirty="0" smtClean="0">
                <a:solidFill>
                  <a:srgbClr val="FF0000"/>
                </a:solidFill>
              </a:rPr>
              <a:t>The jargon, or idiosyncratic terms of an organization.</a:t>
            </a:r>
            <a:endParaRPr lang="en-US" dirty="0">
              <a:solidFill>
                <a:srgbClr val="FF0000"/>
              </a:solidFill>
            </a:endParaRPr>
          </a:p>
        </p:txBody>
      </p:sp>
      <p:pic>
        <p:nvPicPr>
          <p:cNvPr id="19465" name="Picture 9" descr="C:\Users\MichaelM\AppData\Local\Microsoft\Windows\INetCache\IE\57ZPVCL6\1024px-Quatre.svg[1].png"/>
          <p:cNvPicPr>
            <a:picLocks noChangeAspect="1" noChangeArrowheads="1"/>
          </p:cNvPicPr>
          <p:nvPr/>
        </p:nvPicPr>
        <p:blipFill>
          <a:blip r:embed="rId2" cstate="print"/>
          <a:srcRect/>
          <a:stretch>
            <a:fillRect/>
          </a:stretch>
        </p:blipFill>
        <p:spPr bwMode="auto">
          <a:xfrm>
            <a:off x="7239000" y="4771447"/>
            <a:ext cx="1721964" cy="1533256"/>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327046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a:p>
        </p:txBody>
      </p:sp>
      <p:sp>
        <p:nvSpPr>
          <p:cNvPr id="4" name="Content Placeholder 3"/>
          <p:cNvSpPr>
            <a:spLocks noGrp="1"/>
          </p:cNvSpPr>
          <p:nvPr>
            <p:ph sz="quarter" idx="1"/>
          </p:nvPr>
        </p:nvSpPr>
        <p:spPr/>
        <p:txBody>
          <a:bodyPr>
            <a:normAutofit fontScale="85000" lnSpcReduction="10000"/>
          </a:bodyPr>
          <a:lstStyle/>
          <a:p>
            <a:r>
              <a:rPr lang="en-US" sz="2600" u="sng" dirty="0" smtClean="0"/>
              <a:t>Leaders must realize that they can play an active role in changing an organization’s culture, not just be influenced by it</a:t>
            </a:r>
            <a:r>
              <a:rPr lang="en-US" dirty="0" smtClean="0"/>
              <a:t>.</a:t>
            </a:r>
          </a:p>
          <a:p>
            <a:endParaRPr lang="en-US" sz="900" dirty="0" smtClean="0"/>
          </a:p>
          <a:p>
            <a:pPr lvl="1"/>
            <a:r>
              <a:rPr lang="en-US" sz="2400" dirty="0" smtClean="0">
                <a:solidFill>
                  <a:srgbClr val="FF0000"/>
                </a:solidFill>
              </a:rPr>
              <a:t>Leaders can change culture by attending to or ignoring particular issues, problems, or projects.</a:t>
            </a:r>
          </a:p>
          <a:p>
            <a:pPr lvl="1"/>
            <a:r>
              <a:rPr lang="en-US" sz="2400" dirty="0" smtClean="0">
                <a:solidFill>
                  <a:srgbClr val="FF0000"/>
                </a:solidFill>
              </a:rPr>
              <a:t>They can modify culture through their reactions to crisis, by rewarding new or different kinds of behavior, or by eliminating previous punishments or negative consequences for behaviors.</a:t>
            </a:r>
          </a:p>
          <a:p>
            <a:pPr lvl="1"/>
            <a:r>
              <a:rPr lang="en-US" sz="2400" dirty="0" smtClean="0">
                <a:solidFill>
                  <a:srgbClr val="FF0000"/>
                </a:solidFill>
              </a:rPr>
              <a:t>Their general personnel policies send messages about the value of employees to the organization, and they can use role-modeling and self-sacrifice as a way to inspire or motivate others to work more vigorously or interact with each other differently.</a:t>
            </a:r>
          </a:p>
          <a:p>
            <a:pPr lvl="1"/>
            <a:r>
              <a:rPr lang="en-US" sz="2400" dirty="0" smtClean="0">
                <a:solidFill>
                  <a:srgbClr val="FF0000"/>
                </a:solidFill>
              </a:rPr>
              <a:t>Leaders can change culture by the criteria they use to select or dismiss followers.</a:t>
            </a:r>
          </a:p>
        </p:txBody>
      </p:sp>
      <p:pic>
        <p:nvPicPr>
          <p:cNvPr id="20482" name="Picture 2" descr="C:\Users\MichaelM\AppData\Local\Microsoft\Windows\INetCache\IE\76VTN800\977617edfe35056741aecd09cc7c784e[1].jpg"/>
          <p:cNvPicPr>
            <a:picLocks noChangeAspect="1" noChangeArrowheads="1"/>
          </p:cNvPicPr>
          <p:nvPr/>
        </p:nvPicPr>
        <p:blipFill>
          <a:blip r:embed="rId2" cstate="print"/>
          <a:srcRect/>
          <a:stretch>
            <a:fillRect/>
          </a:stretch>
        </p:blipFill>
        <p:spPr bwMode="auto">
          <a:xfrm>
            <a:off x="7162800" y="228600"/>
            <a:ext cx="1352550" cy="990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0177888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Leadership Culture 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a:p>
        </p:txBody>
      </p:sp>
      <p:sp>
        <p:nvSpPr>
          <p:cNvPr id="4" name="Content Placeholder 3"/>
          <p:cNvSpPr>
            <a:spLocks noGrp="1"/>
          </p:cNvSpPr>
          <p:nvPr>
            <p:ph sz="quarter" idx="1"/>
          </p:nvPr>
        </p:nvSpPr>
        <p:spPr/>
        <p:txBody>
          <a:bodyPr>
            <a:normAutofit/>
          </a:bodyPr>
          <a:lstStyle/>
          <a:p>
            <a:r>
              <a:rPr lang="en-US" sz="2400" u="sng" dirty="0" smtClean="0"/>
              <a:t>Researchers at the Center for Creative Leadership studied different kinds of leadership cultures, which they define as the values, beliefs, and assumptions of how people work together in an organization, reflecting a collective approach to achieving direction, alignment, and commitment</a:t>
            </a:r>
            <a:r>
              <a:rPr lang="en-US" dirty="0" smtClean="0"/>
              <a:t>.</a:t>
            </a:r>
          </a:p>
          <a:p>
            <a:endParaRPr lang="en-US" sz="800" dirty="0" smtClean="0"/>
          </a:p>
          <a:p>
            <a:pPr lvl="1"/>
            <a:r>
              <a:rPr lang="en-US" dirty="0" smtClean="0"/>
              <a:t>While virtually all large organizations include aspects of all three types, often one of these cultures will be most dominant.</a:t>
            </a:r>
          </a:p>
          <a:p>
            <a:pPr lvl="1"/>
            <a:endParaRPr lang="en-US" sz="800" dirty="0" smtClean="0"/>
          </a:p>
          <a:p>
            <a:pPr marL="1051560" lvl="2" indent="-457200">
              <a:buFont typeface="+mj-lt"/>
              <a:buAutoNum type="arabicPeriod"/>
            </a:pPr>
            <a:r>
              <a:rPr lang="en-US" dirty="0" smtClean="0">
                <a:solidFill>
                  <a:srgbClr val="FF0000"/>
                </a:solidFill>
              </a:rPr>
              <a:t>Dependent Leadership Cultures</a:t>
            </a:r>
          </a:p>
          <a:p>
            <a:pPr marL="1051560" lvl="2" indent="-457200">
              <a:buFont typeface="+mj-lt"/>
              <a:buAutoNum type="arabicPeriod"/>
            </a:pPr>
            <a:r>
              <a:rPr lang="en-US" dirty="0" smtClean="0">
                <a:solidFill>
                  <a:srgbClr val="FF0000"/>
                </a:solidFill>
              </a:rPr>
              <a:t>Independent Leadership Cultures</a:t>
            </a:r>
          </a:p>
          <a:p>
            <a:pPr marL="1051560" lvl="2" indent="-457200">
              <a:buFont typeface="+mj-lt"/>
              <a:buAutoNum type="arabicPeriod"/>
            </a:pPr>
            <a:r>
              <a:rPr lang="en-US" dirty="0" smtClean="0">
                <a:solidFill>
                  <a:srgbClr val="FF0000"/>
                </a:solidFill>
              </a:rPr>
              <a:t>Interdependent Leadership Cultures</a:t>
            </a:r>
          </a:p>
          <a:p>
            <a:pPr lvl="2"/>
            <a:endParaRPr lang="en-US" dirty="0"/>
          </a:p>
        </p:txBody>
      </p:sp>
      <p:pic>
        <p:nvPicPr>
          <p:cNvPr id="21506" name="Picture 2" descr="C:\Users\MichaelM\AppData\Local\Microsoft\Windows\INetCache\IE\57ZPVCL6\Wikimedia-research[1].png"/>
          <p:cNvPicPr>
            <a:picLocks noChangeAspect="1" noChangeArrowheads="1"/>
          </p:cNvPicPr>
          <p:nvPr/>
        </p:nvPicPr>
        <p:blipFill>
          <a:blip r:embed="rId2" cstate="print"/>
          <a:srcRect/>
          <a:stretch>
            <a:fillRect/>
          </a:stretch>
        </p:blipFill>
        <p:spPr bwMode="auto">
          <a:xfrm>
            <a:off x="6589328" y="4495800"/>
            <a:ext cx="2122369" cy="176174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77361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a:p>
        </p:txBody>
      </p:sp>
      <p:sp>
        <p:nvSpPr>
          <p:cNvPr id="4" name="Content Placeholder 3"/>
          <p:cNvSpPr>
            <a:spLocks noGrp="1"/>
          </p:cNvSpPr>
          <p:nvPr>
            <p:ph sz="quarter" idx="1"/>
          </p:nvPr>
        </p:nvSpPr>
        <p:spPr/>
        <p:txBody>
          <a:bodyPr/>
          <a:lstStyle/>
          <a:p>
            <a:r>
              <a:rPr lang="en-US" sz="2400" u="sng" dirty="0" smtClean="0"/>
              <a:t>Organizational goals are most likely to be achieved if there is commitment to them at both the top and the bottom of the organization</a:t>
            </a:r>
            <a:r>
              <a:rPr lang="en-US" dirty="0" smtClean="0"/>
              <a:t>.</a:t>
            </a:r>
          </a:p>
          <a:p>
            <a:endParaRPr lang="en-US" sz="800" dirty="0" smtClean="0"/>
          </a:p>
          <a:p>
            <a:pPr lvl="1"/>
            <a:r>
              <a:rPr lang="en-US" sz="1800" dirty="0" smtClean="0"/>
              <a:t>Subordinates often become committed to goals simply by seeing the sincere and enthusiastic commitment of top leadership to them.</a:t>
            </a:r>
          </a:p>
          <a:p>
            <a:pPr lvl="1"/>
            <a:r>
              <a:rPr lang="en-US" sz="1800" dirty="0" smtClean="0"/>
              <a:t>Another way to build subordinate acceptance and commitment to goals is to have subordinates participate in setting the goals</a:t>
            </a:r>
            <a:r>
              <a:rPr lang="en-US" dirty="0" smtClean="0"/>
              <a:t>.</a:t>
            </a:r>
          </a:p>
          <a:p>
            <a:pPr lvl="1"/>
            <a:endParaRPr lang="en-US" sz="800" dirty="0" smtClean="0"/>
          </a:p>
          <a:p>
            <a:pPr lvl="2"/>
            <a:r>
              <a:rPr lang="en-US" sz="1800" dirty="0" smtClean="0">
                <a:solidFill>
                  <a:srgbClr val="FF0000"/>
                </a:solidFill>
              </a:rPr>
              <a:t>Worker acceptance and satisfaction tend to increase when workers are allowed to participate in setting goals.</a:t>
            </a:r>
            <a:endParaRPr lang="en-US" sz="1800" dirty="0">
              <a:solidFill>
                <a:srgbClr val="FF0000"/>
              </a:solidFill>
            </a:endParaRPr>
          </a:p>
        </p:txBody>
      </p:sp>
      <p:pic>
        <p:nvPicPr>
          <p:cNvPr id="7" name="Picture 2" descr="C:\Users\Michaelm\AppData\Local\Microsoft\Windows\Temporary Internet Files\Content.IE5\5GN3PWKG\1513066432[1].jpg"/>
          <p:cNvPicPr>
            <a:picLocks noChangeAspect="1" noChangeArrowheads="1"/>
          </p:cNvPicPr>
          <p:nvPr/>
        </p:nvPicPr>
        <p:blipFill>
          <a:blip r:embed="rId2" cstate="print"/>
          <a:srcRect/>
          <a:stretch>
            <a:fillRect/>
          </a:stretch>
        </p:blipFill>
        <p:spPr bwMode="auto">
          <a:xfrm>
            <a:off x="5334251" y="4800600"/>
            <a:ext cx="3805084" cy="2057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Dependent Leadership Cultures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a:p>
        </p:txBody>
      </p:sp>
      <p:sp>
        <p:nvSpPr>
          <p:cNvPr id="4" name="Content Placeholder 3"/>
          <p:cNvSpPr>
            <a:spLocks noGrp="1"/>
          </p:cNvSpPr>
          <p:nvPr>
            <p:ph sz="quarter" idx="1"/>
          </p:nvPr>
        </p:nvSpPr>
        <p:spPr/>
        <p:txBody>
          <a:bodyPr>
            <a:normAutofit lnSpcReduction="10000"/>
          </a:bodyPr>
          <a:lstStyle/>
          <a:p>
            <a:r>
              <a:rPr lang="en-US" sz="2400" u="sng" dirty="0" smtClean="0"/>
              <a:t>Dependent Leadership Cultures are characterized by belief and practice that it’s primarily people in positions of authority who are responsible for leadership</a:t>
            </a:r>
            <a:r>
              <a:rPr lang="en-US" dirty="0" smtClean="0"/>
              <a:t>.</a:t>
            </a:r>
          </a:p>
          <a:p>
            <a:endParaRPr lang="en-US" sz="900" dirty="0" smtClean="0"/>
          </a:p>
          <a:p>
            <a:pPr lvl="1"/>
            <a:r>
              <a:rPr lang="en-US" sz="2000" dirty="0" smtClean="0"/>
              <a:t>This assumption may lead to organizations that emphasize top-down control and deference to authority.  </a:t>
            </a:r>
          </a:p>
          <a:p>
            <a:pPr lvl="1"/>
            <a:r>
              <a:rPr lang="en-US" sz="2000" dirty="0" smtClean="0"/>
              <a:t>You can think of dependent culture as “conforming” cultures. </a:t>
            </a:r>
          </a:p>
          <a:p>
            <a:pPr lvl="1"/>
            <a:r>
              <a:rPr lang="en-US" sz="2000" dirty="0" smtClean="0"/>
              <a:t>Other characteristics associated with dependent cultures include:</a:t>
            </a:r>
          </a:p>
          <a:p>
            <a:pPr lvl="1"/>
            <a:endParaRPr lang="en-US" sz="900" dirty="0" smtClean="0"/>
          </a:p>
          <a:p>
            <a:pPr marL="1051560" lvl="2" indent="-457200">
              <a:buFont typeface="+mj-lt"/>
              <a:buAutoNum type="arabicPeriod"/>
            </a:pPr>
            <a:r>
              <a:rPr lang="en-US" sz="1900" dirty="0" smtClean="0">
                <a:solidFill>
                  <a:srgbClr val="FF0000"/>
                </a:solidFill>
              </a:rPr>
              <a:t>There may be a command and control mind-set.</a:t>
            </a:r>
          </a:p>
          <a:p>
            <a:pPr marL="1051560" lvl="2" indent="-457200">
              <a:buFont typeface="+mj-lt"/>
              <a:buAutoNum type="arabicPeriod"/>
            </a:pPr>
            <a:r>
              <a:rPr lang="en-US" sz="1900" dirty="0" smtClean="0">
                <a:solidFill>
                  <a:srgbClr val="FF0000"/>
                </a:solidFill>
              </a:rPr>
              <a:t>Seniority and position levels are less important bases of respect.</a:t>
            </a:r>
          </a:p>
          <a:p>
            <a:pPr marL="1051560" lvl="2" indent="-457200">
              <a:buFont typeface="+mj-lt"/>
              <a:buAutoNum type="arabicPeriod"/>
            </a:pPr>
            <a:r>
              <a:rPr lang="en-US" sz="1900" dirty="0" smtClean="0">
                <a:solidFill>
                  <a:srgbClr val="FF0000"/>
                </a:solidFill>
              </a:rPr>
              <a:t>There’s great emphasis on keeping things running smoothly.</a:t>
            </a:r>
          </a:p>
          <a:p>
            <a:pPr marL="1051560" lvl="2" indent="-457200">
              <a:buFont typeface="+mj-lt"/>
              <a:buAutoNum type="arabicPeriod"/>
            </a:pPr>
            <a:r>
              <a:rPr lang="en-US" sz="1900" dirty="0" smtClean="0">
                <a:solidFill>
                  <a:srgbClr val="FF0000"/>
                </a:solidFill>
              </a:rPr>
              <a:t>People operate with the philosophy that it’s usually safest to check things out with one’s boss before taking a new direction.</a:t>
            </a:r>
            <a:endParaRPr lang="en-US" sz="1900" dirty="0">
              <a:solidFill>
                <a:srgbClr val="FF0000"/>
              </a:solidFill>
            </a:endParaRPr>
          </a:p>
        </p:txBody>
      </p:sp>
      <p:pic>
        <p:nvPicPr>
          <p:cNvPr id="6" name="Picture 2" descr="C:\Users\MichaelM\AppData\Local\Microsoft\Windows\INetCache\IE\57ZPVCL6\Wikimedia-research[1].png"/>
          <p:cNvPicPr>
            <a:picLocks noChangeAspect="1" noChangeArrowheads="1"/>
          </p:cNvPicPr>
          <p:nvPr/>
        </p:nvPicPr>
        <p:blipFill>
          <a:blip r:embed="rId2" cstate="print"/>
          <a:srcRect/>
          <a:stretch>
            <a:fillRect/>
          </a:stretch>
        </p:blipFill>
        <p:spPr bwMode="auto">
          <a:xfrm>
            <a:off x="8077200" y="381000"/>
            <a:ext cx="758190" cy="6858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522428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Independent Leadership Cultures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a:p>
        </p:txBody>
      </p:sp>
      <p:sp>
        <p:nvSpPr>
          <p:cNvPr id="4" name="Content Placeholder 3"/>
          <p:cNvSpPr>
            <a:spLocks noGrp="1"/>
          </p:cNvSpPr>
          <p:nvPr>
            <p:ph sz="quarter" idx="1"/>
          </p:nvPr>
        </p:nvSpPr>
        <p:spPr/>
        <p:txBody>
          <a:bodyPr>
            <a:normAutofit fontScale="92500" lnSpcReduction="10000"/>
          </a:bodyPr>
          <a:lstStyle/>
          <a:p>
            <a:r>
              <a:rPr lang="en-US" sz="2400" u="sng" dirty="0" smtClean="0"/>
              <a:t>Independent Leadership Cultures are characterized by belief and practice that leadership emerges as needed from a variety of individuals, based on knowledge and expertise</a:t>
            </a:r>
            <a:r>
              <a:rPr lang="en-US" dirty="0" smtClean="0"/>
              <a:t>.</a:t>
            </a:r>
          </a:p>
          <a:p>
            <a:endParaRPr lang="en-US" sz="900" dirty="0" smtClean="0"/>
          </a:p>
          <a:p>
            <a:pPr lvl="1"/>
            <a:r>
              <a:rPr lang="en-US" dirty="0" smtClean="0"/>
              <a:t>There is great emphasis on individual responsibility; decentralized decision making; and the promotion of experts, professionals, and individual contributors into positions of authority.  </a:t>
            </a:r>
          </a:p>
          <a:p>
            <a:pPr lvl="1"/>
            <a:r>
              <a:rPr lang="en-US" sz="2200" dirty="0" smtClean="0"/>
              <a:t>Think of independent cultures as “achievement-oriented” cultures.  </a:t>
            </a:r>
          </a:p>
          <a:p>
            <a:pPr lvl="1"/>
            <a:r>
              <a:rPr lang="en-US" sz="2200" dirty="0" smtClean="0"/>
              <a:t>Other characteristics include:</a:t>
            </a:r>
          </a:p>
          <a:p>
            <a:pPr lvl="1"/>
            <a:endParaRPr lang="en-US" sz="900" dirty="0"/>
          </a:p>
          <a:p>
            <a:pPr marL="1051560" lvl="2" indent="-457200">
              <a:buFont typeface="+mj-lt"/>
              <a:buAutoNum type="arabicPeriod"/>
            </a:pPr>
            <a:r>
              <a:rPr lang="en-US" sz="1900" dirty="0" smtClean="0">
                <a:solidFill>
                  <a:srgbClr val="FF0000"/>
                </a:solidFill>
              </a:rPr>
              <a:t>The results that leaders achieve are an important basis of respect.</a:t>
            </a:r>
          </a:p>
          <a:p>
            <a:pPr marL="1051560" lvl="2" indent="-457200">
              <a:buFont typeface="+mj-lt"/>
              <a:buAutoNum type="arabicPeriod"/>
            </a:pPr>
            <a:r>
              <a:rPr lang="en-US" sz="1900" dirty="0" smtClean="0">
                <a:solidFill>
                  <a:srgbClr val="FF0000"/>
                </a:solidFill>
              </a:rPr>
              <a:t>Even during times of stress, there is great pressure not to let performance numbers go down.</a:t>
            </a:r>
          </a:p>
          <a:p>
            <a:pPr marL="1051560" lvl="2" indent="-457200">
              <a:buFont typeface="+mj-lt"/>
              <a:buAutoNum type="arabicPeriod"/>
            </a:pPr>
            <a:r>
              <a:rPr lang="en-US" sz="1900" dirty="0" smtClean="0">
                <a:solidFill>
                  <a:srgbClr val="FF0000"/>
                </a:solidFill>
              </a:rPr>
              <a:t>Bold and independent action that gets results is highly prized.</a:t>
            </a:r>
          </a:p>
          <a:p>
            <a:pPr marL="1051560" lvl="2" indent="-457200">
              <a:buFont typeface="+mj-lt"/>
              <a:buAutoNum type="arabicPeriod"/>
            </a:pPr>
            <a:r>
              <a:rPr lang="en-US" sz="1900" dirty="0" smtClean="0">
                <a:solidFill>
                  <a:srgbClr val="FF0000"/>
                </a:solidFill>
              </a:rPr>
              <a:t>The organization is successful because of its large number of highly competent and ambitious individuals.</a:t>
            </a:r>
            <a:endParaRPr lang="en-US" sz="1900" dirty="0">
              <a:solidFill>
                <a:srgbClr val="FF0000"/>
              </a:solidFill>
            </a:endParaRPr>
          </a:p>
        </p:txBody>
      </p:sp>
      <p:pic>
        <p:nvPicPr>
          <p:cNvPr id="7" name="Picture 2" descr="C:\Users\MichaelM\AppData\Local\Microsoft\Windows\INetCache\IE\57ZPVCL6\Wikimedia-research[1].png"/>
          <p:cNvPicPr>
            <a:picLocks noChangeAspect="1" noChangeArrowheads="1"/>
          </p:cNvPicPr>
          <p:nvPr/>
        </p:nvPicPr>
        <p:blipFill>
          <a:blip r:embed="rId2" cstate="print"/>
          <a:srcRect/>
          <a:stretch>
            <a:fillRect/>
          </a:stretch>
        </p:blipFill>
        <p:spPr bwMode="auto">
          <a:xfrm>
            <a:off x="8077200" y="381000"/>
            <a:ext cx="758190" cy="685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4781284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Interdependent Leadership Cultures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a:p>
        </p:txBody>
      </p:sp>
      <p:sp>
        <p:nvSpPr>
          <p:cNvPr id="4" name="Content Placeholder 3"/>
          <p:cNvSpPr>
            <a:spLocks noGrp="1"/>
          </p:cNvSpPr>
          <p:nvPr>
            <p:ph sz="quarter" idx="1"/>
          </p:nvPr>
        </p:nvSpPr>
        <p:spPr/>
        <p:txBody>
          <a:bodyPr>
            <a:normAutofit fontScale="92500" lnSpcReduction="10000"/>
          </a:bodyPr>
          <a:lstStyle/>
          <a:p>
            <a:r>
              <a:rPr lang="en-US" sz="2400" u="sng" dirty="0" smtClean="0"/>
              <a:t>Interdependent Leadership Cultures are characterized by belief and practice that leadership is a collective activity requiring mutual inquiry and learning</a:t>
            </a:r>
            <a:r>
              <a:rPr lang="en-US" dirty="0" smtClean="0"/>
              <a:t>.</a:t>
            </a:r>
          </a:p>
          <a:p>
            <a:endParaRPr lang="en-US" sz="900" dirty="0" smtClean="0"/>
          </a:p>
          <a:p>
            <a:pPr lvl="1"/>
            <a:r>
              <a:rPr lang="en-US" dirty="0" smtClean="0"/>
              <a:t>There’s vast use of dialogue, collaboration, horizontal networks, valuing of differences, and a focus on learning.  </a:t>
            </a:r>
          </a:p>
          <a:p>
            <a:pPr lvl="1"/>
            <a:r>
              <a:rPr lang="en-US" sz="2200" dirty="0" smtClean="0"/>
              <a:t>Think of interdependent culture as “collaborative” cultures.  </a:t>
            </a:r>
          </a:p>
          <a:p>
            <a:pPr lvl="1"/>
            <a:r>
              <a:rPr lang="en-US" sz="2200" dirty="0" smtClean="0"/>
              <a:t>Other characteristics include</a:t>
            </a:r>
            <a:r>
              <a:rPr lang="en-US" dirty="0" smtClean="0"/>
              <a:t>:</a:t>
            </a:r>
          </a:p>
          <a:p>
            <a:pPr lvl="1"/>
            <a:endParaRPr lang="en-US" sz="900" dirty="0">
              <a:solidFill>
                <a:srgbClr val="FF0000"/>
              </a:solidFill>
            </a:endParaRPr>
          </a:p>
          <a:p>
            <a:pPr marL="1005840" lvl="2" indent="-457200">
              <a:buFont typeface="+mj-lt"/>
              <a:buAutoNum type="arabicPeriod"/>
            </a:pPr>
            <a:r>
              <a:rPr lang="en-US" sz="1900" dirty="0" smtClean="0">
                <a:solidFill>
                  <a:srgbClr val="FF0000"/>
                </a:solidFill>
              </a:rPr>
              <a:t>Many people wear several hats at once, and roles change frequently as the organization continually adapts to changing circumstances.</a:t>
            </a:r>
          </a:p>
          <a:p>
            <a:pPr marL="1005840" lvl="2" indent="-457200">
              <a:buFont typeface="+mj-lt"/>
              <a:buAutoNum type="arabicPeriod"/>
            </a:pPr>
            <a:r>
              <a:rPr lang="en-US" sz="1900" dirty="0" smtClean="0">
                <a:solidFill>
                  <a:srgbClr val="FF0000"/>
                </a:solidFill>
              </a:rPr>
              <a:t>People believe its’ important to let everyone learn from your experience, even your mistakes.</a:t>
            </a:r>
          </a:p>
          <a:p>
            <a:pPr marL="1005840" lvl="2" indent="-457200">
              <a:buFont typeface="+mj-lt"/>
              <a:buAutoNum type="arabicPeriod"/>
            </a:pPr>
            <a:r>
              <a:rPr lang="en-US" sz="1900" dirty="0" smtClean="0">
                <a:solidFill>
                  <a:srgbClr val="FF0000"/>
                </a:solidFill>
              </a:rPr>
              <a:t>There’s a widely shared commitment to doing what it takes to make the entire organization be successful, not just one’s group.</a:t>
            </a:r>
          </a:p>
          <a:p>
            <a:pPr marL="1005840" lvl="2" indent="-457200">
              <a:buFont typeface="+mj-lt"/>
              <a:buAutoNum type="arabicPeriod"/>
            </a:pPr>
            <a:r>
              <a:rPr lang="en-US" sz="1900" dirty="0" smtClean="0">
                <a:solidFill>
                  <a:srgbClr val="FF0000"/>
                </a:solidFill>
              </a:rPr>
              <a:t>Openness, candor, and building trust across departments are valued.</a:t>
            </a:r>
            <a:endParaRPr lang="en-US" sz="1900" dirty="0">
              <a:solidFill>
                <a:srgbClr val="FF0000"/>
              </a:solidFill>
            </a:endParaRPr>
          </a:p>
        </p:txBody>
      </p:sp>
      <p:pic>
        <p:nvPicPr>
          <p:cNvPr id="5" name="Picture 2" descr="C:\Users\MichaelM\AppData\Local\Microsoft\Windows\INetCache\IE\57ZPVCL6\Wikimedia-research[1].png"/>
          <p:cNvPicPr>
            <a:picLocks noChangeAspect="1" noChangeArrowheads="1"/>
          </p:cNvPicPr>
          <p:nvPr/>
        </p:nvPicPr>
        <p:blipFill>
          <a:blip r:embed="rId2" cstate="print"/>
          <a:srcRect/>
          <a:stretch>
            <a:fillRect/>
          </a:stretch>
        </p:blipFill>
        <p:spPr bwMode="auto">
          <a:xfrm>
            <a:off x="8077200" y="381000"/>
            <a:ext cx="758190" cy="685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9052430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a:p>
        </p:txBody>
      </p:sp>
      <p:sp>
        <p:nvSpPr>
          <p:cNvPr id="4" name="Content Placeholder 3"/>
          <p:cNvSpPr>
            <a:spLocks noGrp="1"/>
          </p:cNvSpPr>
          <p:nvPr>
            <p:ph sz="quarter" idx="1"/>
          </p:nvPr>
        </p:nvSpPr>
        <p:spPr/>
        <p:txBody>
          <a:bodyPr/>
          <a:lstStyle/>
          <a:p>
            <a:r>
              <a:rPr lang="en-US" sz="2400" u="sng" dirty="0" smtClean="0"/>
              <a:t>Truly significant organizational change or transformation is unlikely to be successful without addressing organizational culture, as well as, the formal organization</a:t>
            </a:r>
            <a:r>
              <a:rPr lang="en-US" dirty="0" smtClean="0"/>
              <a:t>.</a:t>
            </a:r>
          </a:p>
          <a:p>
            <a:endParaRPr lang="en-US" sz="800" dirty="0" smtClean="0"/>
          </a:p>
          <a:p>
            <a:pPr lvl="1"/>
            <a:r>
              <a:rPr lang="en-US" dirty="0" smtClean="0"/>
              <a:t>Furthermore, a change effort is more likely to be successful if it is based on an established theory of organizational culture, and not merely subjective preferences about what needs to change.</a:t>
            </a:r>
          </a:p>
          <a:p>
            <a:pPr lvl="1"/>
            <a:endParaRPr lang="en-US" sz="800" dirty="0" smtClean="0"/>
          </a:p>
          <a:p>
            <a:pPr lvl="2"/>
            <a:r>
              <a:rPr lang="en-US" dirty="0" smtClean="0">
                <a:solidFill>
                  <a:srgbClr val="FF0000"/>
                </a:solidFill>
              </a:rPr>
              <a:t>Absent a guiding theory, misguided and superficial targets of change may be selected that miss the point and usually create problems rather than produce desired results.</a:t>
            </a:r>
            <a:endParaRPr lang="en-US" dirty="0">
              <a:solidFill>
                <a:srgbClr val="FF0000"/>
              </a:solidFill>
            </a:endParaRPr>
          </a:p>
        </p:txBody>
      </p:sp>
      <p:pic>
        <p:nvPicPr>
          <p:cNvPr id="22531" name="Picture 3" descr="C:\Users\MichaelM\AppData\Local\Microsoft\Windows\INetCache\IE\76VTN800\missed-target[1].png"/>
          <p:cNvPicPr>
            <a:picLocks noChangeAspect="1" noChangeArrowheads="1"/>
          </p:cNvPicPr>
          <p:nvPr/>
        </p:nvPicPr>
        <p:blipFill>
          <a:blip r:embed="rId2" cstate="print"/>
          <a:srcRect/>
          <a:stretch>
            <a:fillRect/>
          </a:stretch>
        </p:blipFill>
        <p:spPr bwMode="auto">
          <a:xfrm>
            <a:off x="5867400" y="5105400"/>
            <a:ext cx="2857899" cy="120984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990319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Theory of Organizational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a:p>
        </p:txBody>
      </p:sp>
      <p:sp>
        <p:nvSpPr>
          <p:cNvPr id="4" name="Content Placeholder 3"/>
          <p:cNvSpPr>
            <a:spLocks noGrp="1"/>
          </p:cNvSpPr>
          <p:nvPr>
            <p:ph sz="quarter" idx="1"/>
          </p:nvPr>
        </p:nvSpPr>
        <p:spPr/>
        <p:txBody>
          <a:bodyPr>
            <a:normAutofit/>
          </a:bodyPr>
          <a:lstStyle/>
          <a:p>
            <a:r>
              <a:rPr lang="en-US" sz="2400" u="sng" dirty="0" smtClean="0"/>
              <a:t>The Competing Values Framework derives its name from the fact that the values depicted on opposite ends of each axis are inherently in tension with each other</a:t>
            </a:r>
            <a:r>
              <a:rPr lang="en-US" dirty="0" smtClean="0"/>
              <a:t>.  </a:t>
            </a:r>
          </a:p>
          <a:p>
            <a:endParaRPr lang="en-US" sz="800" dirty="0" smtClean="0"/>
          </a:p>
          <a:p>
            <a:pPr lvl="1"/>
            <a:r>
              <a:rPr lang="en-US" sz="2000" dirty="0" smtClean="0"/>
              <a:t>They represent competing assumptions about the desired state of affairs in the organization.  Thus, it’s impossible that an organization could be both (A) extremely flexible and extremely stable always, or both (b) internally focused and integrated and externally focused  and differentiated all the time.</a:t>
            </a:r>
          </a:p>
          <a:p>
            <a:pPr lvl="1"/>
            <a:endParaRPr lang="en-US" sz="800" dirty="0"/>
          </a:p>
          <a:p>
            <a:pPr lvl="2"/>
            <a:r>
              <a:rPr lang="en-US" dirty="0" smtClean="0">
                <a:solidFill>
                  <a:srgbClr val="FF0000"/>
                </a:solidFill>
              </a:rPr>
              <a:t>An organization’s culture represents a balance or trade-off between these competing values that tends to work.</a:t>
            </a:r>
          </a:p>
          <a:p>
            <a:pPr lvl="2"/>
            <a:endParaRPr lang="en-US" dirty="0"/>
          </a:p>
        </p:txBody>
      </p:sp>
      <p:pic>
        <p:nvPicPr>
          <p:cNvPr id="1026" name="Picture 2" descr="C:\Users\Michaelm\AppData\Local\Microsoft\Windows\Temporary Internet Files\Content.IE5\KDB8FMSX\worklifebalance[1].jpg"/>
          <p:cNvPicPr>
            <a:picLocks noChangeAspect="1" noChangeArrowheads="1"/>
          </p:cNvPicPr>
          <p:nvPr/>
        </p:nvPicPr>
        <p:blipFill>
          <a:blip r:embed="rId2" cstate="print"/>
          <a:srcRect/>
          <a:stretch>
            <a:fillRect/>
          </a:stretch>
        </p:blipFill>
        <p:spPr bwMode="auto">
          <a:xfrm>
            <a:off x="7103435" y="5257800"/>
            <a:ext cx="2040565" cy="1600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170110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Competing Values Framework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a:p>
        </p:txBody>
      </p:sp>
      <p:sp>
        <p:nvSpPr>
          <p:cNvPr id="4" name="Content Placeholder 3"/>
          <p:cNvSpPr>
            <a:spLocks noGrp="1"/>
          </p:cNvSpPr>
          <p:nvPr>
            <p:ph sz="quarter" idx="1"/>
          </p:nvPr>
        </p:nvSpPr>
        <p:spPr/>
        <p:txBody>
          <a:bodyPr>
            <a:normAutofit/>
          </a:bodyPr>
          <a:lstStyle/>
          <a:p>
            <a:r>
              <a:rPr lang="en-US" sz="2400" u="sng" dirty="0" smtClean="0"/>
              <a:t>The Competing Values Framework is designed to help organizations be more deliberate in identifying a culture more likely to be successful given their respective situations, and in transitioning to it</a:t>
            </a:r>
            <a:r>
              <a:rPr lang="en-US" dirty="0" smtClean="0"/>
              <a:t>.</a:t>
            </a:r>
          </a:p>
          <a:p>
            <a:endParaRPr lang="en-US" sz="800" dirty="0" smtClean="0"/>
          </a:p>
          <a:p>
            <a:pPr lvl="1"/>
            <a:r>
              <a:rPr lang="en-US" dirty="0" smtClean="0"/>
              <a:t>The intersection of competing values creates four different combinations of values, and the distinctive sets of values define the following unique organizational cultures:</a:t>
            </a:r>
          </a:p>
          <a:p>
            <a:pPr lvl="1"/>
            <a:endParaRPr lang="en-US" sz="800" dirty="0" smtClean="0"/>
          </a:p>
          <a:p>
            <a:pPr marL="1051560" lvl="2" indent="-457200">
              <a:buFont typeface="+mj-lt"/>
              <a:buAutoNum type="arabicPeriod"/>
            </a:pPr>
            <a:r>
              <a:rPr lang="en-US" dirty="0" smtClean="0">
                <a:solidFill>
                  <a:srgbClr val="FF0000"/>
                </a:solidFill>
              </a:rPr>
              <a:t>Hierarchy Culture</a:t>
            </a:r>
          </a:p>
          <a:p>
            <a:pPr marL="1051560" lvl="2" indent="-457200">
              <a:buFont typeface="+mj-lt"/>
              <a:buAutoNum type="arabicPeriod"/>
            </a:pPr>
            <a:r>
              <a:rPr lang="en-US" dirty="0" smtClean="0">
                <a:solidFill>
                  <a:srgbClr val="FF0000"/>
                </a:solidFill>
              </a:rPr>
              <a:t>Clan Cultures</a:t>
            </a:r>
          </a:p>
          <a:p>
            <a:pPr marL="1051560" lvl="2" indent="-457200">
              <a:buFont typeface="+mj-lt"/>
              <a:buAutoNum type="arabicPeriod"/>
            </a:pPr>
            <a:r>
              <a:rPr lang="en-US" dirty="0" smtClean="0">
                <a:solidFill>
                  <a:srgbClr val="FF0000"/>
                </a:solidFill>
              </a:rPr>
              <a:t>Adhocracy Cultures</a:t>
            </a:r>
          </a:p>
          <a:p>
            <a:pPr marL="1051560" lvl="2" indent="-457200">
              <a:buFont typeface="+mj-lt"/>
              <a:buAutoNum type="arabicPeriod"/>
            </a:pPr>
            <a:r>
              <a:rPr lang="en-US" dirty="0" smtClean="0">
                <a:solidFill>
                  <a:srgbClr val="FF0000"/>
                </a:solidFill>
              </a:rPr>
              <a:t>Market Cultures</a:t>
            </a:r>
            <a:endParaRPr lang="en-US" dirty="0">
              <a:solidFill>
                <a:srgbClr val="FF0000"/>
              </a:solidFill>
            </a:endParaRPr>
          </a:p>
        </p:txBody>
      </p:sp>
      <p:pic>
        <p:nvPicPr>
          <p:cNvPr id="2055" name="Picture 7" descr="C:\Users\Michaelm\AppData\Local\Microsoft\Windows\Temporary Internet Files\Content.IE5\HWRYGRBG\834px-Intersection_sign.svg[1].png"/>
          <p:cNvPicPr>
            <a:picLocks noChangeAspect="1" noChangeArrowheads="1"/>
          </p:cNvPicPr>
          <p:nvPr/>
        </p:nvPicPr>
        <p:blipFill>
          <a:blip r:embed="rId2" cstate="print"/>
          <a:srcRect/>
          <a:stretch>
            <a:fillRect/>
          </a:stretch>
        </p:blipFill>
        <p:spPr bwMode="auto">
          <a:xfrm>
            <a:off x="7010400" y="4419600"/>
            <a:ext cx="1600200" cy="1828800"/>
          </a:xfrm>
          <a:prstGeom prst="rect">
            <a:avLst/>
          </a:prstGeom>
          <a:noFill/>
        </p:spPr>
      </p:pic>
      <p:pic>
        <p:nvPicPr>
          <p:cNvPr id="2056" name="Picture 8" descr="C:\Users\Michaelm\AppData\Local\Microsoft\Windows\Temporary Internet Files\Content.IE5\WH26L03T\Oa1fu[1].png"/>
          <p:cNvPicPr>
            <a:picLocks noChangeAspect="1" noChangeArrowheads="1"/>
          </p:cNvPicPr>
          <p:nvPr/>
        </p:nvPicPr>
        <p:blipFill>
          <a:blip r:embed="rId3" cstate="print"/>
          <a:srcRect/>
          <a:stretch>
            <a:fillRect/>
          </a:stretch>
        </p:blipFill>
        <p:spPr bwMode="auto">
          <a:xfrm>
            <a:off x="4724400" y="4572000"/>
            <a:ext cx="2082800" cy="16256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1790469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Hierarchy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a:p>
        </p:txBody>
      </p:sp>
      <p:sp>
        <p:nvSpPr>
          <p:cNvPr id="4" name="Content Placeholder 3"/>
          <p:cNvSpPr>
            <a:spLocks noGrp="1"/>
          </p:cNvSpPr>
          <p:nvPr>
            <p:ph sz="quarter" idx="1"/>
          </p:nvPr>
        </p:nvSpPr>
        <p:spPr/>
        <p:txBody>
          <a:bodyPr/>
          <a:lstStyle/>
          <a:p>
            <a:r>
              <a:rPr lang="en-US" sz="2400" u="sng" dirty="0" smtClean="0"/>
              <a:t>Organizations that emphasize stability and control, and also focus their attention inward (on how people within the organization interact with each other, or whether internal operating procedures are followed, and so forth), have a Hierarchy Culture</a:t>
            </a:r>
            <a:r>
              <a:rPr lang="en-US" dirty="0" smtClean="0"/>
              <a:t>.</a:t>
            </a:r>
          </a:p>
          <a:p>
            <a:endParaRPr lang="en-US" sz="800" dirty="0" smtClean="0"/>
          </a:p>
          <a:p>
            <a:pPr lvl="1"/>
            <a:r>
              <a:rPr lang="en-US" dirty="0" smtClean="0">
                <a:solidFill>
                  <a:srgbClr val="FF0000"/>
                </a:solidFill>
              </a:rPr>
              <a:t>Organizations with a Hierarchy Culture tend to have formalized rules and procedures; they tend to be highly structured places to work.</a:t>
            </a:r>
            <a:endParaRPr lang="en-US" dirty="0">
              <a:solidFill>
                <a:srgbClr val="FF0000"/>
              </a:solidFill>
            </a:endParaRPr>
          </a:p>
        </p:txBody>
      </p:sp>
      <p:pic>
        <p:nvPicPr>
          <p:cNvPr id="3076" name="Picture 4" descr="C:\Users\Michaelm\AppData\Local\Microsoft\Windows\Temporary Internet Files\Content.IE5\V2O6EV3C\d2b48eb99b586db2b65c63ebec41d8f5[1].jpg"/>
          <p:cNvPicPr>
            <a:picLocks noChangeAspect="1" noChangeArrowheads="1"/>
          </p:cNvPicPr>
          <p:nvPr/>
        </p:nvPicPr>
        <p:blipFill>
          <a:blip r:embed="rId2" cstate="print"/>
          <a:srcRect/>
          <a:stretch>
            <a:fillRect/>
          </a:stretch>
        </p:blipFill>
        <p:spPr bwMode="auto">
          <a:xfrm>
            <a:off x="6308134" y="4495800"/>
            <a:ext cx="2505074" cy="18415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9414516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Clan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a:p>
        </p:txBody>
      </p:sp>
      <p:sp>
        <p:nvSpPr>
          <p:cNvPr id="4" name="Content Placeholder 3"/>
          <p:cNvSpPr>
            <a:spLocks noGrp="1"/>
          </p:cNvSpPr>
          <p:nvPr>
            <p:ph sz="quarter" idx="1"/>
          </p:nvPr>
        </p:nvSpPr>
        <p:spPr/>
        <p:txBody>
          <a:bodyPr/>
          <a:lstStyle/>
          <a:p>
            <a:r>
              <a:rPr lang="en-US" sz="2400" u="sng" dirty="0" smtClean="0"/>
              <a:t>Organizations that emphasize having a high degree of flexibility and discretion, and also focus primarily inward rather than outward, are known as Clan Cultures, because in many ways they are thought of as extended family</a:t>
            </a:r>
            <a:r>
              <a:rPr lang="en-US" dirty="0" smtClean="0"/>
              <a:t>.</a:t>
            </a:r>
          </a:p>
          <a:p>
            <a:endParaRPr lang="en-US" sz="800" dirty="0" smtClean="0"/>
          </a:p>
          <a:p>
            <a:pPr lvl="1"/>
            <a:r>
              <a:rPr lang="en-US" dirty="0" smtClean="0"/>
              <a:t>A strong sense of cohesiveness characterizes Clan Cultures along with shared values and a high degree of participation and consensus building.</a:t>
            </a:r>
          </a:p>
          <a:p>
            <a:pPr lvl="1"/>
            <a:endParaRPr lang="en-US" sz="800" dirty="0" smtClean="0"/>
          </a:p>
          <a:p>
            <a:pPr lvl="2"/>
            <a:r>
              <a:rPr lang="en-US" dirty="0" smtClean="0">
                <a:solidFill>
                  <a:srgbClr val="FF0000"/>
                </a:solidFill>
              </a:rPr>
              <a:t>Clan Cultures believe their path to success is rooted in teamwork, loyalty, and taking care of people within the organization.</a:t>
            </a:r>
            <a:endParaRPr lang="en-US" dirty="0">
              <a:solidFill>
                <a:srgbClr val="FF0000"/>
              </a:solidFill>
            </a:endParaRPr>
          </a:p>
        </p:txBody>
      </p:sp>
      <p:pic>
        <p:nvPicPr>
          <p:cNvPr id="5122" name="Picture 2" descr="C:\Users\Michaelm\AppData\Local\Microsoft\Windows\Temporary Internet Files\Content.IE5\5GN3PWKG\Tve_clan[1].png"/>
          <p:cNvPicPr>
            <a:picLocks noChangeAspect="1" noChangeArrowheads="1"/>
          </p:cNvPicPr>
          <p:nvPr/>
        </p:nvPicPr>
        <p:blipFill>
          <a:blip r:embed="rId2" cstate="print"/>
          <a:srcRect/>
          <a:stretch>
            <a:fillRect/>
          </a:stretch>
        </p:blipFill>
        <p:spPr bwMode="auto">
          <a:xfrm>
            <a:off x="4825108" y="5181600"/>
            <a:ext cx="1798324" cy="1219199"/>
          </a:xfrm>
          <a:prstGeom prst="rect">
            <a:avLst/>
          </a:prstGeom>
          <a:noFill/>
        </p:spPr>
      </p:pic>
      <p:pic>
        <p:nvPicPr>
          <p:cNvPr id="5123" name="Picture 3" descr="C:\Users\Michaelm\AppData\Local\Microsoft\Windows\Temporary Internet Files\Content.IE5\JQUOH281\family-symbols[1].jpg"/>
          <p:cNvPicPr>
            <a:picLocks noChangeAspect="1" noChangeArrowheads="1"/>
          </p:cNvPicPr>
          <p:nvPr/>
        </p:nvPicPr>
        <p:blipFill>
          <a:blip r:embed="rId3" cstate="print"/>
          <a:srcRect/>
          <a:stretch>
            <a:fillRect/>
          </a:stretch>
        </p:blipFill>
        <p:spPr bwMode="auto">
          <a:xfrm>
            <a:off x="6623432" y="5181601"/>
            <a:ext cx="2291968" cy="1219198"/>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0343493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Adhocracy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a:p>
        </p:txBody>
      </p:sp>
      <p:sp>
        <p:nvSpPr>
          <p:cNvPr id="4" name="Content Placeholder 3"/>
          <p:cNvSpPr>
            <a:spLocks noGrp="1"/>
          </p:cNvSpPr>
          <p:nvPr>
            <p:ph sz="quarter" idx="1"/>
          </p:nvPr>
        </p:nvSpPr>
        <p:spPr/>
        <p:txBody>
          <a:bodyPr/>
          <a:lstStyle/>
          <a:p>
            <a:r>
              <a:rPr lang="en-US" sz="2400" u="sng" dirty="0" smtClean="0"/>
              <a:t>Organizations that emphasize having a high degree of flexibility and discretion, and focus primarily on the environment outside the organization, are called  Adhocracy Cultures</a:t>
            </a:r>
            <a:r>
              <a:rPr lang="en-US" dirty="0" smtClean="0"/>
              <a:t>.</a:t>
            </a:r>
          </a:p>
          <a:p>
            <a:endParaRPr lang="en-US" sz="800" dirty="0" smtClean="0"/>
          </a:p>
          <a:p>
            <a:pPr lvl="1"/>
            <a:r>
              <a:rPr lang="en-US" dirty="0" smtClean="0"/>
              <a:t>In many ways Adhocracy Cultures represent an adaptation to the transition from the industrial age to the information age.</a:t>
            </a:r>
          </a:p>
          <a:p>
            <a:pPr lvl="1"/>
            <a:endParaRPr lang="en-US" sz="800" dirty="0" smtClean="0"/>
          </a:p>
          <a:p>
            <a:pPr lvl="2"/>
            <a:r>
              <a:rPr lang="en-US" dirty="0" smtClean="0">
                <a:solidFill>
                  <a:srgbClr val="FF0000"/>
                </a:solidFill>
              </a:rPr>
              <a:t>This form of organizational culture is most responsive to the turbulent and rapidly changing conditions of the present age.</a:t>
            </a:r>
          </a:p>
          <a:p>
            <a:pPr lvl="2"/>
            <a:r>
              <a:rPr lang="en-US" dirty="0" smtClean="0">
                <a:solidFill>
                  <a:srgbClr val="FF0000"/>
                </a:solidFill>
              </a:rPr>
              <a:t>They are by nature dynamic and changing so as to best foster creativity, entrepreneurship, and staying on the cutting edge.</a:t>
            </a:r>
            <a:endParaRPr lang="en-US" dirty="0">
              <a:solidFill>
                <a:srgbClr val="FF0000"/>
              </a:solidFill>
            </a:endParaRPr>
          </a:p>
        </p:txBody>
      </p:sp>
      <p:pic>
        <p:nvPicPr>
          <p:cNvPr id="6150" name="Picture 6" descr="C:\Users\Michaelm\AppData\Local\Microsoft\Windows\Temporary Internet Files\Content.IE5\KDB8FMSX\Dynamic_Structures_logo[1].png"/>
          <p:cNvPicPr>
            <a:picLocks noChangeAspect="1" noChangeArrowheads="1"/>
          </p:cNvPicPr>
          <p:nvPr/>
        </p:nvPicPr>
        <p:blipFill>
          <a:blip r:embed="rId2" cstate="print"/>
          <a:srcRect/>
          <a:stretch>
            <a:fillRect/>
          </a:stretch>
        </p:blipFill>
        <p:spPr bwMode="auto">
          <a:xfrm>
            <a:off x="6109284" y="5562600"/>
            <a:ext cx="2742419" cy="838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1886259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Market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a:p>
        </p:txBody>
      </p:sp>
      <p:sp>
        <p:nvSpPr>
          <p:cNvPr id="4" name="Content Placeholder 3"/>
          <p:cNvSpPr>
            <a:spLocks noGrp="1"/>
          </p:cNvSpPr>
          <p:nvPr>
            <p:ph sz="quarter" idx="1"/>
          </p:nvPr>
        </p:nvSpPr>
        <p:spPr/>
        <p:txBody>
          <a:bodyPr/>
          <a:lstStyle/>
          <a:p>
            <a:r>
              <a:rPr lang="en-US" sz="2400" u="sng" dirty="0" smtClean="0"/>
              <a:t>Organizations that, like Hierarchy Cultures, emphasize stability and control but focus their attention primarily on the external environment (outside the organization itself) are called Market Cultures</a:t>
            </a:r>
            <a:r>
              <a:rPr lang="en-US" dirty="0" smtClean="0"/>
              <a:t>.</a:t>
            </a:r>
          </a:p>
          <a:p>
            <a:endParaRPr lang="en-US" sz="800" dirty="0" smtClean="0"/>
          </a:p>
          <a:p>
            <a:pPr lvl="1"/>
            <a:r>
              <a:rPr lang="en-US" sz="2000" dirty="0" smtClean="0"/>
              <a:t>Their interest is more on interactions with external constituencies like customers and suppliers.</a:t>
            </a:r>
          </a:p>
          <a:p>
            <a:pPr lvl="1"/>
            <a:r>
              <a:rPr lang="en-US" sz="2000" dirty="0" smtClean="0"/>
              <a:t>Market Cultures are competitive and results-oriented, and the results that count most are financial measures of success, such as profit.</a:t>
            </a:r>
          </a:p>
          <a:p>
            <a:pPr lvl="1"/>
            <a:endParaRPr lang="en-US" sz="800" dirty="0" smtClean="0"/>
          </a:p>
          <a:p>
            <a:pPr lvl="2"/>
            <a:r>
              <a:rPr lang="en-US" dirty="0" smtClean="0">
                <a:solidFill>
                  <a:srgbClr val="FF0000"/>
                </a:solidFill>
              </a:rPr>
              <a:t>They achieve measurable goals and targets.</a:t>
            </a:r>
            <a:endParaRPr lang="en-US" dirty="0">
              <a:solidFill>
                <a:srgbClr val="FF0000"/>
              </a:solidFill>
            </a:endParaRPr>
          </a:p>
        </p:txBody>
      </p:sp>
      <p:pic>
        <p:nvPicPr>
          <p:cNvPr id="4099" name="Picture 3" descr="C:\Users\Michaelm\AppData\Local\Microsoft\Windows\Temporary Internet Files\Content.IE5\52LYKE23\1024px-External_link_font_awesome.svg[1].png"/>
          <p:cNvPicPr>
            <a:picLocks noChangeAspect="1" noChangeArrowheads="1"/>
          </p:cNvPicPr>
          <p:nvPr/>
        </p:nvPicPr>
        <p:blipFill>
          <a:blip r:embed="rId2" cstate="print"/>
          <a:srcRect/>
          <a:stretch>
            <a:fillRect/>
          </a:stretch>
        </p:blipFill>
        <p:spPr bwMode="auto">
          <a:xfrm>
            <a:off x="6520743" y="4648200"/>
            <a:ext cx="2281767" cy="1600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76638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a:p>
        </p:txBody>
      </p:sp>
      <p:sp>
        <p:nvSpPr>
          <p:cNvPr id="4" name="Content Placeholder 3"/>
          <p:cNvSpPr>
            <a:spLocks noGrp="1"/>
          </p:cNvSpPr>
          <p:nvPr>
            <p:ph sz="quarter" idx="1"/>
          </p:nvPr>
        </p:nvSpPr>
        <p:spPr/>
        <p:txBody>
          <a:bodyPr/>
          <a:lstStyle/>
          <a:p>
            <a:r>
              <a:rPr lang="en-US" sz="2400" u="sng" dirty="0" smtClean="0"/>
              <a:t>One of the most effective ways to improve any kind of performance is to provide feedback about how closely a person’s behavior matches some criterion.</a:t>
            </a:r>
          </a:p>
          <a:p>
            <a:endParaRPr lang="en-US" sz="800" u="sng" dirty="0" smtClean="0"/>
          </a:p>
          <a:p>
            <a:pPr lvl="1"/>
            <a:r>
              <a:rPr lang="en-US" dirty="0" smtClean="0"/>
              <a:t>Research shows that performance is much higher when goals are accompanied by feedback than when either goals or feedback are used alone.</a:t>
            </a:r>
          </a:p>
          <a:p>
            <a:pPr lvl="1"/>
            <a:endParaRPr lang="en-US" sz="800" dirty="0" smtClean="0"/>
          </a:p>
          <a:p>
            <a:pPr lvl="2"/>
            <a:r>
              <a:rPr lang="en-US" dirty="0" smtClean="0">
                <a:solidFill>
                  <a:srgbClr val="FF0000"/>
                </a:solidFill>
              </a:rPr>
              <a:t>People should seek feedback from a variety of sources or provide feedback using a variety of criteria.</a:t>
            </a:r>
            <a:endParaRPr lang="en-US" dirty="0">
              <a:solidFill>
                <a:srgbClr val="FF0000"/>
              </a:solidFill>
            </a:endParaRPr>
          </a:p>
        </p:txBody>
      </p:sp>
      <p:pic>
        <p:nvPicPr>
          <p:cNvPr id="8194" name="Picture 2" descr="C:\Users\Michaelm\AppData\Local\Microsoft\Windows\Temporary Internet Files\Content.IE5\WX0DVOOP\feedback[1].png"/>
          <p:cNvPicPr>
            <a:picLocks noChangeAspect="1" noChangeArrowheads="1"/>
          </p:cNvPicPr>
          <p:nvPr/>
        </p:nvPicPr>
        <p:blipFill>
          <a:blip r:embed="rId2" cstate="print"/>
          <a:srcRect/>
          <a:stretch>
            <a:fillRect/>
          </a:stretch>
        </p:blipFill>
        <p:spPr bwMode="auto">
          <a:xfrm>
            <a:off x="5879746" y="4419599"/>
            <a:ext cx="3492854" cy="2443235"/>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a:p>
        </p:txBody>
      </p:sp>
      <p:sp>
        <p:nvSpPr>
          <p:cNvPr id="4" name="Content Placeholder 3"/>
          <p:cNvSpPr>
            <a:spLocks noGrp="1"/>
          </p:cNvSpPr>
          <p:nvPr>
            <p:ph sz="quarter" idx="1"/>
          </p:nvPr>
        </p:nvSpPr>
        <p:spPr/>
        <p:txBody>
          <a:bodyPr/>
          <a:lstStyle/>
          <a:p>
            <a:r>
              <a:rPr lang="en-US" sz="2400" u="sng" dirty="0" smtClean="0"/>
              <a:t>The complexities and necessities of organizational life and survival inevitably require that all cultures include elements from all four cultures previously defined</a:t>
            </a:r>
            <a:r>
              <a:rPr lang="en-US" dirty="0" smtClean="0"/>
              <a:t>.</a:t>
            </a:r>
          </a:p>
          <a:p>
            <a:endParaRPr lang="en-US" sz="800" dirty="0" smtClean="0"/>
          </a:p>
          <a:p>
            <a:pPr lvl="1"/>
            <a:r>
              <a:rPr lang="en-US" dirty="0" smtClean="0">
                <a:solidFill>
                  <a:srgbClr val="FF0000"/>
                </a:solidFill>
              </a:rPr>
              <a:t>It should be apparent that different approaches to leadership are called for based on which of these four distinctive cultures dominates any organization at any time.</a:t>
            </a:r>
            <a:endParaRPr lang="en-US" dirty="0">
              <a:solidFill>
                <a:srgbClr val="FF0000"/>
              </a:solidFill>
            </a:endParaRPr>
          </a:p>
        </p:txBody>
      </p:sp>
      <p:pic>
        <p:nvPicPr>
          <p:cNvPr id="7172" name="Picture 4" descr="C:\Users\Michaelm\AppData\Local\Microsoft\Windows\Temporary Internet Files\Content.IE5\52LYKE23\culturecloud1[1].jpg"/>
          <p:cNvPicPr>
            <a:picLocks noChangeAspect="1" noChangeArrowheads="1"/>
          </p:cNvPicPr>
          <p:nvPr/>
        </p:nvPicPr>
        <p:blipFill>
          <a:blip r:embed="rId2" cstate="print"/>
          <a:srcRect/>
          <a:stretch>
            <a:fillRect/>
          </a:stretch>
        </p:blipFill>
        <p:spPr bwMode="auto">
          <a:xfrm>
            <a:off x="4818888" y="3962400"/>
            <a:ext cx="4038600" cy="2362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933674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a:p>
        </p:txBody>
      </p:sp>
      <p:sp>
        <p:nvSpPr>
          <p:cNvPr id="4" name="Content Placeholder 3"/>
          <p:cNvSpPr>
            <a:spLocks noGrp="1"/>
          </p:cNvSpPr>
          <p:nvPr>
            <p:ph sz="quarter" idx="1"/>
          </p:nvPr>
        </p:nvSpPr>
        <p:spPr>
          <a:xfrm>
            <a:off x="301752" y="1527048"/>
            <a:ext cx="8503920" cy="4873752"/>
          </a:xfrm>
        </p:spPr>
        <p:txBody>
          <a:bodyPr>
            <a:normAutofit lnSpcReduction="10000"/>
          </a:bodyPr>
          <a:lstStyle/>
          <a:p>
            <a:r>
              <a:rPr lang="en-US" sz="2400" u="sng" dirty="0" smtClean="0"/>
              <a:t>Leadership Response to Organizational Cultures</a:t>
            </a:r>
          </a:p>
          <a:p>
            <a:endParaRPr lang="en-US" sz="800" u="sng" dirty="0" smtClean="0"/>
          </a:p>
          <a:p>
            <a:pPr lvl="1"/>
            <a:r>
              <a:rPr lang="en-US" sz="2000" u="sng" dirty="0" smtClean="0"/>
              <a:t>Hierarchy Cultures </a:t>
            </a:r>
          </a:p>
          <a:p>
            <a:pPr lvl="2"/>
            <a:r>
              <a:rPr lang="en-US" sz="1800" dirty="0">
                <a:solidFill>
                  <a:srgbClr val="FF0000"/>
                </a:solidFill>
              </a:rPr>
              <a:t>E</a:t>
            </a:r>
            <a:r>
              <a:rPr lang="en-US" sz="1800" dirty="0" smtClean="0">
                <a:solidFill>
                  <a:srgbClr val="FF0000"/>
                </a:solidFill>
              </a:rPr>
              <a:t>mphasizes careful management of info, monitoring detailed aspects of the organization, and assuring operational dependability and reliability.</a:t>
            </a:r>
          </a:p>
          <a:p>
            <a:pPr lvl="1"/>
            <a:endParaRPr lang="en-US" sz="800" dirty="0" smtClean="0"/>
          </a:p>
          <a:p>
            <a:pPr lvl="1"/>
            <a:r>
              <a:rPr lang="en-US" sz="2000" u="sng" dirty="0" smtClean="0"/>
              <a:t>Clan Cultures </a:t>
            </a:r>
          </a:p>
          <a:p>
            <a:pPr lvl="2"/>
            <a:r>
              <a:rPr lang="en-US" sz="1800" dirty="0">
                <a:solidFill>
                  <a:srgbClr val="FF0000"/>
                </a:solidFill>
              </a:rPr>
              <a:t>F</a:t>
            </a:r>
            <a:r>
              <a:rPr lang="en-US" sz="1800" dirty="0" smtClean="0">
                <a:solidFill>
                  <a:srgbClr val="FF0000"/>
                </a:solidFill>
              </a:rPr>
              <a:t>ocuses on process more than output, especially as it minimizes conflict and maximizing consensus. A premium is placed on leadership that is empathetic and caring and that builds trust.</a:t>
            </a:r>
          </a:p>
          <a:p>
            <a:pPr lvl="2"/>
            <a:endParaRPr lang="en-US" sz="800" dirty="0" smtClean="0"/>
          </a:p>
          <a:p>
            <a:pPr lvl="1"/>
            <a:r>
              <a:rPr lang="en-US" sz="2000" u="sng" dirty="0" smtClean="0"/>
              <a:t>Adhocracy Cultures </a:t>
            </a:r>
          </a:p>
          <a:p>
            <a:pPr lvl="2"/>
            <a:r>
              <a:rPr lang="en-US" sz="1800" dirty="0" smtClean="0">
                <a:solidFill>
                  <a:srgbClr val="FF0000"/>
                </a:solidFill>
              </a:rPr>
              <a:t>Requires vision, creativity, and future-thinking.</a:t>
            </a:r>
          </a:p>
          <a:p>
            <a:pPr lvl="1"/>
            <a:endParaRPr lang="en-US" sz="800" dirty="0" smtClean="0"/>
          </a:p>
          <a:p>
            <a:pPr lvl="1"/>
            <a:r>
              <a:rPr lang="en-US" sz="2000" u="sng" dirty="0" smtClean="0"/>
              <a:t>Market Cultures </a:t>
            </a:r>
          </a:p>
          <a:p>
            <a:pPr lvl="2"/>
            <a:r>
              <a:rPr lang="en-US" sz="1800" dirty="0">
                <a:solidFill>
                  <a:srgbClr val="FF0000"/>
                </a:solidFill>
              </a:rPr>
              <a:t>P</a:t>
            </a:r>
            <a:r>
              <a:rPr lang="en-US" sz="1800" dirty="0" smtClean="0">
                <a:solidFill>
                  <a:srgbClr val="FF0000"/>
                </a:solidFill>
              </a:rPr>
              <a:t>laces a premium on aggressiveness, decisiveness, productivity, and outperforming competitors.</a:t>
            </a:r>
          </a:p>
          <a:p>
            <a:pPr lvl="1"/>
            <a:endParaRPr lang="en-US" dirty="0"/>
          </a:p>
        </p:txBody>
      </p:sp>
      <p:pic>
        <p:nvPicPr>
          <p:cNvPr id="8195" name="Picture 3" descr="C:\Users\Michaelm\AppData\Local\Microsoft\Windows\Temporary Internet Files\Content.IE5\VYJYNPGJ\64HRz[1].png"/>
          <p:cNvPicPr>
            <a:picLocks noChangeAspect="1" noChangeArrowheads="1"/>
          </p:cNvPicPr>
          <p:nvPr/>
        </p:nvPicPr>
        <p:blipFill>
          <a:blip r:embed="rId2" cstate="print"/>
          <a:srcRect/>
          <a:stretch>
            <a:fillRect/>
          </a:stretch>
        </p:blipFill>
        <p:spPr bwMode="auto">
          <a:xfrm>
            <a:off x="7086600" y="228600"/>
            <a:ext cx="1377950" cy="990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3449726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Environment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a:p>
        </p:txBody>
      </p:sp>
      <p:sp>
        <p:nvSpPr>
          <p:cNvPr id="4" name="Content Placeholder 3"/>
          <p:cNvSpPr>
            <a:spLocks noGrp="1"/>
          </p:cNvSpPr>
          <p:nvPr>
            <p:ph sz="quarter" idx="1"/>
          </p:nvPr>
        </p:nvSpPr>
        <p:spPr/>
        <p:txBody>
          <a:bodyPr/>
          <a:lstStyle/>
          <a:p>
            <a:r>
              <a:rPr lang="en-US" sz="2400" u="sng" dirty="0" smtClean="0"/>
              <a:t>The environmental level of the situation refers to factors outside task or organization that affect leadership process</a:t>
            </a:r>
            <a:r>
              <a:rPr lang="en-US" dirty="0" smtClean="0"/>
              <a:t>.  </a:t>
            </a:r>
          </a:p>
          <a:p>
            <a:endParaRPr lang="en-US" sz="800" dirty="0" smtClean="0"/>
          </a:p>
          <a:p>
            <a:pPr lvl="1"/>
            <a:r>
              <a:rPr lang="en-US" dirty="0" smtClean="0"/>
              <a:t>Two interrelated aspects of these extra-organizational aspects of the situation, include:</a:t>
            </a:r>
          </a:p>
          <a:p>
            <a:pPr lvl="1"/>
            <a:endParaRPr lang="en-US" sz="800" dirty="0" smtClean="0"/>
          </a:p>
          <a:p>
            <a:pPr marL="1051560" lvl="2" indent="-457200">
              <a:buFont typeface="+mj-lt"/>
              <a:buAutoNum type="arabicPeriod"/>
            </a:pPr>
            <a:r>
              <a:rPr lang="en-US" dirty="0" smtClean="0">
                <a:solidFill>
                  <a:srgbClr val="FF0000"/>
                </a:solidFill>
              </a:rPr>
              <a:t>Ways in which leaders increasingly confront situations that are unexpected, unfamiliar, complex, and rapidly changing; and</a:t>
            </a:r>
          </a:p>
          <a:p>
            <a:pPr marL="1051560" lvl="2" indent="-457200">
              <a:buFont typeface="+mj-lt"/>
              <a:buAutoNum type="arabicPeriod"/>
            </a:pPr>
            <a:r>
              <a:rPr lang="en-US" dirty="0" smtClean="0">
                <a:solidFill>
                  <a:srgbClr val="FF0000"/>
                </a:solidFill>
              </a:rPr>
              <a:t>Growing importance of leadership across different cultures.</a:t>
            </a:r>
            <a:endParaRPr lang="en-US" dirty="0">
              <a:solidFill>
                <a:srgbClr val="FF0000"/>
              </a:solidFill>
            </a:endParaRPr>
          </a:p>
        </p:txBody>
      </p:sp>
      <p:pic>
        <p:nvPicPr>
          <p:cNvPr id="1028" name="Picture 4" descr="C:\Users\MichaelM\AppData\Local\Microsoft\Windows\INetCache\IE\76VTN800\Ecology_Society_Economy_diagram_Environment_background[1].jpg"/>
          <p:cNvPicPr>
            <a:picLocks noChangeAspect="1" noChangeArrowheads="1"/>
          </p:cNvPicPr>
          <p:nvPr/>
        </p:nvPicPr>
        <p:blipFill>
          <a:blip r:embed="rId2" cstate="print"/>
          <a:srcRect/>
          <a:stretch>
            <a:fillRect/>
          </a:stretch>
        </p:blipFill>
        <p:spPr bwMode="auto">
          <a:xfrm>
            <a:off x="6716661" y="4495800"/>
            <a:ext cx="2089011" cy="1905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7197656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of Change in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a:p>
        </p:txBody>
      </p:sp>
      <p:sp>
        <p:nvSpPr>
          <p:cNvPr id="4" name="Content Placeholder 3"/>
          <p:cNvSpPr>
            <a:spLocks noGrp="1"/>
          </p:cNvSpPr>
          <p:nvPr>
            <p:ph sz="quarter" idx="1"/>
          </p:nvPr>
        </p:nvSpPr>
        <p:spPr/>
        <p:txBody>
          <a:bodyPr/>
          <a:lstStyle/>
          <a:p>
            <a:r>
              <a:rPr lang="en-US" sz="2400" u="sng" dirty="0" smtClean="0"/>
              <a:t>One general aspect of the situation that affects leadership is the degree of change that’s occurring</a:t>
            </a:r>
            <a:r>
              <a:rPr lang="en-US" dirty="0" smtClean="0"/>
              <a:t>.</a:t>
            </a:r>
          </a:p>
          <a:p>
            <a:endParaRPr lang="en-US" sz="800" dirty="0" smtClean="0"/>
          </a:p>
          <a:p>
            <a:pPr lvl="1"/>
            <a:r>
              <a:rPr lang="en-US" sz="2000" dirty="0" smtClean="0"/>
              <a:t>The nature of challenges facing leaders is changing as never before.  </a:t>
            </a:r>
          </a:p>
          <a:p>
            <a:pPr lvl="1"/>
            <a:r>
              <a:rPr lang="en-US" sz="2000" dirty="0" err="1" smtClean="0"/>
              <a:t>Rondald</a:t>
            </a:r>
            <a:r>
              <a:rPr lang="en-US" sz="2000" dirty="0" smtClean="0"/>
              <a:t> Heifetz argues that leaders are not only facing more crises than ever before, but a new mode of leadership is needed because   we are in a permanent state of crisis.</a:t>
            </a:r>
          </a:p>
          <a:p>
            <a:pPr lvl="1"/>
            <a:endParaRPr lang="en-US" sz="800" dirty="0" smtClean="0"/>
          </a:p>
          <a:p>
            <a:pPr lvl="2"/>
            <a:r>
              <a:rPr lang="en-US" sz="1800" dirty="0" smtClean="0">
                <a:solidFill>
                  <a:srgbClr val="FF0000"/>
                </a:solidFill>
              </a:rPr>
              <a:t>Leadership is more than an individual leader or their behavior or skills.  </a:t>
            </a:r>
          </a:p>
          <a:p>
            <a:pPr lvl="2"/>
            <a:r>
              <a:rPr lang="en-US" sz="1800" dirty="0" smtClean="0">
                <a:solidFill>
                  <a:srgbClr val="FF0000"/>
                </a:solidFill>
              </a:rPr>
              <a:t>Certain kinds of relationships with followers are vital, and distinctive skill sets are needed, as is a certain kind of organizational cultures.</a:t>
            </a:r>
            <a:endParaRPr lang="en-US" sz="1800" dirty="0">
              <a:solidFill>
                <a:srgbClr val="FF0000"/>
              </a:solidFill>
            </a:endParaRPr>
          </a:p>
        </p:txBody>
      </p:sp>
      <p:pic>
        <p:nvPicPr>
          <p:cNvPr id="2051" name="Picture 3" descr="C:\Users\MichaelM\AppData\Local\Microsoft\Windows\INetCache\IE\57ZPVCL6\change_of_seasons[1].jpg"/>
          <p:cNvPicPr>
            <a:picLocks noChangeAspect="1" noChangeArrowheads="1"/>
          </p:cNvPicPr>
          <p:nvPr/>
        </p:nvPicPr>
        <p:blipFill>
          <a:blip r:embed="rId2" cstate="print"/>
          <a:srcRect/>
          <a:stretch>
            <a:fillRect/>
          </a:stretch>
        </p:blipFill>
        <p:spPr bwMode="auto">
          <a:xfrm>
            <a:off x="4953000" y="5056908"/>
            <a:ext cx="4191000" cy="180109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1231218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Trends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a:p>
        </p:txBody>
      </p:sp>
      <p:sp>
        <p:nvSpPr>
          <p:cNvPr id="4" name="Content Placeholder 3"/>
          <p:cNvSpPr>
            <a:spLocks noGrp="1"/>
          </p:cNvSpPr>
          <p:nvPr>
            <p:ph sz="quarter" idx="1"/>
          </p:nvPr>
        </p:nvSpPr>
        <p:spPr>
          <a:xfrm>
            <a:off x="301752" y="1527048"/>
            <a:ext cx="8503920" cy="4721352"/>
          </a:xfrm>
        </p:spPr>
        <p:txBody>
          <a:bodyPr>
            <a:normAutofit fontScale="77500" lnSpcReduction="20000"/>
          </a:bodyPr>
          <a:lstStyle/>
          <a:p>
            <a:r>
              <a:rPr lang="en-US" sz="2800" u="sng" dirty="0" smtClean="0"/>
              <a:t>In response to increasing competitiveness, uncertainty, globalization, and pace of change, several leadership trends   have identified how organizations can face the future</a:t>
            </a:r>
            <a:r>
              <a:rPr lang="en-US" dirty="0" smtClean="0"/>
              <a:t>:</a:t>
            </a:r>
          </a:p>
          <a:p>
            <a:endParaRPr lang="en-US" sz="1000" dirty="0" smtClean="0"/>
          </a:p>
          <a:p>
            <a:pPr marL="788670" lvl="1" indent="-514350">
              <a:buFont typeface="+mj-lt"/>
              <a:buAutoNum type="arabicPeriod"/>
            </a:pPr>
            <a:r>
              <a:rPr lang="en-US" sz="2600" dirty="0" smtClean="0">
                <a:solidFill>
                  <a:srgbClr val="FF0000"/>
                </a:solidFill>
              </a:rPr>
              <a:t>Recognize that complex challenges are on the rise, and new approaches to leadership and development are required.</a:t>
            </a:r>
          </a:p>
          <a:p>
            <a:pPr marL="788670" lvl="1" indent="-514350">
              <a:buFont typeface="+mj-lt"/>
              <a:buAutoNum type="arabicPeriod"/>
            </a:pPr>
            <a:r>
              <a:rPr lang="en-US" sz="2600" dirty="0" smtClean="0">
                <a:solidFill>
                  <a:srgbClr val="FF0000"/>
                </a:solidFill>
              </a:rPr>
              <a:t>Embrace innovation as a driver of organizational success.</a:t>
            </a:r>
          </a:p>
          <a:p>
            <a:pPr marL="788670" lvl="1" indent="-514350">
              <a:buFont typeface="+mj-lt"/>
              <a:buAutoNum type="arabicPeriod"/>
            </a:pPr>
            <a:r>
              <a:rPr lang="en-US" sz="2600" dirty="0" smtClean="0">
                <a:solidFill>
                  <a:srgbClr val="FF0000"/>
                </a:solidFill>
              </a:rPr>
              <a:t>Prepare for the need for virtual leadership.</a:t>
            </a:r>
          </a:p>
          <a:p>
            <a:pPr marL="788670" lvl="1" indent="-514350">
              <a:buFont typeface="+mj-lt"/>
              <a:buAutoNum type="arabicPeriod"/>
            </a:pPr>
            <a:r>
              <a:rPr lang="en-US" sz="2600" dirty="0" smtClean="0">
                <a:solidFill>
                  <a:srgbClr val="FF0000"/>
                </a:solidFill>
              </a:rPr>
              <a:t>Collaboration will be essential to organizational success.</a:t>
            </a:r>
          </a:p>
          <a:p>
            <a:pPr marL="788670" lvl="1" indent="-514350">
              <a:buFont typeface="+mj-lt"/>
              <a:buAutoNum type="arabicPeriod"/>
            </a:pPr>
            <a:r>
              <a:rPr lang="en-US" sz="2600" dirty="0" smtClean="0">
                <a:solidFill>
                  <a:srgbClr val="FF0000"/>
                </a:solidFill>
              </a:rPr>
              <a:t>Because trust and respect will be vital, leaders will need to be more authentic in their roles than ever before.</a:t>
            </a:r>
          </a:p>
          <a:p>
            <a:pPr marL="788670" lvl="1" indent="-514350">
              <a:buFont typeface="+mj-lt"/>
              <a:buAutoNum type="arabicPeriod"/>
            </a:pPr>
            <a:r>
              <a:rPr lang="en-US" sz="2600" dirty="0" smtClean="0">
                <a:solidFill>
                  <a:srgbClr val="FF0000"/>
                </a:solidFill>
              </a:rPr>
              <a:t>The next generation of leaders will place new kinds of leadership demands on their organizations.</a:t>
            </a:r>
          </a:p>
          <a:p>
            <a:pPr marL="788670" lvl="1" indent="-514350">
              <a:buFont typeface="+mj-lt"/>
              <a:buAutoNum type="arabicPeriod"/>
            </a:pPr>
            <a:r>
              <a:rPr lang="en-US" sz="2600" dirty="0" smtClean="0">
                <a:solidFill>
                  <a:srgbClr val="FF0000"/>
                </a:solidFill>
              </a:rPr>
              <a:t>A crisis of talent in organizations is coming: need development.</a:t>
            </a:r>
          </a:p>
          <a:p>
            <a:pPr marL="788670" lvl="1" indent="-514350">
              <a:buFont typeface="+mj-lt"/>
              <a:buAutoNum type="arabicPeriod"/>
            </a:pPr>
            <a:r>
              <a:rPr lang="en-US" sz="2600" dirty="0" smtClean="0">
                <a:solidFill>
                  <a:srgbClr val="FF0000"/>
                </a:solidFill>
              </a:rPr>
              <a:t>Ensuring the health and fitness of all employees must be a priority.</a:t>
            </a:r>
          </a:p>
          <a:p>
            <a:pPr lvl="1"/>
            <a:endParaRPr lang="en-US" dirty="0"/>
          </a:p>
        </p:txBody>
      </p:sp>
      <p:pic>
        <p:nvPicPr>
          <p:cNvPr id="6" name="Picture 5" descr="Trend Analysis: How to Understand Your Audience's Search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
            <a:ext cx="2315308" cy="129540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7470101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a:p>
        </p:txBody>
      </p:sp>
      <p:sp>
        <p:nvSpPr>
          <p:cNvPr id="4" name="Content Placeholder 3"/>
          <p:cNvSpPr>
            <a:spLocks noGrp="1"/>
          </p:cNvSpPr>
          <p:nvPr>
            <p:ph sz="quarter" idx="1"/>
          </p:nvPr>
        </p:nvSpPr>
        <p:spPr/>
        <p:txBody>
          <a:bodyPr/>
          <a:lstStyle/>
          <a:p>
            <a:r>
              <a:rPr lang="en-US" sz="2400" u="sng" dirty="0" smtClean="0"/>
              <a:t>Societal Culture refers to learned behaviors characterizing the way of life members are living within any society</a:t>
            </a:r>
            <a:r>
              <a:rPr lang="en-US" dirty="0" smtClean="0"/>
              <a:t>.</a:t>
            </a:r>
          </a:p>
          <a:p>
            <a:endParaRPr lang="en-US" sz="800" dirty="0" smtClean="0"/>
          </a:p>
          <a:p>
            <a:pPr lvl="1"/>
            <a:r>
              <a:rPr lang="en-US" dirty="0" smtClean="0"/>
              <a:t>Cultures differ from one another just as individuals differ.</a:t>
            </a:r>
          </a:p>
          <a:p>
            <a:pPr lvl="1"/>
            <a:endParaRPr lang="en-US" sz="800" dirty="0" smtClean="0"/>
          </a:p>
          <a:p>
            <a:pPr lvl="2"/>
            <a:r>
              <a:rPr lang="en-US" dirty="0" smtClean="0">
                <a:solidFill>
                  <a:srgbClr val="FF0000"/>
                </a:solidFill>
              </a:rPr>
              <a:t>The most salient aspect of any culture typically involves behavior – the distinctive actions, mannerisms, and gestures characteristic of that culture.</a:t>
            </a:r>
            <a:endParaRPr lang="en-US" dirty="0">
              <a:solidFill>
                <a:srgbClr val="FF0000"/>
              </a:solidFill>
            </a:endParaRPr>
          </a:p>
        </p:txBody>
      </p:sp>
      <p:pic>
        <p:nvPicPr>
          <p:cNvPr id="7" name="Picture 6" descr="Here Design - Way of lif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572000"/>
            <a:ext cx="3962400" cy="2286000"/>
          </a:xfrm>
          <a:prstGeom prst="rect">
            <a:avLst/>
          </a:prstGeom>
          <a:noFill/>
          <a:ln>
            <a:noFill/>
          </a:ln>
        </p:spPr>
      </p:pic>
      <p:pic>
        <p:nvPicPr>
          <p:cNvPr id="8" name="Picture 7" descr="The Way of Life | Chubby Pixel"/>
          <p:cNvPicPr/>
          <p:nvPr/>
        </p:nvPicPr>
        <p:blipFill>
          <a:blip r:embed="rId3">
            <a:extLst>
              <a:ext uri="{28A0092B-C50C-407E-A947-70E740481C1C}">
                <a14:useLocalDpi xmlns:a14="http://schemas.microsoft.com/office/drawing/2010/main" val="0"/>
              </a:ext>
            </a:extLst>
          </a:blip>
          <a:srcRect/>
          <a:stretch>
            <a:fillRect/>
          </a:stretch>
        </p:blipFill>
        <p:spPr bwMode="auto">
          <a:xfrm>
            <a:off x="3352799" y="3886200"/>
            <a:ext cx="2185323" cy="1856792"/>
          </a:xfrm>
          <a:prstGeom prst="rect">
            <a:avLst/>
          </a:prstGeom>
          <a:noFill/>
          <a:ln>
            <a:noFill/>
          </a:ln>
        </p:spPr>
      </p:pic>
      <p:pic>
        <p:nvPicPr>
          <p:cNvPr id="9" name="Picture 8"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067720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a:p>
        </p:txBody>
      </p:sp>
      <p:sp>
        <p:nvSpPr>
          <p:cNvPr id="4" name="Content Placeholder 3"/>
          <p:cNvSpPr>
            <a:spLocks noGrp="1"/>
          </p:cNvSpPr>
          <p:nvPr>
            <p:ph sz="quarter" idx="1"/>
          </p:nvPr>
        </p:nvSpPr>
        <p:spPr/>
        <p:txBody>
          <a:bodyPr/>
          <a:lstStyle/>
          <a:p>
            <a:r>
              <a:rPr lang="en-US" sz="2400" u="sng" dirty="0" smtClean="0"/>
              <a:t>A clear implication for business leaders in the global context, therefore, is the need to become aware and respectful of cultural differences and perspectives</a:t>
            </a:r>
            <a:r>
              <a:rPr lang="en-US" dirty="0" smtClean="0"/>
              <a:t>.</a:t>
            </a:r>
          </a:p>
          <a:p>
            <a:endParaRPr lang="en-US" sz="800" dirty="0" smtClean="0"/>
          </a:p>
          <a:p>
            <a:pPr lvl="1"/>
            <a:r>
              <a:rPr lang="en-US" sz="2000" dirty="0" smtClean="0"/>
              <a:t>Barnum pointed out the importance of being able to look at one’s own culture through the eyes of another:</a:t>
            </a:r>
          </a:p>
          <a:p>
            <a:pPr lvl="1"/>
            <a:endParaRPr lang="en-US" sz="800" dirty="0" smtClean="0"/>
          </a:p>
          <a:p>
            <a:pPr lvl="2"/>
            <a:r>
              <a:rPr lang="en-US" sz="1800" dirty="0" smtClean="0">
                <a:solidFill>
                  <a:srgbClr val="FF0000"/>
                </a:solidFill>
              </a:rPr>
              <a:t>Consciously or unconsciously they will be using their own beliefs as the yardsticks for judging you, so know how you compare to those yardsticks by ferreting out their values and noting where they differ from yours.</a:t>
            </a:r>
            <a:endParaRPr lang="en-US" sz="1800" dirty="0">
              <a:solidFill>
                <a:srgbClr val="FF0000"/>
              </a:solidFill>
            </a:endParaRPr>
          </a:p>
        </p:txBody>
      </p:sp>
      <p:pic>
        <p:nvPicPr>
          <p:cNvPr id="5126" name="Picture 6" descr="C:\Users\MichaelM\AppData\Local\Microsoft\Windows\INetCache\IE\76VTN800\See-through-others-eyes[1].png"/>
          <p:cNvPicPr>
            <a:picLocks noChangeAspect="1" noChangeArrowheads="1"/>
          </p:cNvPicPr>
          <p:nvPr/>
        </p:nvPicPr>
        <p:blipFill>
          <a:blip r:embed="rId2" cstate="print"/>
          <a:srcRect/>
          <a:stretch>
            <a:fillRect/>
          </a:stretch>
        </p:blipFill>
        <p:spPr bwMode="auto">
          <a:xfrm>
            <a:off x="4572000" y="4654483"/>
            <a:ext cx="4572000" cy="221906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800317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Leadership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a:p>
        </p:txBody>
      </p:sp>
      <p:sp>
        <p:nvSpPr>
          <p:cNvPr id="4" name="Content Placeholder 3"/>
          <p:cNvSpPr>
            <a:spLocks noGrp="1"/>
          </p:cNvSpPr>
          <p:nvPr>
            <p:ph sz="quarter" idx="1"/>
          </p:nvPr>
        </p:nvSpPr>
        <p:spPr/>
        <p:txBody>
          <a:bodyPr/>
          <a:lstStyle/>
          <a:p>
            <a:r>
              <a:rPr lang="en-US" sz="2400" u="sng" dirty="0" smtClean="0"/>
              <a:t>The Implicit Leadership Theory holds that individuals have implicit beliefs and assumptions about attributes and behaviors that distinguish leaders from followers, effective leaders from ineffective, and moral leaders from immoral</a:t>
            </a:r>
            <a:r>
              <a:rPr lang="en-US" dirty="0" smtClean="0"/>
              <a:t>.</a:t>
            </a:r>
          </a:p>
          <a:p>
            <a:endParaRPr lang="en-US" sz="800" dirty="0" smtClean="0"/>
          </a:p>
          <a:p>
            <a:pPr lvl="1"/>
            <a:r>
              <a:rPr lang="en-US" sz="2000" dirty="0" smtClean="0">
                <a:solidFill>
                  <a:srgbClr val="FF0000"/>
                </a:solidFill>
              </a:rPr>
              <a:t>The research further posits that relatively distinctive implicit theories of leadership characterize different societal cultures from each other as well as organizational cultures within those societal cultures – culturally endorsed implicit theories of leadership (CLT).</a:t>
            </a:r>
            <a:endParaRPr lang="en-US" sz="2000" dirty="0">
              <a:solidFill>
                <a:srgbClr val="FF0000"/>
              </a:solidFill>
            </a:endParaRPr>
          </a:p>
        </p:txBody>
      </p:sp>
      <p:pic>
        <p:nvPicPr>
          <p:cNvPr id="8" name="Picture 7" descr="What The Hell Is Implicit Bias And Why Is It Dangerou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800600"/>
            <a:ext cx="3962400" cy="2057400"/>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038528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 of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a:p>
        </p:txBody>
      </p:sp>
      <p:sp>
        <p:nvSpPr>
          <p:cNvPr id="4" name="Content Placeholder 3"/>
          <p:cNvSpPr>
            <a:spLocks noGrp="1"/>
          </p:cNvSpPr>
          <p:nvPr>
            <p:ph sz="quarter" idx="1"/>
          </p:nvPr>
        </p:nvSpPr>
        <p:spPr>
          <a:xfrm>
            <a:off x="301752" y="1527048"/>
            <a:ext cx="8503920" cy="4873752"/>
          </a:xfrm>
        </p:spPr>
        <p:txBody>
          <a:bodyPr>
            <a:normAutofit fontScale="85000" lnSpcReduction="10000"/>
          </a:bodyPr>
          <a:lstStyle/>
          <a:p>
            <a:r>
              <a:rPr lang="en-US" sz="2600" u="sng" dirty="0" smtClean="0"/>
              <a:t>Six dimensions of leadership applicable across all global cultures</a:t>
            </a:r>
            <a:r>
              <a:rPr lang="en-US" sz="2600" dirty="0" smtClean="0"/>
              <a:t>.</a:t>
            </a:r>
          </a:p>
          <a:p>
            <a:endParaRPr lang="en-US" sz="800" dirty="0" smtClean="0"/>
          </a:p>
          <a:p>
            <a:pPr marL="731520" lvl="1" indent="-457200">
              <a:buFont typeface="+mj-lt"/>
              <a:buAutoNum type="arabicPeriod"/>
            </a:pPr>
            <a:r>
              <a:rPr lang="en-US" u="sng" dirty="0" smtClean="0"/>
              <a:t>Charismatic/Value-Based Leadership</a:t>
            </a:r>
          </a:p>
          <a:p>
            <a:pPr lvl="2"/>
            <a:r>
              <a:rPr lang="en-US" dirty="0" smtClean="0">
                <a:solidFill>
                  <a:srgbClr val="FF0000"/>
                </a:solidFill>
              </a:rPr>
              <a:t>Reflects the ability to inspire, motivate, and expect high performance from others on the basis of shared core values.</a:t>
            </a:r>
          </a:p>
          <a:p>
            <a:pPr marL="731520" lvl="1" indent="-457200">
              <a:buFont typeface="+mj-lt"/>
              <a:buAutoNum type="arabicPeriod"/>
            </a:pPr>
            <a:r>
              <a:rPr lang="en-US" u="sng" dirty="0" smtClean="0"/>
              <a:t>Team-Oriented Leadership</a:t>
            </a:r>
          </a:p>
          <a:p>
            <a:pPr lvl="2"/>
            <a:r>
              <a:rPr lang="en-US" dirty="0" smtClean="0">
                <a:solidFill>
                  <a:srgbClr val="FF0000"/>
                </a:solidFill>
              </a:rPr>
              <a:t>Emphasizes effective team building and implementation of a common purpose or goal among team members.</a:t>
            </a:r>
          </a:p>
          <a:p>
            <a:pPr marL="731520" lvl="1" indent="-457200">
              <a:buFont typeface="+mj-lt"/>
              <a:buAutoNum type="arabicPeriod"/>
            </a:pPr>
            <a:r>
              <a:rPr lang="en-US" u="sng" dirty="0" smtClean="0"/>
              <a:t>Participative </a:t>
            </a:r>
            <a:r>
              <a:rPr lang="en-US" u="sng" dirty="0"/>
              <a:t>Leadership</a:t>
            </a:r>
          </a:p>
          <a:p>
            <a:pPr lvl="2"/>
            <a:r>
              <a:rPr lang="en-US" dirty="0">
                <a:solidFill>
                  <a:srgbClr val="FF0000"/>
                </a:solidFill>
              </a:rPr>
              <a:t>Reflects the degree to which managers involve others in making and implementing decisions.</a:t>
            </a:r>
          </a:p>
          <a:p>
            <a:pPr marL="731520" lvl="1" indent="-457200">
              <a:buFont typeface="+mj-lt"/>
              <a:buAutoNum type="arabicPeriod"/>
            </a:pPr>
            <a:r>
              <a:rPr lang="en-US" u="sng" dirty="0" smtClean="0"/>
              <a:t>Human-Oriented </a:t>
            </a:r>
            <a:r>
              <a:rPr lang="en-US" u="sng" dirty="0"/>
              <a:t>Leadership</a:t>
            </a:r>
          </a:p>
          <a:p>
            <a:pPr lvl="2"/>
            <a:r>
              <a:rPr lang="en-US" dirty="0">
                <a:solidFill>
                  <a:srgbClr val="FF0000"/>
                </a:solidFill>
              </a:rPr>
              <a:t>Reflects supportive and considerate leadership </a:t>
            </a:r>
            <a:r>
              <a:rPr lang="en-US" dirty="0" smtClean="0">
                <a:solidFill>
                  <a:srgbClr val="FF0000"/>
                </a:solidFill>
              </a:rPr>
              <a:t>– compassion </a:t>
            </a:r>
            <a:r>
              <a:rPr lang="en-US" dirty="0">
                <a:solidFill>
                  <a:srgbClr val="FF0000"/>
                </a:solidFill>
              </a:rPr>
              <a:t>and generosity.</a:t>
            </a:r>
          </a:p>
          <a:p>
            <a:pPr marL="731520" lvl="1" indent="-457200">
              <a:buFont typeface="+mj-lt"/>
              <a:buAutoNum type="arabicPeriod"/>
            </a:pPr>
            <a:r>
              <a:rPr lang="en-US" u="sng" dirty="0" smtClean="0"/>
              <a:t>Autonomous </a:t>
            </a:r>
            <a:r>
              <a:rPr lang="en-US" u="sng" dirty="0"/>
              <a:t>Leadership</a:t>
            </a:r>
          </a:p>
          <a:p>
            <a:pPr lvl="2"/>
            <a:r>
              <a:rPr lang="en-US" dirty="0">
                <a:solidFill>
                  <a:srgbClr val="FF0000"/>
                </a:solidFill>
              </a:rPr>
              <a:t>Refers to independent and individualistic leadership.</a:t>
            </a:r>
          </a:p>
          <a:p>
            <a:pPr marL="731520" lvl="1" indent="-457200">
              <a:buFont typeface="+mj-lt"/>
              <a:buAutoNum type="arabicPeriod"/>
            </a:pPr>
            <a:r>
              <a:rPr lang="en-US" u="sng" dirty="0" smtClean="0"/>
              <a:t>Self-Protective </a:t>
            </a:r>
            <a:r>
              <a:rPr lang="en-US" u="sng" dirty="0"/>
              <a:t>Leadership</a:t>
            </a:r>
          </a:p>
          <a:p>
            <a:pPr lvl="2"/>
            <a:r>
              <a:rPr lang="en-US" dirty="0">
                <a:solidFill>
                  <a:srgbClr val="FF0000"/>
                </a:solidFill>
              </a:rPr>
              <a:t>Focuses on ensuring the safety and security of the </a:t>
            </a:r>
            <a:r>
              <a:rPr lang="en-US" dirty="0" smtClean="0">
                <a:solidFill>
                  <a:srgbClr val="FF0000"/>
                </a:solidFill>
              </a:rPr>
              <a:t>individual/group </a:t>
            </a:r>
            <a:r>
              <a:rPr lang="en-US" dirty="0">
                <a:solidFill>
                  <a:srgbClr val="FF0000"/>
                </a:solidFill>
              </a:rPr>
              <a:t>member</a:t>
            </a:r>
            <a:r>
              <a:rPr lang="en-US" dirty="0" smtClean="0">
                <a:solidFill>
                  <a:srgbClr val="FF0000"/>
                </a:solidFill>
              </a:rPr>
              <a:t>.</a:t>
            </a:r>
            <a:endParaRPr lang="en-US" dirty="0">
              <a:solidFill>
                <a:srgbClr val="FF0000"/>
              </a:solidFill>
            </a:endParaRPr>
          </a:p>
        </p:txBody>
      </p:sp>
      <p:pic>
        <p:nvPicPr>
          <p:cNvPr id="7170" name="Picture 2" descr="C:\Program Files (x86)\Microsoft Office\MEDIA\CAGCAT10\j0335112.wmf"/>
          <p:cNvPicPr>
            <a:picLocks noChangeAspect="1" noChangeArrowheads="1"/>
          </p:cNvPicPr>
          <p:nvPr/>
        </p:nvPicPr>
        <p:blipFill>
          <a:blip r:embed="rId2" cstate="print"/>
          <a:srcRect/>
          <a:stretch>
            <a:fillRect/>
          </a:stretch>
        </p:blipFill>
        <p:spPr bwMode="auto">
          <a:xfrm>
            <a:off x="7391400" y="304800"/>
            <a:ext cx="1066800" cy="89519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930246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Leadership Attributes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a:p>
        </p:txBody>
      </p:sp>
      <p:sp>
        <p:nvSpPr>
          <p:cNvPr id="4" name="Content Placeholder 3"/>
          <p:cNvSpPr>
            <a:spLocks noGrp="1"/>
          </p:cNvSpPr>
          <p:nvPr>
            <p:ph sz="quarter" idx="1"/>
          </p:nvPr>
        </p:nvSpPr>
        <p:spPr/>
        <p:txBody>
          <a:bodyPr/>
          <a:lstStyle/>
          <a:p>
            <a:r>
              <a:rPr lang="en-US" sz="2400" u="sng" dirty="0" smtClean="0"/>
              <a:t>(Positive) Universal Leadership Attributes</a:t>
            </a:r>
          </a:p>
          <a:p>
            <a:endParaRPr lang="en-US" sz="800" u="sng" dirty="0" smtClean="0"/>
          </a:p>
          <a:p>
            <a:pPr lvl="1"/>
            <a:r>
              <a:rPr lang="en-US" sz="2000" dirty="0" smtClean="0">
                <a:solidFill>
                  <a:srgbClr val="FF0000"/>
                </a:solidFill>
              </a:rPr>
              <a:t>Trustworthy – Just – Honest – Foresighted – Plans Ahead  Encouraging – Informed – Excellence Oriented – Positive </a:t>
            </a:r>
            <a:r>
              <a:rPr lang="en-US" sz="2000" dirty="0">
                <a:solidFill>
                  <a:srgbClr val="FF0000"/>
                </a:solidFill>
              </a:rPr>
              <a:t> </a:t>
            </a:r>
            <a:r>
              <a:rPr lang="en-US" sz="2000" dirty="0" smtClean="0">
                <a:solidFill>
                  <a:srgbClr val="FF0000"/>
                </a:solidFill>
              </a:rPr>
              <a:t>   Dynamic – Motive Arouser – Confidence Builder – Motivational  Dependable – Coordinator – Intelligent – Decisive – Effective Bargainer – Win-Win Problem Solver – Administratively Skilled  Communicative – Team Builder</a:t>
            </a:r>
          </a:p>
          <a:p>
            <a:pPr lvl="1"/>
            <a:endParaRPr lang="en-US" sz="800" dirty="0" smtClean="0"/>
          </a:p>
          <a:p>
            <a:r>
              <a:rPr lang="en-US" sz="2400" u="sng" dirty="0" smtClean="0"/>
              <a:t>(Negative) Universal Leadership Attributes</a:t>
            </a:r>
          </a:p>
          <a:p>
            <a:endParaRPr lang="en-US" sz="800" u="sng" dirty="0" smtClean="0"/>
          </a:p>
          <a:p>
            <a:pPr lvl="1"/>
            <a:r>
              <a:rPr lang="en-US" sz="2000" dirty="0" smtClean="0">
                <a:solidFill>
                  <a:srgbClr val="FF0000"/>
                </a:solidFill>
              </a:rPr>
              <a:t>Loner – Asocial – Non-Cooperative – Irritable – Non-Explicit  Egocentric – Ruthless – Dictatorial</a:t>
            </a:r>
            <a:endParaRPr lang="en-US" sz="2000" dirty="0">
              <a:solidFill>
                <a:srgbClr val="FF0000"/>
              </a:solidFill>
            </a:endParaRPr>
          </a:p>
        </p:txBody>
      </p:sp>
      <p:pic>
        <p:nvPicPr>
          <p:cNvPr id="8194" name="Picture 2" descr="C:\Users\MichaelM\AppData\Local\Microsoft\Windows\INetCache\IE\NA6TXAAW\768px-Electric_charge_symbol_positive.svg[1].png"/>
          <p:cNvPicPr>
            <a:picLocks noChangeAspect="1" noChangeArrowheads="1"/>
          </p:cNvPicPr>
          <p:nvPr/>
        </p:nvPicPr>
        <p:blipFill>
          <a:blip r:embed="rId2" cstate="print"/>
          <a:srcRect/>
          <a:stretch>
            <a:fillRect/>
          </a:stretch>
        </p:blipFill>
        <p:spPr bwMode="auto">
          <a:xfrm>
            <a:off x="7804746" y="1408176"/>
            <a:ext cx="821094" cy="725424"/>
          </a:xfrm>
          <a:prstGeom prst="rect">
            <a:avLst/>
          </a:prstGeom>
          <a:noFill/>
        </p:spPr>
      </p:pic>
      <p:pic>
        <p:nvPicPr>
          <p:cNvPr id="8195" name="Picture 3" descr="C:\Users\MichaelM\AppData\Local\Microsoft\Windows\INetCache\IE\57ZPVCL6\1024px-Electric_charge_symbol_negative.svg[1].png"/>
          <p:cNvPicPr>
            <a:picLocks noChangeAspect="1" noChangeArrowheads="1"/>
          </p:cNvPicPr>
          <p:nvPr/>
        </p:nvPicPr>
        <p:blipFill>
          <a:blip r:embed="rId3" cstate="print"/>
          <a:srcRect/>
          <a:stretch>
            <a:fillRect/>
          </a:stretch>
        </p:blipFill>
        <p:spPr bwMode="auto">
          <a:xfrm>
            <a:off x="7804746" y="3813048"/>
            <a:ext cx="883920" cy="835152"/>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973893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Constructive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a:p>
        </p:txBody>
      </p:sp>
      <p:sp>
        <p:nvSpPr>
          <p:cNvPr id="4" name="Content Placeholder 3"/>
          <p:cNvSpPr>
            <a:spLocks noGrp="1"/>
          </p:cNvSpPr>
          <p:nvPr>
            <p:ph sz="quarter" idx="1"/>
          </p:nvPr>
        </p:nvSpPr>
        <p:spPr/>
        <p:txBody>
          <a:bodyPr/>
          <a:lstStyle/>
          <a:p>
            <a:r>
              <a:rPr lang="en-US" sz="2400" u="sng" dirty="0" smtClean="0"/>
              <a:t>Giving constructive feedback involves sharing information or perceptions with another about the nature, quality, or impact of that person’s behavior</a:t>
            </a:r>
            <a:r>
              <a:rPr lang="en-US" dirty="0" smtClean="0"/>
              <a:t>.</a:t>
            </a:r>
          </a:p>
          <a:p>
            <a:endParaRPr lang="en-US" sz="800" dirty="0" smtClean="0"/>
          </a:p>
          <a:p>
            <a:pPr lvl="1"/>
            <a:r>
              <a:rPr lang="en-US" dirty="0" smtClean="0">
                <a:solidFill>
                  <a:srgbClr val="FF0000"/>
                </a:solidFill>
              </a:rPr>
              <a:t>It can range from giving feedback pertaining specifically to a person’s work (performance feedback) to impressions of how aspects of that person’s interpersonal behavior may be pervasively affecting relationships with others.</a:t>
            </a:r>
            <a:endParaRPr lang="en-US" dirty="0">
              <a:solidFill>
                <a:srgbClr val="FF0000"/>
              </a:solidFill>
            </a:endParaRPr>
          </a:p>
        </p:txBody>
      </p:sp>
      <p:pic>
        <p:nvPicPr>
          <p:cNvPr id="1027" name="Picture 3" descr="C:\Users\Michaelm\AppData\Local\Microsoft\Windows\Temporary Internet Files\Content.IE5\WX0DVOOP\constructive-criticism-600x315[1].png"/>
          <p:cNvPicPr>
            <a:picLocks noChangeAspect="1" noChangeArrowheads="1"/>
          </p:cNvPicPr>
          <p:nvPr/>
        </p:nvPicPr>
        <p:blipFill>
          <a:blip r:embed="rId2" cstate="print"/>
          <a:srcRect/>
          <a:stretch>
            <a:fillRect/>
          </a:stretch>
        </p:blipFill>
        <p:spPr bwMode="auto">
          <a:xfrm>
            <a:off x="4564224" y="4572000"/>
            <a:ext cx="4572000" cy="2286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13007</TotalTime>
  <Words>6503</Words>
  <Application>Microsoft Office PowerPoint</Application>
  <PresentationFormat>On-screen Show (4:3)</PresentationFormat>
  <Paragraphs>704</Paragraphs>
  <Slides>90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Broadway</vt:lpstr>
      <vt:lpstr>Calibri</vt:lpstr>
      <vt:lpstr>Georgia</vt:lpstr>
      <vt:lpstr>Wingdings</vt:lpstr>
      <vt:lpstr>Wingdings 2</vt:lpstr>
      <vt:lpstr>Civic</vt:lpstr>
      <vt:lpstr>Leadership  Session Five Class Presentation</vt:lpstr>
      <vt:lpstr>Focus on the Followers</vt:lpstr>
      <vt:lpstr>Setting Goals</vt:lpstr>
      <vt:lpstr>Specific and Observable</vt:lpstr>
      <vt:lpstr>Specific and Observable</vt:lpstr>
      <vt:lpstr>Attainable but Challenging</vt:lpstr>
      <vt:lpstr>Commitment</vt:lpstr>
      <vt:lpstr>Feedback</vt:lpstr>
      <vt:lpstr>Providing Constructive Feedback</vt:lpstr>
      <vt:lpstr>Providing Constructive Feedback</vt:lpstr>
      <vt:lpstr>Providing Constructive Feedback Positive and Negative</vt:lpstr>
      <vt:lpstr>Feedback Skills</vt:lpstr>
      <vt:lpstr>Criteria for Evaluative Feedback</vt:lpstr>
      <vt:lpstr>Give Positive as well as Negative Feedback</vt:lpstr>
      <vt:lpstr>Avoid Blame or Embarrassment</vt:lpstr>
      <vt:lpstr>Team Building</vt:lpstr>
      <vt:lpstr>Team Building</vt:lpstr>
      <vt:lpstr>Team Building</vt:lpstr>
      <vt:lpstr>High Performance Teams The Rocket Model</vt:lpstr>
      <vt:lpstr>The Rocket Model</vt:lpstr>
      <vt:lpstr>The Rocket Model</vt:lpstr>
      <vt:lpstr>The Rocket Model 1. Context: What is the Situation?</vt:lpstr>
      <vt:lpstr>The Rocket Model 2. Mission: What are We Trying to Accomplish?</vt:lpstr>
      <vt:lpstr>The Rocket Model 3. Talent: Who is on the Bus?</vt:lpstr>
      <vt:lpstr>The Rocket Model 4. Norms: What are the Rules?</vt:lpstr>
      <vt:lpstr>The Rocket Model 5. Buy-In: Is Everyone Committed and Engaged?</vt:lpstr>
      <vt:lpstr>The Rocket Model 5. Buy-In: Is Everyone Committed and Engaged?</vt:lpstr>
      <vt:lpstr>The Rocket Model 6. Power: Do We Have Enough Resources?</vt:lpstr>
      <vt:lpstr>The Rocket Model 7. Morale: Can’t We All Just Get Along?</vt:lpstr>
      <vt:lpstr>The Rocket Model 8. Results: Are We Winning?</vt:lpstr>
      <vt:lpstr>Delegation</vt:lpstr>
      <vt:lpstr>Delegation</vt:lpstr>
      <vt:lpstr>Delegation</vt:lpstr>
      <vt:lpstr>Why Delegation is Important</vt:lpstr>
      <vt:lpstr>Why Delegation is Important</vt:lpstr>
      <vt:lpstr>Common Reasons for Avoiding Delegation</vt:lpstr>
      <vt:lpstr>Principles of Effective Delegation</vt:lpstr>
      <vt:lpstr>Coaching</vt:lpstr>
      <vt:lpstr>Coaching</vt:lpstr>
      <vt:lpstr>Forging a Partnership</vt:lpstr>
      <vt:lpstr>Conduct a GAPS Analysis</vt:lpstr>
      <vt:lpstr>Create Development and Coaching Plans</vt:lpstr>
      <vt:lpstr>Development Plan Checklist</vt:lpstr>
      <vt:lpstr>Promoting Persistence Helping Followers Stick to Their Plans</vt:lpstr>
      <vt:lpstr>Transferring Skills Creating a Learning Environment</vt:lpstr>
      <vt:lpstr>Coaching</vt:lpstr>
      <vt:lpstr>Focus on the Situation</vt:lpstr>
      <vt:lpstr>The Situation</vt:lpstr>
      <vt:lpstr>The Situation</vt:lpstr>
      <vt:lpstr>The Situation</vt:lpstr>
      <vt:lpstr>Role Theory</vt:lpstr>
      <vt:lpstr>Multiple-Influence Model (MIM)</vt:lpstr>
      <vt:lpstr>Situational Levels</vt:lpstr>
      <vt:lpstr>Situational Levels</vt:lpstr>
      <vt:lpstr>The Task</vt:lpstr>
      <vt:lpstr>The Task</vt:lpstr>
      <vt:lpstr>1. Task Autonomy</vt:lpstr>
      <vt:lpstr>2. Task Feedback</vt:lpstr>
      <vt:lpstr>3. Task Structure</vt:lpstr>
      <vt:lpstr>3. Task Structure</vt:lpstr>
      <vt:lpstr>4. Task Interdependence</vt:lpstr>
      <vt:lpstr>The Organization</vt:lpstr>
      <vt:lpstr>The Formal Organization</vt:lpstr>
      <vt:lpstr>The Informal Organization: </vt:lpstr>
      <vt:lpstr>Organizational Culture</vt:lpstr>
      <vt:lpstr>Organizational Culture</vt:lpstr>
      <vt:lpstr>Organizational Culture</vt:lpstr>
      <vt:lpstr>Organizational Culture</vt:lpstr>
      <vt:lpstr>Stages of Leadership Culture Development</vt:lpstr>
      <vt:lpstr>1. Dependent Leadership Cultures</vt:lpstr>
      <vt:lpstr>2. Independent Leadership Cultures</vt:lpstr>
      <vt:lpstr>3. Interdependent Leadership Cultures</vt:lpstr>
      <vt:lpstr>Organizational Culture</vt:lpstr>
      <vt:lpstr>A Theory of Organizational Culture</vt:lpstr>
      <vt:lpstr>Competing Values Framework</vt:lpstr>
      <vt:lpstr>1. Hierarchy Culture</vt:lpstr>
      <vt:lpstr>2. Clan Culture</vt:lpstr>
      <vt:lpstr>3. Adhocracy Culture</vt:lpstr>
      <vt:lpstr>4. Market Culture</vt:lpstr>
      <vt:lpstr>Organizational Cultures</vt:lpstr>
      <vt:lpstr>Organizational Cultures</vt:lpstr>
      <vt:lpstr>The Environment</vt:lpstr>
      <vt:lpstr>Degree of Change in Leadership</vt:lpstr>
      <vt:lpstr>Workplace Trends</vt:lpstr>
      <vt:lpstr>Societal Culture</vt:lpstr>
      <vt:lpstr>Societal Culture</vt:lpstr>
      <vt:lpstr>Implicit Leadership Theory</vt:lpstr>
      <vt:lpstr>Dimensions of Leadership</vt:lpstr>
      <vt:lpstr>Universal Leadership Attributes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511</cp:revision>
  <cp:lastPrinted>2025-07-07T17:43:40Z</cp:lastPrinted>
  <dcterms:created xsi:type="dcterms:W3CDTF">2015-02-01T00:37:43Z</dcterms:created>
  <dcterms:modified xsi:type="dcterms:W3CDTF">2025-10-17T01:05:24Z</dcterms:modified>
</cp:coreProperties>
</file>