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4"/>
  </p:notesMasterIdLst>
  <p:handoutMasterIdLst>
    <p:handoutMasterId r:id="rId65"/>
  </p:handoutMasterIdLst>
  <p:sldIdLst>
    <p:sldId id="388" r:id="rId2"/>
    <p:sldId id="309" r:id="rId3"/>
    <p:sldId id="389" r:id="rId4"/>
    <p:sldId id="391" r:id="rId5"/>
    <p:sldId id="392" r:id="rId6"/>
    <p:sldId id="393" r:id="rId7"/>
    <p:sldId id="396" r:id="rId8"/>
    <p:sldId id="397" r:id="rId9"/>
    <p:sldId id="398" r:id="rId10"/>
    <p:sldId id="399" r:id="rId11"/>
    <p:sldId id="403" r:id="rId12"/>
    <p:sldId id="400" r:id="rId13"/>
    <p:sldId id="401" r:id="rId14"/>
    <p:sldId id="402" r:id="rId15"/>
    <p:sldId id="404" r:id="rId16"/>
    <p:sldId id="406" r:id="rId17"/>
    <p:sldId id="408" r:id="rId18"/>
    <p:sldId id="409" r:id="rId19"/>
    <p:sldId id="411" r:id="rId20"/>
    <p:sldId id="413" r:id="rId21"/>
    <p:sldId id="414" r:id="rId22"/>
    <p:sldId id="415" r:id="rId23"/>
    <p:sldId id="416" r:id="rId24"/>
    <p:sldId id="417" r:id="rId25"/>
    <p:sldId id="418" r:id="rId26"/>
    <p:sldId id="419" r:id="rId27"/>
    <p:sldId id="421" r:id="rId28"/>
    <p:sldId id="424" r:id="rId29"/>
    <p:sldId id="426" r:id="rId30"/>
    <p:sldId id="427" r:id="rId31"/>
    <p:sldId id="428" r:id="rId32"/>
    <p:sldId id="429" r:id="rId33"/>
    <p:sldId id="430" r:id="rId34"/>
    <p:sldId id="431" r:id="rId35"/>
    <p:sldId id="432" r:id="rId36"/>
    <p:sldId id="433" r:id="rId37"/>
    <p:sldId id="436" r:id="rId38"/>
    <p:sldId id="441" r:id="rId39"/>
    <p:sldId id="442" r:id="rId40"/>
    <p:sldId id="445" r:id="rId41"/>
    <p:sldId id="444" r:id="rId42"/>
    <p:sldId id="447" r:id="rId43"/>
    <p:sldId id="448" r:id="rId44"/>
    <p:sldId id="449" r:id="rId45"/>
    <p:sldId id="450" r:id="rId46"/>
    <p:sldId id="452" r:id="rId47"/>
    <p:sldId id="453" r:id="rId48"/>
    <p:sldId id="455" r:id="rId49"/>
    <p:sldId id="456" r:id="rId50"/>
    <p:sldId id="457" r:id="rId51"/>
    <p:sldId id="458" r:id="rId52"/>
    <p:sldId id="459" r:id="rId53"/>
    <p:sldId id="468" r:id="rId54"/>
    <p:sldId id="469" r:id="rId55"/>
    <p:sldId id="470" r:id="rId56"/>
    <p:sldId id="471" r:id="rId57"/>
    <p:sldId id="472" r:id="rId58"/>
    <p:sldId id="473" r:id="rId59"/>
    <p:sldId id="475" r:id="rId60"/>
    <p:sldId id="477" r:id="rId61"/>
    <p:sldId id="488" r:id="rId62"/>
    <p:sldId id="326"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2/5/2026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2/5/2026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2/5/2026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2/5/2026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2/5/2026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2/5/2026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2/5/2026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2/5/2026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Seven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 customers to continue doing business with you, they must trust you and your organization</a:t>
            </a:r>
            <a:r>
              <a:rPr lang="en-US" dirty="0" smtClean="0"/>
              <a:t>.  </a:t>
            </a:r>
          </a:p>
          <a:p>
            <a:endParaRPr lang="en-US" sz="800" dirty="0" smtClean="0"/>
          </a:p>
          <a:p>
            <a:pPr lvl="1"/>
            <a:r>
              <a:rPr lang="en-US" sz="2000" dirty="0" smtClean="0"/>
              <a:t>You must earn your customers’ trust.  It is not gained overnight.  </a:t>
            </a:r>
          </a:p>
          <a:p>
            <a:pPr lvl="1"/>
            <a:r>
              <a:rPr lang="en-US" sz="2000" dirty="0" smtClean="0"/>
              <a:t>Through continued positive efforts on the part of everyone in your organization you can demonstrate to customers that you are worthy of their trust and thereby positively affect customer retention.</a:t>
            </a:r>
          </a:p>
          <a:p>
            <a:pPr lvl="1"/>
            <a:endParaRPr lang="en-US" sz="800" dirty="0" smtClean="0"/>
          </a:p>
          <a:p>
            <a:pPr lvl="2"/>
            <a:r>
              <a:rPr lang="en-US" sz="1800" dirty="0" smtClean="0">
                <a:solidFill>
                  <a:srgbClr val="FF0000"/>
                </a:solidFill>
              </a:rPr>
              <a:t>Through actions and deeds, you must deliver quality products and services that are competitively priced and information that satisfies the needs of your customers. Every touch point with your customer is an opportunity for you and your organization to influence customer loyalty.</a:t>
            </a:r>
            <a:endParaRPr lang="en-US" sz="1800" dirty="0">
              <a:solidFill>
                <a:srgbClr val="FF0000"/>
              </a:solidFill>
            </a:endParaRPr>
          </a:p>
        </p:txBody>
      </p:sp>
      <p:pic>
        <p:nvPicPr>
          <p:cNvPr id="5" name="Picture 4" descr="TRUST is EARNED"/>
          <p:cNvPicPr/>
          <p:nvPr/>
        </p:nvPicPr>
        <p:blipFill>
          <a:blip r:embed="rId2" cstate="print"/>
          <a:srcRect/>
          <a:stretch>
            <a:fillRect/>
          </a:stretch>
        </p:blipFill>
        <p:spPr bwMode="auto">
          <a:xfrm>
            <a:off x="6248400" y="5486400"/>
            <a:ext cx="2895600" cy="1371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Even when you win trust and achieve customer satisfaction, the customer relationship is very fragile</a:t>
            </a:r>
            <a:r>
              <a:rPr lang="en-US" dirty="0" smtClean="0"/>
              <a:t>.</a:t>
            </a:r>
          </a:p>
          <a:p>
            <a:endParaRPr lang="en-US" sz="800" dirty="0" smtClean="0"/>
          </a:p>
          <a:p>
            <a:pPr lvl="1"/>
            <a:r>
              <a:rPr lang="en-US" dirty="0" smtClean="0">
                <a:solidFill>
                  <a:srgbClr val="FF0000"/>
                </a:solidFill>
              </a:rPr>
              <a:t>It is easy to destroy trust quickly; an inappropriate tone, a missed appointment, failure to follow through on a promise, a lie, and a misleading statement or information to a customer are just some of the ways you can sabotage this relationship.</a:t>
            </a:r>
            <a:endParaRPr lang="en-US" dirty="0">
              <a:solidFill>
                <a:srgbClr val="FF0000"/>
              </a:solidFill>
            </a:endParaRPr>
          </a:p>
        </p:txBody>
      </p:sp>
      <p:pic>
        <p:nvPicPr>
          <p:cNvPr id="5" name="Picture 4" descr="How To Restore Broken Trust With One Simple Tool"/>
          <p:cNvPicPr/>
          <p:nvPr/>
        </p:nvPicPr>
        <p:blipFill>
          <a:blip r:embed="rId2" cstate="print"/>
          <a:srcRect/>
          <a:stretch>
            <a:fillRect/>
          </a:stretch>
        </p:blipFill>
        <p:spPr bwMode="auto">
          <a:xfrm>
            <a:off x="4724400" y="4343400"/>
            <a:ext cx="4437888" cy="2514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gain and maintain trust, you and the organization must actively work toward incorporating the values and beliefs into daily actions.  Failure to do so can send a message that you are not trustworthy or that you act according to a double standard of saying one thing but doing another</a:t>
            </a:r>
            <a:r>
              <a:rPr lang="en-US" sz="2300" dirty="0" smtClean="0"/>
              <a:t>.</a:t>
            </a:r>
          </a:p>
          <a:p>
            <a:endParaRPr lang="en-US" sz="800" dirty="0" smtClean="0"/>
          </a:p>
          <a:p>
            <a:pPr lvl="1"/>
            <a:r>
              <a:rPr lang="en-US" sz="2000" dirty="0" smtClean="0"/>
              <a:t>You must exhibit trustworthiness in words and actions, for although it takes a long time to gain trust, it can be lost in seconds.  </a:t>
            </a:r>
          </a:p>
          <a:p>
            <a:pPr lvl="1"/>
            <a:endParaRPr lang="en-US" sz="800" dirty="0" smtClean="0"/>
          </a:p>
          <a:p>
            <a:pPr lvl="2"/>
            <a:r>
              <a:rPr lang="en-US" dirty="0" smtClean="0">
                <a:solidFill>
                  <a:srgbClr val="FF0000"/>
                </a:solidFill>
              </a:rPr>
              <a:t>Once trust is gone, if you do not act quickly to correct the situation through a sound service recovery initiative, you may never regain total customer confidence.</a:t>
            </a:r>
            <a:endParaRPr lang="en-US" dirty="0">
              <a:solidFill>
                <a:srgbClr val="FF0000"/>
              </a:solidFill>
            </a:endParaRPr>
          </a:p>
        </p:txBody>
      </p:sp>
      <p:pic>
        <p:nvPicPr>
          <p:cNvPr id="5" name="Picture 4" descr="Trust us rubber stamp Royalty Free Vector Image"/>
          <p:cNvPicPr/>
          <p:nvPr/>
        </p:nvPicPr>
        <p:blipFill>
          <a:blip r:embed="rId2" cstate="print"/>
          <a:srcRect/>
          <a:stretch>
            <a:fillRect/>
          </a:stretch>
        </p:blipFill>
        <p:spPr bwMode="auto">
          <a:xfrm>
            <a:off x="6629400" y="5105400"/>
            <a:ext cx="2514600" cy="217736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200" u="sng" dirty="0" smtClean="0"/>
              <a:t>One way that consumers are turned off from a trust standpoint is through a loss of confidence that follows a breakdown in an organization’s manufacturing and distribution processes</a:t>
            </a:r>
            <a:r>
              <a:rPr lang="en-US" dirty="0" smtClean="0"/>
              <a:t>.</a:t>
            </a:r>
          </a:p>
          <a:p>
            <a:endParaRPr lang="en-US" sz="800" dirty="0" smtClean="0"/>
          </a:p>
          <a:p>
            <a:pPr lvl="1"/>
            <a:r>
              <a:rPr lang="en-US" sz="2000" dirty="0" smtClean="0"/>
              <a:t>Often glitches occur that result in recalls of products, which can immediately take away most or all of the consumer confidence in the safety and/or reliability of products they used regularly for years.</a:t>
            </a:r>
          </a:p>
          <a:p>
            <a:pPr lvl="1"/>
            <a:endParaRPr lang="en-US" sz="800" dirty="0" smtClean="0"/>
          </a:p>
          <a:p>
            <a:pPr lvl="2"/>
            <a:r>
              <a:rPr lang="en-US" sz="1800" dirty="0" smtClean="0">
                <a:solidFill>
                  <a:srgbClr val="FF0000"/>
                </a:solidFill>
              </a:rPr>
              <a:t>The manner in which a company handles such situations has a potentially lasting positive or negative impact on consumer confidence and           trust in the future.</a:t>
            </a:r>
            <a:endParaRPr lang="en-US" sz="1800" dirty="0">
              <a:solidFill>
                <a:srgbClr val="FF0000"/>
              </a:solidFill>
            </a:endParaRPr>
          </a:p>
        </p:txBody>
      </p:sp>
      <p:pic>
        <p:nvPicPr>
          <p:cNvPr id="5" name="Picture 4" descr="Frequently Asked Questions | The Trust Project"/>
          <p:cNvPicPr/>
          <p:nvPr/>
        </p:nvPicPr>
        <p:blipFill>
          <a:blip r:embed="rId2" cstate="print"/>
          <a:srcRect/>
          <a:stretch>
            <a:fillRect/>
          </a:stretch>
        </p:blipFill>
        <p:spPr bwMode="auto">
          <a:xfrm>
            <a:off x="7086600" y="4876800"/>
            <a:ext cx="19812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0000" lnSpcReduction="20000"/>
          </a:bodyPr>
          <a:lstStyle/>
          <a:p>
            <a:r>
              <a:rPr lang="en-US" sz="3100" u="sng" dirty="0" smtClean="0"/>
              <a:t>There are numerous things that you can do to personally help build trust with your customers in recall situations and when minor service breakdowns occur</a:t>
            </a:r>
            <a:r>
              <a:rPr lang="en-US" dirty="0" smtClean="0"/>
              <a:t>.  </a:t>
            </a:r>
          </a:p>
          <a:p>
            <a:endParaRPr lang="en-US" sz="1100" dirty="0" smtClean="0"/>
          </a:p>
          <a:p>
            <a:pPr lvl="1"/>
            <a:r>
              <a:rPr lang="en-US" sz="2900" dirty="0" smtClean="0"/>
              <a:t>Some potential trust-building success strategies include</a:t>
            </a:r>
            <a:r>
              <a:rPr lang="en-US" dirty="0" smtClean="0"/>
              <a:t>:</a:t>
            </a:r>
          </a:p>
          <a:p>
            <a:pPr lvl="1"/>
            <a:endParaRPr lang="en-US" sz="1100" dirty="0" smtClean="0"/>
          </a:p>
          <a:p>
            <a:pPr marL="1051560" lvl="2" indent="-457200">
              <a:buFont typeface="+mj-lt"/>
              <a:buAutoNum type="arabicPeriod"/>
            </a:pPr>
            <a:r>
              <a:rPr lang="en-US" sz="2300" dirty="0" smtClean="0">
                <a:solidFill>
                  <a:srgbClr val="FF0000"/>
                </a:solidFill>
              </a:rPr>
              <a:t>Communicate Effectively and Convincingly</a:t>
            </a:r>
          </a:p>
          <a:p>
            <a:pPr marL="1051560" lvl="2" indent="-457200">
              <a:buFont typeface="+mj-lt"/>
              <a:buAutoNum type="arabicPeriod"/>
            </a:pPr>
            <a:r>
              <a:rPr lang="en-US" sz="2300" dirty="0" smtClean="0">
                <a:solidFill>
                  <a:srgbClr val="FF0000"/>
                </a:solidFill>
              </a:rPr>
              <a:t>Display Caring and Concern</a:t>
            </a:r>
          </a:p>
          <a:p>
            <a:pPr marL="1051560" lvl="2" indent="-457200">
              <a:buFont typeface="+mj-lt"/>
              <a:buAutoNum type="arabicPeriod"/>
            </a:pPr>
            <a:r>
              <a:rPr lang="en-US" sz="2300" dirty="0" smtClean="0">
                <a:solidFill>
                  <a:srgbClr val="FF0000"/>
                </a:solidFill>
              </a:rPr>
              <a:t>Be Fair</a:t>
            </a:r>
          </a:p>
          <a:p>
            <a:pPr marL="1051560" lvl="2" indent="-457200">
              <a:buFont typeface="+mj-lt"/>
              <a:buAutoNum type="arabicPeriod"/>
            </a:pPr>
            <a:r>
              <a:rPr lang="en-US" sz="2300" dirty="0" smtClean="0">
                <a:solidFill>
                  <a:srgbClr val="FF0000"/>
                </a:solidFill>
              </a:rPr>
              <a:t>Admit Errors or Lack of Knowledge</a:t>
            </a:r>
          </a:p>
          <a:p>
            <a:pPr marL="1051560" lvl="2" indent="-457200">
              <a:buFont typeface="+mj-lt"/>
              <a:buAutoNum type="arabicPeriod"/>
            </a:pPr>
            <a:r>
              <a:rPr lang="en-US" sz="2300" dirty="0" smtClean="0">
                <a:solidFill>
                  <a:srgbClr val="FF0000"/>
                </a:solidFill>
              </a:rPr>
              <a:t>Trust Your Customers</a:t>
            </a:r>
          </a:p>
          <a:p>
            <a:pPr marL="1051560" lvl="2" indent="-457200">
              <a:buFont typeface="+mj-lt"/>
              <a:buAutoNum type="arabicPeriod"/>
            </a:pPr>
            <a:r>
              <a:rPr lang="en-US" sz="2300" dirty="0" smtClean="0">
                <a:solidFill>
                  <a:srgbClr val="FF0000"/>
                </a:solidFill>
              </a:rPr>
              <a:t>Keep Your Word</a:t>
            </a:r>
          </a:p>
          <a:p>
            <a:pPr marL="1051560" lvl="2" indent="-457200">
              <a:buFont typeface="+mj-lt"/>
              <a:buAutoNum type="arabicPeriod"/>
            </a:pPr>
            <a:r>
              <a:rPr lang="en-US" sz="2300" dirty="0" smtClean="0">
                <a:solidFill>
                  <a:srgbClr val="FF0000"/>
                </a:solidFill>
              </a:rPr>
              <a:t>Provide Peace of Mind</a:t>
            </a:r>
          </a:p>
          <a:p>
            <a:pPr marL="1051560" lvl="2" indent="-457200">
              <a:buFont typeface="+mj-lt"/>
              <a:buAutoNum type="arabicPeriod"/>
            </a:pPr>
            <a:r>
              <a:rPr lang="en-US" sz="2300" dirty="0" smtClean="0">
                <a:solidFill>
                  <a:srgbClr val="FF0000"/>
                </a:solidFill>
              </a:rPr>
              <a:t>Be Responsible for Customer Relationships</a:t>
            </a:r>
          </a:p>
          <a:p>
            <a:pPr marL="1051560" lvl="2" indent="-457200">
              <a:buFont typeface="+mj-lt"/>
              <a:buAutoNum type="arabicPeriod"/>
            </a:pPr>
            <a:r>
              <a:rPr lang="en-US" sz="2300" dirty="0" smtClean="0">
                <a:solidFill>
                  <a:srgbClr val="FF0000"/>
                </a:solidFill>
              </a:rPr>
              <a:t>Personalize Your Approach</a:t>
            </a:r>
          </a:p>
          <a:p>
            <a:pPr marL="1051560" lvl="2" indent="-457200">
              <a:buFont typeface="+mj-lt"/>
              <a:buAutoNum type="arabicPeriod"/>
            </a:pPr>
            <a:r>
              <a:rPr lang="en-US" sz="2300" dirty="0" smtClean="0">
                <a:solidFill>
                  <a:srgbClr val="FF0000"/>
                </a:solidFill>
              </a:rPr>
              <a:t>Keep an Open Mind</a:t>
            </a:r>
          </a:p>
          <a:p>
            <a:pPr marL="1051560" lvl="2" indent="-457200">
              <a:buFont typeface="+mj-lt"/>
              <a:buAutoNum type="arabicPeriod"/>
            </a:pPr>
            <a:r>
              <a:rPr lang="en-US" sz="2300" dirty="0" smtClean="0">
                <a:solidFill>
                  <a:srgbClr val="FF0000"/>
                </a:solidFill>
              </a:rPr>
              <a:t>Individualize Service</a:t>
            </a:r>
          </a:p>
          <a:p>
            <a:pPr marL="1051560" lvl="2" indent="-457200">
              <a:buFont typeface="+mj-lt"/>
              <a:buAutoNum type="arabicPeriod"/>
            </a:pPr>
            <a:r>
              <a:rPr lang="en-US" sz="2300" dirty="0" smtClean="0">
                <a:solidFill>
                  <a:srgbClr val="FF0000"/>
                </a:solidFill>
              </a:rPr>
              <a:t>Show Respect</a:t>
            </a:r>
          </a:p>
          <a:p>
            <a:pPr marL="1051560" lvl="2" indent="-457200">
              <a:buFont typeface="+mj-lt"/>
              <a:buAutoNum type="arabicPeriod"/>
            </a:pPr>
            <a:r>
              <a:rPr lang="en-US" sz="2300" dirty="0" smtClean="0">
                <a:solidFill>
                  <a:srgbClr val="FF0000"/>
                </a:solidFill>
              </a:rPr>
              <a:t>Elicit Customer Input</a:t>
            </a:r>
          </a:p>
          <a:p>
            <a:pPr lvl="1"/>
            <a:endParaRPr lang="en-US" dirty="0"/>
          </a:p>
        </p:txBody>
      </p:sp>
      <p:pic>
        <p:nvPicPr>
          <p:cNvPr id="5" name="Picture 4" descr="Home - Building Trust"/>
          <p:cNvPicPr/>
          <p:nvPr/>
        </p:nvPicPr>
        <p:blipFill>
          <a:blip r:embed="rId2" cstate="print"/>
          <a:srcRect/>
          <a:stretch>
            <a:fillRect/>
          </a:stretch>
        </p:blipFill>
        <p:spPr bwMode="auto">
          <a:xfrm>
            <a:off x="5791200" y="5029200"/>
            <a:ext cx="2971800" cy="116967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Communicate Effectively and Convincingly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300" u="sng" dirty="0" smtClean="0"/>
              <a:t>If you can’t articulate or clearly explain (verbally and in writing) information in a manner that customers can comprehend and act upon, they will not believe in you</a:t>
            </a:r>
            <a:r>
              <a:rPr lang="en-US" sz="2300" dirty="0" smtClean="0"/>
              <a:t>.</a:t>
            </a:r>
          </a:p>
          <a:p>
            <a:endParaRPr lang="en-US" sz="800" dirty="0" smtClean="0"/>
          </a:p>
          <a:p>
            <a:pPr lvl="1"/>
            <a:r>
              <a:rPr lang="en-US" sz="2000" dirty="0" smtClean="0"/>
              <a:t>You must provide more than facts and figures; you must send a message of sincerity, knowledge, and honesty.</a:t>
            </a:r>
          </a:p>
          <a:p>
            <a:pPr lvl="1"/>
            <a:endParaRPr lang="en-US" sz="800" dirty="0" smtClean="0"/>
          </a:p>
          <a:p>
            <a:pPr lvl="2"/>
            <a:r>
              <a:rPr lang="en-US" sz="1800" dirty="0" smtClean="0">
                <a:solidFill>
                  <a:srgbClr val="FF0000"/>
                </a:solidFill>
              </a:rPr>
              <a:t>Never forget that customer-provider relationships are based on personal interactions, not on policy and procedures.</a:t>
            </a:r>
            <a:endParaRPr lang="en-US" sz="1800" dirty="0">
              <a:solidFill>
                <a:srgbClr val="FF0000"/>
              </a:solidFill>
            </a:endParaRPr>
          </a:p>
        </p:txBody>
      </p:sp>
      <p:pic>
        <p:nvPicPr>
          <p:cNvPr id="5" name="Picture 4" descr="Effective Communication: How to Communicate Effectively with Clients from  CALD Backgrounds | Multicultural Aged Care"/>
          <p:cNvPicPr/>
          <p:nvPr/>
        </p:nvPicPr>
        <p:blipFill>
          <a:blip r:embed="rId2" cstate="print"/>
          <a:srcRect/>
          <a:stretch>
            <a:fillRect/>
          </a:stretch>
        </p:blipFill>
        <p:spPr bwMode="auto">
          <a:xfrm>
            <a:off x="5715000" y="4114800"/>
            <a:ext cx="32004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Display Caring and Concern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Emphasize to your customers that you have their best interests at heart.  Work to demonstrate that you are willing to assist in satisfying their needs</a:t>
            </a:r>
            <a:r>
              <a:rPr lang="en-US" dirty="0" smtClean="0"/>
              <a:t>.</a:t>
            </a:r>
          </a:p>
          <a:p>
            <a:endParaRPr lang="en-US" sz="800" dirty="0" smtClean="0"/>
          </a:p>
          <a:p>
            <a:pPr lvl="1"/>
            <a:r>
              <a:rPr lang="en-US" dirty="0" smtClean="0"/>
              <a:t>Asking questions that uncover their needs and then taking positive action to satisfy them can do this.</a:t>
            </a:r>
          </a:p>
          <a:p>
            <a:pPr lvl="1"/>
            <a:endParaRPr lang="en-US" sz="800" dirty="0" smtClean="0"/>
          </a:p>
          <a:p>
            <a:pPr lvl="2"/>
            <a:r>
              <a:rPr lang="en-US" dirty="0" smtClean="0">
                <a:solidFill>
                  <a:srgbClr val="FF0000"/>
                </a:solidFill>
              </a:rPr>
              <a:t>It can also be accomplished through passionate efforts to solve problems.  Remember that their problem is your problem.</a:t>
            </a:r>
            <a:endParaRPr lang="en-US" dirty="0">
              <a:solidFill>
                <a:srgbClr val="FF0000"/>
              </a:solidFill>
            </a:endParaRPr>
          </a:p>
        </p:txBody>
      </p:sp>
      <p:pic>
        <p:nvPicPr>
          <p:cNvPr id="5" name="Picture 4" descr="Care &amp;amp; Concern - Home | Facebook"/>
          <p:cNvPicPr/>
          <p:nvPr/>
        </p:nvPicPr>
        <p:blipFill>
          <a:blip r:embed="rId2" cstate="print"/>
          <a:srcRect/>
          <a:stretch>
            <a:fillRect/>
          </a:stretch>
        </p:blipFill>
        <p:spPr bwMode="auto">
          <a:xfrm>
            <a:off x="5334000" y="4724400"/>
            <a:ext cx="3535680" cy="150495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Be Fair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400" u="sng" dirty="0" smtClean="0"/>
              <a:t>Make sure that you treat all customers (internal-external) with respect and consistency</a:t>
            </a:r>
            <a:r>
              <a:rPr lang="en-US" sz="2400" dirty="0" smtClean="0"/>
              <a:t>.</a:t>
            </a:r>
          </a:p>
          <a:p>
            <a:endParaRPr lang="en-US" sz="800" dirty="0" smtClean="0"/>
          </a:p>
          <a:p>
            <a:pPr lvl="1"/>
            <a:r>
              <a:rPr lang="en-US" sz="2000" dirty="0" smtClean="0"/>
              <a:t>If your organization offers special initiatives to attract new customers that are not offered to current customers, the latter may resent this practice and feel that even though they demonstrated brand loyalty, they are not valued.  As a result, they may search out competitors who provide them incentives to come aboard as a customer.</a:t>
            </a:r>
          </a:p>
          <a:p>
            <a:pPr lvl="1"/>
            <a:endParaRPr lang="en-US" sz="800" dirty="0" smtClean="0"/>
          </a:p>
          <a:p>
            <a:pPr lvl="2"/>
            <a:r>
              <a:rPr lang="en-US" sz="1800" dirty="0" smtClean="0">
                <a:solidFill>
                  <a:srgbClr val="FF0000"/>
                </a:solidFill>
              </a:rPr>
              <a:t>People like to feel that they are special.  If a customer believes another customer is getting something that they are not, you could have problems.</a:t>
            </a:r>
            <a:endParaRPr lang="en-US" sz="1800" dirty="0">
              <a:solidFill>
                <a:srgbClr val="FF0000"/>
              </a:solidFill>
            </a:endParaRPr>
          </a:p>
        </p:txBody>
      </p:sp>
      <p:pic>
        <p:nvPicPr>
          <p:cNvPr id="5" name="Picture 4" descr="Shirley Dayes (sdayes) - Profile | Pinterest"/>
          <p:cNvPicPr/>
          <p:nvPr/>
        </p:nvPicPr>
        <p:blipFill>
          <a:blip r:embed="rId2" cstate="print"/>
          <a:srcRect/>
          <a:stretch>
            <a:fillRect/>
          </a:stretch>
        </p:blipFill>
        <p:spPr bwMode="auto">
          <a:xfrm>
            <a:off x="6896100" y="4800600"/>
            <a:ext cx="2019300" cy="1524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Admit Errors or Lack of Knowledge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You are human and are expected to make mistakes.  </a:t>
            </a:r>
          </a:p>
          <a:p>
            <a:r>
              <a:rPr lang="en-US" sz="2400" u="sng" dirty="0" smtClean="0"/>
              <a:t>The key is to recover from errors by apologizing, accepting responsibility, and then quickly and appropriately solving the problem or getting the necessary information</a:t>
            </a:r>
            <a:r>
              <a:rPr lang="en-US" dirty="0" smtClean="0"/>
              <a:t>.</a:t>
            </a:r>
          </a:p>
          <a:p>
            <a:endParaRPr lang="en-US" sz="800" dirty="0" smtClean="0"/>
          </a:p>
          <a:p>
            <a:pPr lvl="1"/>
            <a:r>
              <a:rPr lang="en-US" dirty="0" smtClean="0"/>
              <a:t>One of the biggest mistakes any service provider can make is to deny accountability in dealing with a customer.  </a:t>
            </a:r>
          </a:p>
          <a:p>
            <a:pPr lvl="1"/>
            <a:endParaRPr lang="en-US" sz="800" dirty="0" smtClean="0"/>
          </a:p>
          <a:p>
            <a:pPr lvl="2"/>
            <a:r>
              <a:rPr lang="en-US" dirty="0" smtClean="0">
                <a:solidFill>
                  <a:srgbClr val="FF0000"/>
                </a:solidFill>
              </a:rPr>
              <a:t>When you or your organization, or the products or services it sells, cause customer inconvenience, loss, or dissatisfaction, take responsibility immediately, apologize, and work toward an acceptable resolution with the customer.  </a:t>
            </a:r>
            <a:endParaRPr lang="en-US" dirty="0">
              <a:solidFill>
                <a:srgbClr val="FF0000"/>
              </a:solidFill>
            </a:endParaRPr>
          </a:p>
        </p:txBody>
      </p:sp>
      <p:pic>
        <p:nvPicPr>
          <p:cNvPr id="5" name="Picture 4" descr="Successful Supervisor 62 - Admitting Mistakes -"/>
          <p:cNvPicPr/>
          <p:nvPr/>
        </p:nvPicPr>
        <p:blipFill>
          <a:blip r:embed="rId2" cstate="print"/>
          <a:srcRect/>
          <a:stretch>
            <a:fillRect/>
          </a:stretch>
        </p:blipFill>
        <p:spPr bwMode="auto">
          <a:xfrm>
            <a:off x="6477000" y="5181600"/>
            <a:ext cx="26670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Trust Your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Most customers are not out to cheat or “rip off” you or your organization.  However, they do want the best value and service for their money and expect you to provide it</a:t>
            </a:r>
            <a:r>
              <a:rPr lang="en-US" dirty="0" smtClean="0"/>
              <a:t>.</a:t>
            </a:r>
          </a:p>
          <a:p>
            <a:endParaRPr lang="en-US" sz="800" dirty="0" smtClean="0"/>
          </a:p>
          <a:p>
            <a:pPr lvl="1"/>
            <a:r>
              <a:rPr lang="en-US" sz="2000" dirty="0" smtClean="0">
                <a:solidFill>
                  <a:srgbClr val="FF0000"/>
                </a:solidFill>
              </a:rPr>
              <a:t>Make a good-faith effort to accomplish this and deal effectively with customers by communicating openly, listening objectively to their questions and concerns, providing service to the best of your ability, showing compassion for their needs, and demonstrating that you are their advocate when things go wrong (if appropriate).</a:t>
            </a:r>
            <a:endParaRPr lang="en-US" sz="2000" dirty="0">
              <a:solidFill>
                <a:srgbClr val="FF0000"/>
              </a:solidFill>
            </a:endParaRPr>
          </a:p>
        </p:txBody>
      </p:sp>
      <p:pic>
        <p:nvPicPr>
          <p:cNvPr id="5" name="Picture 4" descr="The challenge of regaining consumer trust | Food Business News | August 20,  2015 14:43"/>
          <p:cNvPicPr/>
          <p:nvPr/>
        </p:nvPicPr>
        <p:blipFill>
          <a:blip r:embed="rId2" cstate="print"/>
          <a:srcRect/>
          <a:stretch>
            <a:fillRect/>
          </a:stretch>
        </p:blipFill>
        <p:spPr bwMode="auto">
          <a:xfrm>
            <a:off x="5791200" y="4800600"/>
            <a:ext cx="3352800" cy="20955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Four: Retaining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Ten: Encouraging Customer Loyalty</a:t>
            </a:r>
          </a:p>
          <a:p>
            <a:endParaRPr lang="en-US" sz="800" u="sng" dirty="0" smtClean="0"/>
          </a:p>
          <a:p>
            <a:pPr lvl="1"/>
            <a:r>
              <a:rPr lang="en-US" sz="2000" i="1" dirty="0"/>
              <a:t>“You don’t earn loyalty in a day. </a:t>
            </a:r>
            <a:r>
              <a:rPr lang="en-US" sz="2000" i="1" dirty="0" smtClean="0"/>
              <a:t>You </a:t>
            </a:r>
            <a:r>
              <a:rPr lang="en-US" sz="2000" i="1" dirty="0"/>
              <a:t>earn loyalty day-by-day</a:t>
            </a:r>
            <a:r>
              <a:rPr lang="en-US" sz="2000" i="1" dirty="0" smtClean="0"/>
              <a:t>.”        - </a:t>
            </a:r>
            <a:r>
              <a:rPr lang="en-US" sz="2000" dirty="0" smtClean="0"/>
              <a:t>Jeffrey </a:t>
            </a:r>
            <a:r>
              <a:rPr lang="en-US" sz="2000" dirty="0"/>
              <a:t>Gitomer</a:t>
            </a:r>
          </a:p>
          <a:p>
            <a:pPr lvl="1"/>
            <a:endParaRPr lang="en-US" sz="1800" dirty="0" smtClean="0"/>
          </a:p>
          <a:p>
            <a:pPr lvl="1"/>
            <a:endParaRPr lang="en-US" sz="1800" dirty="0" smtClean="0"/>
          </a:p>
        </p:txBody>
      </p:sp>
      <p:pic>
        <p:nvPicPr>
          <p:cNvPr id="7" name="Picture 6" descr="How to Build Customer Loyalty | Marketing | Workful Blog"/>
          <p:cNvPicPr/>
          <p:nvPr/>
        </p:nvPicPr>
        <p:blipFill>
          <a:blip r:embed="rId2" cstate="print"/>
          <a:srcRect/>
          <a:stretch>
            <a:fillRect/>
          </a:stretch>
        </p:blipFill>
        <p:spPr bwMode="auto">
          <a:xfrm>
            <a:off x="1923288" y="3112708"/>
            <a:ext cx="5334000" cy="3073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Keep Your Word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Customers have many choices in selecting a service or a product provider.  If they feel you cannot be depended upon to take action, they simply leave, often without complaint or comment</a:t>
            </a:r>
            <a:r>
              <a:rPr lang="en-US" dirty="0" smtClean="0"/>
              <a:t>.</a:t>
            </a:r>
          </a:p>
          <a:p>
            <a:endParaRPr lang="en-US" sz="800" dirty="0" smtClean="0"/>
          </a:p>
          <a:p>
            <a:pPr lvl="1"/>
            <a:r>
              <a:rPr lang="en-US" sz="2000" dirty="0" smtClean="0"/>
              <a:t>When you tell customers you will do something, do it.  </a:t>
            </a:r>
          </a:p>
          <a:p>
            <a:pPr lvl="1"/>
            <a:endParaRPr lang="en-US" sz="800" dirty="0" smtClean="0"/>
          </a:p>
          <a:p>
            <a:pPr lvl="2"/>
            <a:r>
              <a:rPr lang="en-US" sz="1800" dirty="0" smtClean="0">
                <a:solidFill>
                  <a:srgbClr val="FF0000"/>
                </a:solidFill>
              </a:rPr>
              <a:t>Do not promise what you cannot deliver; many people take your word as your bond.  Break the bond and you risk destroying the relationship.</a:t>
            </a:r>
          </a:p>
        </p:txBody>
      </p:sp>
      <p:pic>
        <p:nvPicPr>
          <p:cNvPr id="5" name="Picture 4" descr="Keep your word | living and running in lala land"/>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Provide Peace of Mind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Be positive and assertive.  Assure customers through your words and actions that you are confident, have their best interests at heart, and are in control of the situation</a:t>
            </a:r>
            <a:r>
              <a:rPr lang="en-US" dirty="0" smtClean="0"/>
              <a:t>.</a:t>
            </a:r>
          </a:p>
          <a:p>
            <a:endParaRPr lang="en-US" sz="900" dirty="0" smtClean="0"/>
          </a:p>
          <a:p>
            <a:pPr lvl="1"/>
            <a:r>
              <a:rPr lang="en-US" dirty="0" smtClean="0"/>
              <a:t>Let them know that their calls or messages, questions, and needs will be addressed professionally and in a timely manner.  Reassure them that what they purchase is the best quality, has solid warranty, will be backed by the organization, and will address their needs while providing many benefits.  Also, assure them that their requests and information will be processed rapidly and promises will be met.  </a:t>
            </a:r>
          </a:p>
          <a:p>
            <a:pPr lvl="1"/>
            <a:endParaRPr lang="en-US" sz="900" dirty="0" smtClean="0"/>
          </a:p>
          <a:p>
            <a:pPr lvl="2"/>
            <a:r>
              <a:rPr lang="en-US" sz="1900" dirty="0" smtClean="0">
                <a:solidFill>
                  <a:srgbClr val="FF0000"/>
                </a:solidFill>
              </a:rPr>
              <a:t>All of these things can lead them to believe they made the right decision in selecting you and your organization and that you will take care of needs.</a:t>
            </a:r>
            <a:endParaRPr lang="en-US" sz="1900" dirty="0">
              <a:solidFill>
                <a:srgbClr val="FF0000"/>
              </a:solidFill>
            </a:endParaRPr>
          </a:p>
        </p:txBody>
      </p:sp>
      <p:pic>
        <p:nvPicPr>
          <p:cNvPr id="5" name="Picture 4" descr="Company Logo - Picture of Peace of Mind Group of Houseboats, Srinagar -  Tripadvisor"/>
          <p:cNvPicPr/>
          <p:nvPr/>
        </p:nvPicPr>
        <p:blipFill>
          <a:blip r:embed="rId2" cstate="print"/>
          <a:srcRect/>
          <a:stretch>
            <a:fillRect/>
          </a:stretch>
        </p:blipFill>
        <p:spPr bwMode="auto">
          <a:xfrm>
            <a:off x="5410200" y="5562600"/>
            <a:ext cx="3733800" cy="1295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8. Be Responsible for Your Customer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Taking a concerned, one-on-one approach to working with customers helps satisfy immediate needs while building a basis for long-lasting relationships</a:t>
            </a:r>
            <a:r>
              <a:rPr lang="en-US" dirty="0" smtClean="0"/>
              <a:t>.</a:t>
            </a:r>
          </a:p>
          <a:p>
            <a:endParaRPr lang="en-US" sz="800" dirty="0" smtClean="0"/>
          </a:p>
          <a:p>
            <a:pPr lvl="1"/>
            <a:r>
              <a:rPr lang="en-US" dirty="0" smtClean="0"/>
              <a:t>Customers tend to enjoy dealing more with people whom they believe are caring and have their best interest at heart.</a:t>
            </a:r>
          </a:p>
          <a:p>
            <a:pPr lvl="1"/>
            <a:endParaRPr lang="en-US" sz="800" dirty="0" smtClean="0"/>
          </a:p>
          <a:p>
            <a:pPr lvl="2"/>
            <a:r>
              <a:rPr lang="en-US" dirty="0" smtClean="0">
                <a:solidFill>
                  <a:srgbClr val="FF0000"/>
                </a:solidFill>
              </a:rPr>
              <a:t>Interacting with someone they like is a pleasant experience and is likely to encourage trust and an enhanced relationship.</a:t>
            </a:r>
            <a:endParaRPr lang="en-US" dirty="0">
              <a:solidFill>
                <a:srgbClr val="FF0000"/>
              </a:solidFill>
            </a:endParaRPr>
          </a:p>
        </p:txBody>
      </p:sp>
      <p:pic>
        <p:nvPicPr>
          <p:cNvPr id="5" name="Picture 4" descr="The Importance of Maintaining Customer Relationships"/>
          <p:cNvPicPr/>
          <p:nvPr/>
        </p:nvPicPr>
        <p:blipFill>
          <a:blip r:embed="rId2" cstate="print"/>
          <a:srcRect/>
          <a:stretch>
            <a:fillRect/>
          </a:stretch>
        </p:blipFill>
        <p:spPr bwMode="auto">
          <a:xfrm>
            <a:off x="5334000" y="4724400"/>
            <a:ext cx="38100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Personalize Your Approach</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Mostly, people are a social species and need to be around others to grow and flourish.  Helping your customers feel accepted can create a bond that will keep them coming back</a:t>
            </a:r>
            <a:r>
              <a:rPr lang="en-US" sz="2300" dirty="0" smtClean="0"/>
              <a:t>.</a:t>
            </a:r>
          </a:p>
          <a:p>
            <a:endParaRPr lang="en-US" sz="800" dirty="0" smtClean="0"/>
          </a:p>
          <a:p>
            <a:pPr lvl="1"/>
            <a:r>
              <a:rPr lang="en-US" sz="2000" dirty="0" smtClean="0"/>
              <a:t>To create a social bond with customers, you will need to take time to get to know your regular customers and serve them individually.  Recognizing them and using their names while interacting goes a long way toward creating that bond.</a:t>
            </a:r>
          </a:p>
          <a:p>
            <a:pPr lvl="1"/>
            <a:endParaRPr lang="en-US" sz="800" dirty="0" smtClean="0"/>
          </a:p>
          <a:p>
            <a:pPr lvl="2"/>
            <a:r>
              <a:rPr lang="en-US" sz="1800" dirty="0" smtClean="0">
                <a:solidFill>
                  <a:srgbClr val="FF0000"/>
                </a:solidFill>
              </a:rPr>
              <a:t>Treating customers as individuals and not as a number or one in a series is a very important step in building rapport and loyalty.</a:t>
            </a:r>
            <a:endParaRPr lang="en-US" sz="1800" dirty="0">
              <a:solidFill>
                <a:srgbClr val="FF0000"/>
              </a:solidFill>
            </a:endParaRPr>
          </a:p>
        </p:txBody>
      </p:sp>
      <p:pic>
        <p:nvPicPr>
          <p:cNvPr id="6" name="Picture 5" descr="The Difference Between Customization and Personalization | by Nick Babich |  UX Planet"/>
          <p:cNvPicPr/>
          <p:nvPr/>
        </p:nvPicPr>
        <p:blipFill>
          <a:blip r:embed="rId2" cstate="print"/>
          <a:srcRect/>
          <a:stretch>
            <a:fillRect/>
          </a:stretch>
        </p:blipFill>
        <p:spPr bwMode="auto">
          <a:xfrm>
            <a:off x="3886200" y="5029200"/>
            <a:ext cx="5257800" cy="18288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Keep an Open Mind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300" u="sng" dirty="0" smtClean="0"/>
              <a:t>To develop and maintain an open mind, make it a habit to assess your attitude about your job, customers, products, and services before making contact with your customers</a:t>
            </a:r>
            <a:r>
              <a:rPr lang="en-US" sz="2300" dirty="0" smtClean="0"/>
              <a:t>.</a:t>
            </a:r>
          </a:p>
          <a:p>
            <a:endParaRPr lang="en-US" sz="800" dirty="0" smtClean="0"/>
          </a:p>
          <a:p>
            <a:pPr lvl="1"/>
            <a:r>
              <a:rPr lang="en-US" sz="2000" dirty="0" smtClean="0"/>
              <a:t>Make sure that you are positive, objective, prepared, and focused.  Do not let negative attitudes block good service.</a:t>
            </a:r>
          </a:p>
          <a:p>
            <a:pPr lvl="1"/>
            <a:endParaRPr lang="en-US" sz="800" dirty="0" smtClean="0"/>
          </a:p>
          <a:p>
            <a:pPr lvl="2"/>
            <a:r>
              <a:rPr lang="en-US" sz="1800" dirty="0" smtClean="0">
                <a:solidFill>
                  <a:srgbClr val="FF0000"/>
                </a:solidFill>
              </a:rPr>
              <a:t>Most all service providers go through slumps during which they feel down about themselves, their jobs, supervisors, organizations, customers, etc.  This is normal.  Customer service is a stressful job, and both internal and external factors influence one’s perception of people and world in general; however, guard against pessimism.</a:t>
            </a:r>
            <a:endParaRPr lang="en-US" sz="1800" dirty="0">
              <a:solidFill>
                <a:srgbClr val="FF0000"/>
              </a:solidFill>
            </a:endParaRPr>
          </a:p>
        </p:txBody>
      </p:sp>
      <p:pic>
        <p:nvPicPr>
          <p:cNvPr id="5" name="Picture 4" descr="Always keep an open mind. stock vector. Illustration of word - 127108677"/>
          <p:cNvPicPr/>
          <p:nvPr/>
        </p:nvPicPr>
        <p:blipFill>
          <a:blip r:embed="rId2" cstate="print"/>
          <a:srcRect/>
          <a:stretch>
            <a:fillRect/>
          </a:stretch>
        </p:blipFill>
        <p:spPr bwMode="auto">
          <a:xfrm>
            <a:off x="6705600" y="4953000"/>
            <a:ext cx="2438400" cy="1905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Individualize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300" u="sng" dirty="0" smtClean="0"/>
              <a:t>Each customer is unique and has their own desires and needs.  For that reason, every situation you handle will be slightly different.  You should view each person as an individual and not deal with customers on the basis of preconceived ideas or the demographic group of which they are part</a:t>
            </a:r>
            <a:r>
              <a:rPr lang="en-US" sz="2300" dirty="0" smtClean="0"/>
              <a:t>. </a:t>
            </a:r>
            <a:r>
              <a:rPr lang="en-US" dirty="0" smtClean="0"/>
              <a:t> </a:t>
            </a:r>
          </a:p>
          <a:p>
            <a:endParaRPr lang="en-US" sz="800" dirty="0" smtClean="0"/>
          </a:p>
          <a:p>
            <a:pPr lvl="1"/>
            <a:r>
              <a:rPr lang="en-US" sz="2000" dirty="0" smtClean="0">
                <a:solidFill>
                  <a:srgbClr val="FF0000"/>
                </a:solidFill>
              </a:rPr>
              <a:t>By addressing a customer as an individual, listening so that you can discover their personal needs and problems, and working to satisfy their needs or solve problems, you potentially create loyal customers.</a:t>
            </a:r>
          </a:p>
        </p:txBody>
      </p:sp>
      <p:pic>
        <p:nvPicPr>
          <p:cNvPr id="5" name="Picture 4" descr="The Difference Between Personalized Learning And Individualized Learning |"/>
          <p:cNvPicPr/>
          <p:nvPr/>
        </p:nvPicPr>
        <p:blipFill>
          <a:blip r:embed="rId2" cstate="print"/>
          <a:srcRect/>
          <a:stretch>
            <a:fillRect/>
          </a:stretch>
        </p:blipFill>
        <p:spPr bwMode="auto">
          <a:xfrm>
            <a:off x="5867400" y="4724400"/>
            <a:ext cx="32766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12. Show Respect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300" u="sng" dirty="0" smtClean="0"/>
              <a:t>Even if you do not agree with a customer, respect their point of view and provide the best possible service.  In return, the customer will respect and appreciate your efforts</a:t>
            </a:r>
            <a:r>
              <a:rPr lang="en-US" sz="2300" dirty="0" smtClean="0"/>
              <a:t>.  </a:t>
            </a:r>
          </a:p>
          <a:p>
            <a:endParaRPr lang="en-US" sz="800" dirty="0" smtClean="0"/>
          </a:p>
          <a:p>
            <a:pPr lvl="1"/>
            <a:r>
              <a:rPr lang="en-US" sz="2000" dirty="0" smtClean="0"/>
              <a:t>If you lose sight of the fact that it is the customer who supports the organization, pays your salary, provides for your benefits, and gives you a job, you may want to examine why you are working there.  </a:t>
            </a:r>
          </a:p>
          <a:p>
            <a:pPr lvl="1"/>
            <a:endParaRPr lang="en-US" sz="800" dirty="0" smtClean="0"/>
          </a:p>
          <a:p>
            <a:pPr lvl="2"/>
            <a:r>
              <a:rPr lang="en-US" sz="1800" dirty="0" smtClean="0">
                <a:solidFill>
                  <a:srgbClr val="FF0000"/>
                </a:solidFill>
              </a:rPr>
              <a:t>By acknowledging the value of your customers and affording them the respect and service they deserve, you can greatly improve your chances of having a satisfied customer.  </a:t>
            </a:r>
            <a:endParaRPr lang="en-US" sz="1800" dirty="0">
              <a:solidFill>
                <a:srgbClr val="FF0000"/>
              </a:solidFill>
            </a:endParaRPr>
          </a:p>
        </p:txBody>
      </p:sp>
      <p:pic>
        <p:nvPicPr>
          <p:cNvPr id="6" name="Picture 5" descr="The Grace to Show Respect | Leading Blog: A Leadership Blog"/>
          <p:cNvPicPr/>
          <p:nvPr/>
        </p:nvPicPr>
        <p:blipFill>
          <a:blip r:embed="rId2" cstate="print"/>
          <a:srcRect/>
          <a:stretch>
            <a:fillRect/>
          </a:stretch>
        </p:blipFill>
        <p:spPr bwMode="auto">
          <a:xfrm>
            <a:off x="5257800" y="4800600"/>
            <a:ext cx="3886200" cy="20574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13. Elicit Customer Input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300" u="sng" dirty="0" smtClean="0"/>
              <a:t>Some organizations reward customers who complain.  </a:t>
            </a:r>
          </a:p>
          <a:p>
            <a:r>
              <a:rPr lang="en-US" sz="2300" u="sng" dirty="0" smtClean="0"/>
              <a:t>Complaints provide feedback that enable service providers and organizations to rapidly shift resources to fix things that are not working well in order to satisfy the customer</a:t>
            </a:r>
            <a:r>
              <a:rPr lang="en-US" sz="2300" dirty="0" smtClean="0"/>
              <a:t>.</a:t>
            </a:r>
          </a:p>
          <a:p>
            <a:endParaRPr lang="en-US" sz="800" dirty="0" smtClean="0"/>
          </a:p>
          <a:p>
            <a:pPr lvl="1"/>
            <a:r>
              <a:rPr lang="en-US" sz="2000" dirty="0" smtClean="0"/>
              <a:t>By taking the time to ask for customer input and actually listening to what they have to say, and then acting appropriately upon those comments, you can solidify a bond and further enhance the customer’s level of trust in you.</a:t>
            </a:r>
          </a:p>
          <a:p>
            <a:pPr lvl="1"/>
            <a:endParaRPr lang="en-US" sz="800" dirty="0" smtClean="0"/>
          </a:p>
          <a:p>
            <a:pPr lvl="2"/>
            <a:r>
              <a:rPr lang="en-US" sz="1800" dirty="0" smtClean="0">
                <a:solidFill>
                  <a:srgbClr val="FF0000"/>
                </a:solidFill>
              </a:rPr>
              <a:t>You cannot fix what you do not know is broken.</a:t>
            </a:r>
            <a:endParaRPr lang="en-US" sz="1800" dirty="0">
              <a:solidFill>
                <a:srgbClr val="FF0000"/>
              </a:solidFill>
            </a:endParaRPr>
          </a:p>
        </p:txBody>
      </p:sp>
      <p:pic>
        <p:nvPicPr>
          <p:cNvPr id="5" name="Picture 4" descr="How to Ask for Customer Feedback - Business 2 Community"/>
          <p:cNvPicPr/>
          <p:nvPr/>
        </p:nvPicPr>
        <p:blipFill>
          <a:blip r:embed="rId2" cstate="print"/>
          <a:srcRect/>
          <a:stretch>
            <a:fillRect/>
          </a:stretch>
        </p:blipFill>
        <p:spPr bwMode="auto">
          <a:xfrm>
            <a:off x="6019800" y="4572000"/>
            <a:ext cx="2895600" cy="170688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Long-term relationships sustain organizations.</a:t>
            </a:r>
          </a:p>
        </p:txBody>
      </p:sp>
      <p:pic>
        <p:nvPicPr>
          <p:cNvPr id="6" name="Picture 5" descr="Steps to Building Long-lasting Client Relationships - Law as a Business"/>
          <p:cNvPicPr/>
          <p:nvPr/>
        </p:nvPicPr>
        <p:blipFill>
          <a:blip r:embed="rId2" cstate="print"/>
          <a:srcRect/>
          <a:stretch>
            <a:fillRect/>
          </a:stretch>
        </p:blipFill>
        <p:spPr bwMode="auto">
          <a:xfrm>
            <a:off x="1618488" y="2590800"/>
            <a:ext cx="5943600" cy="3304669"/>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Customer Relationship Management (CRM) refers to the concept of identifying customer needs; understanding and influencing customer behavior through ongoing communication strategies  in an effort to acquire, retain, and satisfy the customer</a:t>
            </a:r>
            <a:r>
              <a:rPr lang="en-US" dirty="0" smtClean="0"/>
              <a:t>.</a:t>
            </a:r>
          </a:p>
          <a:p>
            <a:endParaRPr lang="en-US" sz="800" dirty="0" smtClean="0"/>
          </a:p>
          <a:p>
            <a:pPr lvl="1"/>
            <a:r>
              <a:rPr lang="en-US" sz="2000" u="sng" dirty="0" smtClean="0"/>
              <a:t>There are a number of components in the CRM process:</a:t>
            </a:r>
          </a:p>
          <a:p>
            <a:pPr lvl="1"/>
            <a:endParaRPr lang="en-US" sz="800" dirty="0" smtClean="0"/>
          </a:p>
          <a:p>
            <a:pPr lvl="2"/>
            <a:r>
              <a:rPr lang="en-US" sz="1800" u="sng" dirty="0" smtClean="0">
                <a:solidFill>
                  <a:srgbClr val="FF0000"/>
                </a:solidFill>
              </a:rPr>
              <a:t>Operational</a:t>
            </a:r>
            <a:r>
              <a:rPr lang="en-US" sz="1800" dirty="0" smtClean="0">
                <a:solidFill>
                  <a:srgbClr val="FF0000"/>
                </a:solidFill>
              </a:rPr>
              <a:t> – involving sales and service representatives</a:t>
            </a:r>
          </a:p>
          <a:p>
            <a:pPr lvl="2"/>
            <a:r>
              <a:rPr lang="en-US" sz="1800" u="sng" dirty="0" smtClean="0">
                <a:solidFill>
                  <a:srgbClr val="FF0000"/>
                </a:solidFill>
              </a:rPr>
              <a:t>Relational and Collaborative </a:t>
            </a:r>
            <a:r>
              <a:rPr lang="en-US" sz="1800" dirty="0" smtClean="0">
                <a:solidFill>
                  <a:srgbClr val="FF0000"/>
                </a:solidFill>
              </a:rPr>
              <a:t>– involving interactions with customers</a:t>
            </a:r>
          </a:p>
          <a:p>
            <a:pPr lvl="2"/>
            <a:r>
              <a:rPr lang="en-US" sz="1800" u="sng" dirty="0" smtClean="0">
                <a:solidFill>
                  <a:srgbClr val="FF0000"/>
                </a:solidFill>
              </a:rPr>
              <a:t>Technological</a:t>
            </a:r>
            <a:r>
              <a:rPr lang="en-US" sz="1800" dirty="0" smtClean="0">
                <a:solidFill>
                  <a:srgbClr val="FF0000"/>
                </a:solidFill>
              </a:rPr>
              <a:t> – web pages and automated voice response systems</a:t>
            </a:r>
          </a:p>
          <a:p>
            <a:pPr lvl="2"/>
            <a:r>
              <a:rPr lang="en-US" sz="1800" u="sng" dirty="0" smtClean="0">
                <a:solidFill>
                  <a:srgbClr val="FF0000"/>
                </a:solidFill>
              </a:rPr>
              <a:t>Analytical</a:t>
            </a:r>
            <a:r>
              <a:rPr lang="en-US" sz="1800" dirty="0" smtClean="0">
                <a:solidFill>
                  <a:srgbClr val="FF0000"/>
                </a:solidFill>
              </a:rPr>
              <a:t> – analyzing customer data for marketing and forecasting</a:t>
            </a:r>
          </a:p>
          <a:p>
            <a:pPr lvl="1"/>
            <a:endParaRPr lang="en-US" dirty="0"/>
          </a:p>
        </p:txBody>
      </p:sp>
      <p:pic>
        <p:nvPicPr>
          <p:cNvPr id="5" name="Picture 4" descr="Fastest-Growing CRM Software For Market - PHP CRM Script"/>
          <p:cNvPicPr/>
          <p:nvPr/>
        </p:nvPicPr>
        <p:blipFill>
          <a:blip r:embed="rId2" cstate="print"/>
          <a:srcRect/>
          <a:stretch>
            <a:fillRect/>
          </a:stretch>
        </p:blipFill>
        <p:spPr bwMode="auto">
          <a:xfrm>
            <a:off x="4818888" y="5029200"/>
            <a:ext cx="4325112" cy="1844964"/>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Customer and brand loyalty are a crucial element of any organization’s success</a:t>
            </a:r>
            <a:r>
              <a:rPr lang="en-US" dirty="0" smtClean="0"/>
              <a:t>.</a:t>
            </a:r>
          </a:p>
          <a:p>
            <a:endParaRPr lang="en-US" sz="800" dirty="0" smtClean="0"/>
          </a:p>
          <a:p>
            <a:pPr lvl="1"/>
            <a:r>
              <a:rPr lang="en-US" dirty="0" smtClean="0">
                <a:solidFill>
                  <a:srgbClr val="FF0000"/>
                </a:solidFill>
              </a:rPr>
              <a:t>Customer loyalty is an emotional rather than a rational thing.</a:t>
            </a:r>
          </a:p>
        </p:txBody>
      </p:sp>
      <p:pic>
        <p:nvPicPr>
          <p:cNvPr id="5" name="Picture 4" descr="Customer Loyalty vs Customer Retention: What&amp;#39;s The Difference? -  Omniconvert Blog"/>
          <p:cNvPicPr/>
          <p:nvPr/>
        </p:nvPicPr>
        <p:blipFill>
          <a:blip r:embed="rId2" cstate="print"/>
          <a:srcRect/>
          <a:stretch>
            <a:fillRect/>
          </a:stretch>
        </p:blipFill>
        <p:spPr bwMode="auto">
          <a:xfrm>
            <a:off x="1600200" y="3200400"/>
            <a:ext cx="5943600" cy="2825757"/>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 </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Through CRM, organizations and employees get to better know their customers and project needs that can be satisfied through appropriate products and services</a:t>
            </a:r>
            <a:r>
              <a:rPr lang="en-US" dirty="0" smtClean="0"/>
              <a:t>.</a:t>
            </a:r>
          </a:p>
          <a:p>
            <a:endParaRPr lang="en-US" sz="800" dirty="0" smtClean="0"/>
          </a:p>
          <a:p>
            <a:pPr lvl="1"/>
            <a:r>
              <a:rPr lang="en-US" sz="2000" dirty="0" smtClean="0"/>
              <a:t>Numerous service organizations use CRM software to better keep track of customer needs, access multiple sources of customer information, and record service provided.  </a:t>
            </a:r>
          </a:p>
          <a:p>
            <a:pPr lvl="1"/>
            <a:endParaRPr lang="en-US" sz="800" dirty="0" smtClean="0"/>
          </a:p>
          <a:p>
            <a:pPr lvl="2"/>
            <a:r>
              <a:rPr lang="en-US" dirty="0" smtClean="0">
                <a:solidFill>
                  <a:srgbClr val="FF0000"/>
                </a:solidFill>
              </a:rPr>
              <a:t>CRM is a crucial element of customer loyalty.</a:t>
            </a:r>
            <a:endParaRPr lang="en-US" dirty="0">
              <a:solidFill>
                <a:srgbClr val="FF0000"/>
              </a:solidFill>
            </a:endParaRPr>
          </a:p>
        </p:txBody>
      </p:sp>
      <p:pic>
        <p:nvPicPr>
          <p:cNvPr id="5" name="Picture 4" descr="What is CRM? | Customer Relationship Management Software"/>
          <p:cNvPicPr/>
          <p:nvPr/>
        </p:nvPicPr>
        <p:blipFill>
          <a:blip r:embed="rId2" cstate="print"/>
          <a:srcRect/>
          <a:stretch>
            <a:fillRect/>
          </a:stretch>
        </p:blipFill>
        <p:spPr bwMode="auto">
          <a:xfrm>
            <a:off x="6096000" y="4038600"/>
            <a:ext cx="2743200" cy="2514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service providers look at customer interactions from a short-term perspective.  They figure that a customer calls or comes in, they provide service, and then the customer leaves</a:t>
            </a:r>
            <a:r>
              <a:rPr lang="en-US" dirty="0" smtClean="0"/>
              <a:t>.</a:t>
            </a:r>
          </a:p>
          <a:p>
            <a:endParaRPr lang="en-US" sz="800" dirty="0" smtClean="0"/>
          </a:p>
          <a:p>
            <a:pPr lvl="1"/>
            <a:r>
              <a:rPr lang="en-US" dirty="0" smtClean="0"/>
              <a:t>A more customer-focused approach is to view customers from a relationship standpoint.  </a:t>
            </a:r>
          </a:p>
          <a:p>
            <a:pPr lvl="1"/>
            <a:endParaRPr lang="en-US" sz="800" dirty="0" smtClean="0"/>
          </a:p>
          <a:p>
            <a:pPr lvl="2"/>
            <a:r>
              <a:rPr lang="en-US" sz="1800" dirty="0" smtClean="0">
                <a:solidFill>
                  <a:srgbClr val="FF0000"/>
                </a:solidFill>
              </a:rPr>
              <a:t>By treating both internal and external customers in a manner that leads them to believe that you care for them and have their best interests at heart, you can start to generate reciprocal feelings.</a:t>
            </a:r>
          </a:p>
          <a:p>
            <a:pPr lvl="2"/>
            <a:r>
              <a:rPr lang="en-US" sz="1800" dirty="0" smtClean="0">
                <a:solidFill>
                  <a:srgbClr val="FF0000"/>
                </a:solidFill>
              </a:rPr>
              <a:t>People gravitate toward organizations and people with whom they have developed rapport, respect, and trust, and who treat them as if they are valued as a person</a:t>
            </a:r>
            <a:r>
              <a:rPr lang="en-US" dirty="0" smtClean="0">
                <a:solidFill>
                  <a:srgbClr val="FF0000"/>
                </a:solidFill>
              </a:rPr>
              <a:t>.</a:t>
            </a:r>
            <a:endParaRPr lang="en-US" dirty="0">
              <a:solidFill>
                <a:srgbClr val="FF0000"/>
              </a:solidFill>
            </a:endParaRPr>
          </a:p>
        </p:txBody>
      </p:sp>
      <p:pic>
        <p:nvPicPr>
          <p:cNvPr id="5" name="Picture 4" descr="CRM: What Your Small Business Needs to Know About Customer Relationship  Management | WordStream"/>
          <p:cNvPicPr/>
          <p:nvPr/>
        </p:nvPicPr>
        <p:blipFill>
          <a:blip r:embed="rId2" cstate="print"/>
          <a:srcRect/>
          <a:stretch>
            <a:fillRect/>
          </a:stretch>
        </p:blipFill>
        <p:spPr bwMode="auto">
          <a:xfrm>
            <a:off x="5410200" y="5181600"/>
            <a:ext cx="37338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Remember that long-term customer relationships are the ones that sustain organizations.  This is referred to as customer retention</a:t>
            </a:r>
            <a:r>
              <a:rPr lang="en-US" dirty="0" smtClean="0"/>
              <a:t>.</a:t>
            </a:r>
          </a:p>
          <a:p>
            <a:endParaRPr lang="en-US" sz="800" dirty="0" smtClean="0"/>
          </a:p>
          <a:p>
            <a:pPr lvl="1"/>
            <a:r>
              <a:rPr lang="en-US" sz="2000" dirty="0" smtClean="0"/>
              <a:t>In many organizations, the churn rate – number of customers who leave a supplier during a given time period – is often an indicator of customer dissatisfaction, better targeted marketing and sales efforts, better or cheaper pricing by competitors, or factors related to service provider relationships with customers.  </a:t>
            </a:r>
          </a:p>
          <a:p>
            <a:pPr lvl="1"/>
            <a:endParaRPr lang="en-US" sz="800" dirty="0" smtClean="0"/>
          </a:p>
          <a:p>
            <a:pPr lvl="2"/>
            <a:r>
              <a:rPr lang="en-US" sz="1800" dirty="0" smtClean="0">
                <a:solidFill>
                  <a:srgbClr val="FF0000"/>
                </a:solidFill>
              </a:rPr>
              <a:t>No matter the cause, the issue is that organizations that have an ongoing high churn rate are doomed to failure.</a:t>
            </a:r>
            <a:endParaRPr lang="en-US" sz="1800" dirty="0">
              <a:solidFill>
                <a:srgbClr val="FF0000"/>
              </a:solidFill>
            </a:endParaRPr>
          </a:p>
        </p:txBody>
      </p:sp>
      <p:pic>
        <p:nvPicPr>
          <p:cNvPr id="5" name="Picture 4" descr="Customer Retention Strategies | IU Customer Care Center"/>
          <p:cNvPicPr/>
          <p:nvPr/>
        </p:nvPicPr>
        <p:blipFill>
          <a:blip r:embed="rId2" cstate="print"/>
          <a:srcRect/>
          <a:stretch>
            <a:fillRect/>
          </a:stretch>
        </p:blipFill>
        <p:spPr bwMode="auto">
          <a:xfrm>
            <a:off x="5791200" y="5029200"/>
            <a:ext cx="3429000" cy="1854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The days of a customer adopting one product or company for life are long gone</a:t>
            </a:r>
            <a:r>
              <a:rPr lang="en-US" dirty="0" smtClean="0"/>
              <a:t>.</a:t>
            </a:r>
          </a:p>
          <a:p>
            <a:endParaRPr lang="en-US" sz="800" dirty="0" smtClean="0"/>
          </a:p>
          <a:p>
            <a:pPr lvl="1"/>
            <a:r>
              <a:rPr lang="en-US" sz="2000" dirty="0" smtClean="0"/>
              <a:t>With easy access and global competitiveness, customers are often swayed by advertising and a chance at a “better deal.” </a:t>
            </a:r>
          </a:p>
          <a:p>
            <a:pPr lvl="1"/>
            <a:r>
              <a:rPr lang="en-US" sz="2000" dirty="0" smtClean="0"/>
              <a:t>Quality levels and features between competing brands and organizations are often comparable.  </a:t>
            </a:r>
          </a:p>
          <a:p>
            <a:pPr lvl="1"/>
            <a:endParaRPr lang="en-US" sz="800" dirty="0" smtClean="0"/>
          </a:p>
          <a:p>
            <a:pPr lvl="2"/>
            <a:r>
              <a:rPr lang="en-US" dirty="0" smtClean="0">
                <a:solidFill>
                  <a:srgbClr val="FF0000"/>
                </a:solidFill>
              </a:rPr>
              <a:t>The thing that separates most competitors is their level of service.</a:t>
            </a:r>
            <a:endParaRPr lang="en-US" dirty="0">
              <a:solidFill>
                <a:srgbClr val="FF0000"/>
              </a:solidFill>
            </a:endParaRPr>
          </a:p>
        </p:txBody>
      </p:sp>
      <p:pic>
        <p:nvPicPr>
          <p:cNvPr id="5" name="Picture 4" descr="Customer Service: 14 Key Skills for 2021 and Beyond"/>
          <p:cNvPicPr/>
          <p:nvPr/>
        </p:nvPicPr>
        <p:blipFill>
          <a:blip r:embed="rId2" cstate="print"/>
          <a:srcRect/>
          <a:stretch>
            <a:fillRect/>
          </a:stretch>
        </p:blipFill>
        <p:spPr bwMode="auto">
          <a:xfrm>
            <a:off x="4724400" y="4648200"/>
            <a:ext cx="43434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Seeking out new or replacement customers through advertising and other means is a very costly proposition.  </a:t>
            </a:r>
          </a:p>
          <a:p>
            <a:pPr lvl="1"/>
            <a:endParaRPr lang="en-US" sz="800" u="sng" dirty="0" smtClean="0"/>
          </a:p>
          <a:p>
            <a:pPr lvl="1"/>
            <a:r>
              <a:rPr lang="en-US" u="sng" dirty="0" smtClean="0"/>
              <a:t>Harvard Business Review claims, “acquiring a new customer is 5-25 times more expensive than retaining an existing one</a:t>
            </a:r>
            <a:r>
              <a:rPr lang="en-US" dirty="0" smtClean="0"/>
              <a:t>.”</a:t>
            </a:r>
          </a:p>
          <a:p>
            <a:endParaRPr lang="en-US" sz="900" dirty="0" smtClean="0"/>
          </a:p>
          <a:p>
            <a:pPr lvl="2"/>
            <a:r>
              <a:rPr lang="en-US" dirty="0" smtClean="0">
                <a:solidFill>
                  <a:srgbClr val="FF0000"/>
                </a:solidFill>
              </a:rPr>
              <a:t>In addition to having to find new customers, you and organization have to educate and win them over.  You have to prove yourself to newly acquired customers.  And, more than likely, new customers  are also going to be more apprehensive, skeptical, and critical than customers who have previous experience with your organization.  </a:t>
            </a:r>
          </a:p>
          <a:p>
            <a:pPr lvl="1"/>
            <a:endParaRPr lang="en-US" sz="900" dirty="0" smtClean="0"/>
          </a:p>
        </p:txBody>
      </p:sp>
      <p:pic>
        <p:nvPicPr>
          <p:cNvPr id="5" name="Picture 4" descr="Customer Loyalty: Innovative Customer Retention Strategies"/>
          <p:cNvPicPr/>
          <p:nvPr/>
        </p:nvPicPr>
        <p:blipFill>
          <a:blip r:embed="rId2" cstate="print"/>
          <a:srcRect/>
          <a:stretch>
            <a:fillRect/>
          </a:stretch>
        </p:blipFill>
        <p:spPr bwMode="auto">
          <a:xfrm>
            <a:off x="5638800" y="5105400"/>
            <a:ext cx="35052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Importance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a:t>It is imperative that you and every member of your organization work to build and strengthen customer relationships and develop loyalty on the part of those customers with whom you have an existing relationship</a:t>
            </a:r>
            <a:r>
              <a:rPr lang="en-US" sz="2400" dirty="0"/>
              <a:t>.</a:t>
            </a:r>
          </a:p>
          <a:p>
            <a:endParaRPr lang="en-US" sz="800" dirty="0" smtClean="0"/>
          </a:p>
          <a:p>
            <a:pPr lvl="1"/>
            <a:r>
              <a:rPr lang="en-US" sz="2000" dirty="0" smtClean="0">
                <a:solidFill>
                  <a:srgbClr val="FF0000"/>
                </a:solidFill>
              </a:rPr>
              <a:t>Companies must train all employees to build relationships on an interpersonal level and to take every opportunity to reinforce the value of customers when they interact with them.</a:t>
            </a:r>
          </a:p>
          <a:p>
            <a:pPr lvl="1"/>
            <a:endParaRPr lang="en-US" dirty="0"/>
          </a:p>
        </p:txBody>
      </p:sp>
      <p:pic>
        <p:nvPicPr>
          <p:cNvPr id="5" name="Picture 4" descr="The Importance of Customer Relationships - Goavega"/>
          <p:cNvPicPr/>
          <p:nvPr/>
        </p:nvPicPr>
        <p:blipFill>
          <a:blip r:embed="rId2" cstate="print"/>
          <a:srcRect/>
          <a:stretch>
            <a:fillRect/>
          </a:stretch>
        </p:blipFill>
        <p:spPr bwMode="auto">
          <a:xfrm>
            <a:off x="4876800" y="4267200"/>
            <a:ext cx="4038600" cy="2057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Benefits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300" u="sng" dirty="0" smtClean="0"/>
              <a:t>When organizations attain a high degree of brand recognition and a reputation for providing quality products and services at a competitive price, while going above and beyond their customer’s expectations, they are typically rewarded with customer loyalty and repeat and referral business</a:t>
            </a:r>
            <a:r>
              <a:rPr lang="en-US" dirty="0" smtClean="0"/>
              <a:t>.</a:t>
            </a:r>
          </a:p>
        </p:txBody>
      </p:sp>
      <p:pic>
        <p:nvPicPr>
          <p:cNvPr id="5" name="Picture 4" descr="Customer Loyalty vs Customer Satisfaction | Customer Happiness Blog"/>
          <p:cNvPicPr/>
          <p:nvPr/>
        </p:nvPicPr>
        <p:blipFill>
          <a:blip r:embed="rId2" cstate="print"/>
          <a:srcRect/>
          <a:stretch>
            <a:fillRect/>
          </a:stretch>
        </p:blipFill>
        <p:spPr bwMode="auto">
          <a:xfrm>
            <a:off x="4114800" y="3733800"/>
            <a:ext cx="4800600" cy="2529193"/>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Benefits of Customer Relationship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By providing excellent customer service and dealing with dissatisfaction as soon as you identify it, you can help ensure that customers remain loyal and keep coming back.</a:t>
            </a:r>
            <a:endParaRPr lang="en-US" dirty="0" smtClean="0"/>
          </a:p>
          <a:p>
            <a:endParaRPr lang="en-US" sz="800" dirty="0" smtClean="0"/>
          </a:p>
          <a:p>
            <a:pPr lvl="1"/>
            <a:r>
              <a:rPr lang="en-US" dirty="0" smtClean="0"/>
              <a:t>Customers will remain loyal to a product, service, or organization that they believe meets their needs.  </a:t>
            </a:r>
          </a:p>
          <a:p>
            <a:pPr lvl="1"/>
            <a:endParaRPr lang="en-US" sz="800" dirty="0" smtClean="0"/>
          </a:p>
          <a:p>
            <a:pPr lvl="2"/>
            <a:r>
              <a:rPr lang="en-US" dirty="0" smtClean="0">
                <a:solidFill>
                  <a:srgbClr val="FF0000"/>
                </a:solidFill>
              </a:rPr>
              <a:t>Even when there is a perceived breakdown in quality, customers will return to an organization that they believe sincerely attempts to solve a problem or make restitution for an error.  </a:t>
            </a:r>
          </a:p>
        </p:txBody>
      </p:sp>
      <p:pic>
        <p:nvPicPr>
          <p:cNvPr id="5" name="Picture 4" descr="It&amp;#39;s All About Relationships. | Civil Engineering Central"/>
          <p:cNvPicPr/>
          <p:nvPr/>
        </p:nvPicPr>
        <p:blipFill>
          <a:blip r:embed="rId2" cstate="print"/>
          <a:srcRect/>
          <a:stretch>
            <a:fillRect/>
          </a:stretch>
        </p:blipFill>
        <p:spPr bwMode="auto">
          <a:xfrm>
            <a:off x="5410200" y="4876800"/>
            <a:ext cx="37338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Provider Characteristics Affecting Customer Loyalty</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800" u="sng" dirty="0" smtClean="0"/>
              <a:t>Personal characteristics of a service provider may affect customer loyalty positively or negatively</a:t>
            </a:r>
            <a:r>
              <a:rPr lang="en-US" sz="2800" dirty="0" smtClean="0"/>
              <a:t>.</a:t>
            </a:r>
          </a:p>
          <a:p>
            <a:endParaRPr lang="en-US" sz="1000" dirty="0"/>
          </a:p>
          <a:p>
            <a:pPr lvl="1"/>
            <a:r>
              <a:rPr lang="en-US" sz="2300" dirty="0" smtClean="0"/>
              <a:t>The following describe some of the most common qualities of service providers that affect customers:</a:t>
            </a:r>
          </a:p>
          <a:p>
            <a:pPr lvl="1"/>
            <a:endParaRPr lang="en-US" sz="800" dirty="0" smtClean="0"/>
          </a:p>
          <a:p>
            <a:pPr marL="1051560" lvl="2" indent="-457200">
              <a:buFont typeface="+mj-lt"/>
              <a:buAutoNum type="arabicPeriod"/>
            </a:pPr>
            <a:r>
              <a:rPr lang="en-US" sz="2100" dirty="0" smtClean="0">
                <a:solidFill>
                  <a:srgbClr val="FF0000"/>
                </a:solidFill>
              </a:rPr>
              <a:t>Responsiveness</a:t>
            </a:r>
          </a:p>
          <a:p>
            <a:pPr marL="1051560" lvl="2" indent="-457200">
              <a:buFont typeface="+mj-lt"/>
              <a:buAutoNum type="arabicPeriod"/>
            </a:pPr>
            <a:r>
              <a:rPr lang="en-US" sz="2100" dirty="0" smtClean="0">
                <a:solidFill>
                  <a:srgbClr val="FF0000"/>
                </a:solidFill>
              </a:rPr>
              <a:t>Adaptability</a:t>
            </a:r>
          </a:p>
          <a:p>
            <a:pPr marL="1051560" lvl="2" indent="-457200">
              <a:buFont typeface="+mj-lt"/>
              <a:buAutoNum type="arabicPeriod"/>
            </a:pPr>
            <a:r>
              <a:rPr lang="en-US" sz="2100" dirty="0" smtClean="0">
                <a:solidFill>
                  <a:srgbClr val="FF0000"/>
                </a:solidFill>
              </a:rPr>
              <a:t>Communication Skills</a:t>
            </a:r>
          </a:p>
          <a:p>
            <a:pPr marL="1051560" lvl="2" indent="-457200">
              <a:buFont typeface="+mj-lt"/>
              <a:buAutoNum type="arabicPeriod"/>
            </a:pPr>
            <a:r>
              <a:rPr lang="en-US" sz="2100" dirty="0" smtClean="0">
                <a:solidFill>
                  <a:srgbClr val="FF0000"/>
                </a:solidFill>
              </a:rPr>
              <a:t>Decisiveness</a:t>
            </a:r>
          </a:p>
          <a:p>
            <a:pPr marL="1051560" lvl="2" indent="-457200">
              <a:buFont typeface="+mj-lt"/>
              <a:buAutoNum type="arabicPeriod"/>
            </a:pPr>
            <a:r>
              <a:rPr lang="en-US" sz="2100" dirty="0" smtClean="0">
                <a:solidFill>
                  <a:srgbClr val="FF0000"/>
                </a:solidFill>
              </a:rPr>
              <a:t>Enthusiasm</a:t>
            </a:r>
          </a:p>
          <a:p>
            <a:pPr marL="1051560" lvl="2" indent="-457200">
              <a:buFont typeface="+mj-lt"/>
              <a:buAutoNum type="arabicPeriod"/>
            </a:pPr>
            <a:r>
              <a:rPr lang="en-US" sz="2100" dirty="0" smtClean="0">
                <a:solidFill>
                  <a:srgbClr val="FF0000"/>
                </a:solidFill>
              </a:rPr>
              <a:t>Ethical Behavior</a:t>
            </a:r>
          </a:p>
          <a:p>
            <a:pPr marL="1051560" lvl="2" indent="-457200">
              <a:buFont typeface="+mj-lt"/>
              <a:buAutoNum type="arabicPeriod"/>
            </a:pPr>
            <a:r>
              <a:rPr lang="en-US" sz="2100" dirty="0" smtClean="0">
                <a:solidFill>
                  <a:srgbClr val="FF0000"/>
                </a:solidFill>
              </a:rPr>
              <a:t>Initiative</a:t>
            </a:r>
          </a:p>
          <a:p>
            <a:pPr marL="1051560" lvl="2" indent="-457200">
              <a:buFont typeface="+mj-lt"/>
              <a:buAutoNum type="arabicPeriod"/>
            </a:pPr>
            <a:r>
              <a:rPr lang="en-US" sz="2100" dirty="0" smtClean="0">
                <a:solidFill>
                  <a:srgbClr val="FF0000"/>
                </a:solidFill>
              </a:rPr>
              <a:t>Knowledge</a:t>
            </a:r>
          </a:p>
          <a:p>
            <a:pPr marL="1051560" lvl="2" indent="-457200">
              <a:buFont typeface="+mj-lt"/>
              <a:buAutoNum type="arabicPeriod"/>
            </a:pPr>
            <a:r>
              <a:rPr lang="en-US" sz="2100" dirty="0" smtClean="0">
                <a:solidFill>
                  <a:srgbClr val="FF0000"/>
                </a:solidFill>
              </a:rPr>
              <a:t>Perceptiveness</a:t>
            </a:r>
          </a:p>
          <a:p>
            <a:pPr marL="1051560" lvl="2" indent="-457200">
              <a:buFont typeface="+mj-lt"/>
              <a:buAutoNum type="arabicPeriod"/>
            </a:pPr>
            <a:r>
              <a:rPr lang="en-US" sz="2100" dirty="0" smtClean="0">
                <a:solidFill>
                  <a:srgbClr val="FF0000"/>
                </a:solidFill>
              </a:rPr>
              <a:t>Planning Ability</a:t>
            </a:r>
          </a:p>
          <a:p>
            <a:pPr marL="1051560" lvl="2" indent="-457200">
              <a:buFont typeface="+mj-lt"/>
              <a:buAutoNum type="arabicPeriod"/>
            </a:pPr>
            <a:r>
              <a:rPr lang="en-US" sz="2100" dirty="0" smtClean="0">
                <a:solidFill>
                  <a:srgbClr val="FF0000"/>
                </a:solidFill>
              </a:rPr>
              <a:t>Problem-Solving Ability</a:t>
            </a:r>
          </a:p>
          <a:p>
            <a:pPr marL="1051560" lvl="2" indent="-457200">
              <a:buFont typeface="+mj-lt"/>
              <a:buAutoNum type="arabicPeriod"/>
            </a:pPr>
            <a:r>
              <a:rPr lang="en-US" sz="2100" dirty="0" smtClean="0">
                <a:solidFill>
                  <a:srgbClr val="FF0000"/>
                </a:solidFill>
              </a:rPr>
              <a:t>Professionalism</a:t>
            </a:r>
            <a:endParaRPr lang="en-US" sz="2100" dirty="0">
              <a:solidFill>
                <a:srgbClr val="FF0000"/>
              </a:solidFill>
            </a:endParaRPr>
          </a:p>
        </p:txBody>
      </p:sp>
      <p:pic>
        <p:nvPicPr>
          <p:cNvPr id="5" name="Picture 4" descr="Characteristic Meaning - YouTube"/>
          <p:cNvPicPr/>
          <p:nvPr/>
        </p:nvPicPr>
        <p:blipFill>
          <a:blip r:embed="rId2" cstate="print"/>
          <a:srcRect/>
          <a:stretch>
            <a:fillRect/>
          </a:stretch>
        </p:blipFill>
        <p:spPr bwMode="auto">
          <a:xfrm>
            <a:off x="5029200" y="3886200"/>
            <a:ext cx="3581400" cy="2200275"/>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Responsiveness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Customers typically like to feel that they are the most important person in the world when they encounter an organization.  This is a human need</a:t>
            </a:r>
            <a:r>
              <a:rPr lang="en-US" dirty="0" smtClean="0"/>
              <a:t>.  </a:t>
            </a:r>
          </a:p>
          <a:p>
            <a:endParaRPr lang="en-US" sz="800" dirty="0" smtClean="0"/>
          </a:p>
          <a:p>
            <a:pPr lvl="1"/>
            <a:r>
              <a:rPr lang="en-US" sz="2000" dirty="0" smtClean="0"/>
              <a:t>If customers do not feel appreciated or welcome by you or another service provider, they will likely take their business elsewhere.</a:t>
            </a:r>
          </a:p>
          <a:p>
            <a:pPr lvl="1"/>
            <a:endParaRPr lang="en-US" sz="800" dirty="0" smtClean="0"/>
          </a:p>
          <a:p>
            <a:pPr lvl="2"/>
            <a:r>
              <a:rPr lang="en-US" dirty="0">
                <a:solidFill>
                  <a:srgbClr val="FF0000"/>
                </a:solidFill>
              </a:rPr>
              <a:t>A simple way to demonstrate responsiveness is to attend to customer needs promptly</a:t>
            </a:r>
            <a:r>
              <a:rPr lang="en-US" dirty="0" smtClean="0">
                <a:solidFill>
                  <a:srgbClr val="FF0000"/>
                </a:solidFill>
              </a:rPr>
              <a:t>.</a:t>
            </a:r>
            <a:endParaRPr lang="en-US" dirty="0">
              <a:solidFill>
                <a:srgbClr val="FF0000"/>
              </a:solidFill>
            </a:endParaRPr>
          </a:p>
        </p:txBody>
      </p:sp>
      <p:pic>
        <p:nvPicPr>
          <p:cNvPr id="5" name="Picture 4" descr="Customer Service: Responsiveness"/>
          <p:cNvPicPr/>
          <p:nvPr/>
        </p:nvPicPr>
        <p:blipFill>
          <a:blip r:embed="rId2" cstate="print"/>
          <a:srcRect/>
          <a:stretch>
            <a:fillRect/>
          </a:stretch>
        </p:blipFill>
        <p:spPr bwMode="auto">
          <a:xfrm>
            <a:off x="2667000" y="4610475"/>
            <a:ext cx="6248400" cy="158486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Each time there is contact at a touch point where the customer and provider come together, there is opportunity for strengthening the customer relationship and loyalty or driving a wedge between the customer and organization, due to failure to meet expectations or needs.</a:t>
            </a:r>
          </a:p>
          <a:p>
            <a:endParaRPr lang="en-US" sz="900" u="sng" dirty="0" smtClean="0"/>
          </a:p>
          <a:p>
            <a:pPr lvl="1"/>
            <a:r>
              <a:rPr lang="en-US" sz="2000" dirty="0" smtClean="0">
                <a:solidFill>
                  <a:srgbClr val="FF0000"/>
                </a:solidFill>
              </a:rPr>
              <a:t>With every contact, service providers should strive to demonstrate commitment to exceed customer expectations and provide an experience beyond anything they might have hoped.</a:t>
            </a:r>
          </a:p>
        </p:txBody>
      </p:sp>
      <p:pic>
        <p:nvPicPr>
          <p:cNvPr id="5" name="Picture 4" descr="Should B2B Use Customer Loyalty Programs? – Part I - ERP Software Blog"/>
          <p:cNvPicPr/>
          <p:nvPr/>
        </p:nvPicPr>
        <p:blipFill>
          <a:blip r:embed="rId2" cstate="print"/>
          <a:srcRect/>
          <a:stretch>
            <a:fillRect/>
          </a:stretch>
        </p:blipFill>
        <p:spPr bwMode="auto">
          <a:xfrm>
            <a:off x="5867400" y="4572000"/>
            <a:ext cx="30480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Customer Needs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The following are six common customer needs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To Feel Welcome</a:t>
            </a:r>
          </a:p>
          <a:p>
            <a:pPr marL="731520" lvl="1" indent="-457200">
              <a:buFont typeface="+mj-lt"/>
              <a:buAutoNum type="arabicPeriod"/>
            </a:pPr>
            <a:r>
              <a:rPr lang="en-US" sz="2000" dirty="0" smtClean="0">
                <a:solidFill>
                  <a:srgbClr val="FF0000"/>
                </a:solidFill>
              </a:rPr>
              <a:t>To Be Understood</a:t>
            </a:r>
          </a:p>
          <a:p>
            <a:pPr marL="731520" lvl="1" indent="-457200">
              <a:buFont typeface="+mj-lt"/>
              <a:buAutoNum type="arabicPeriod"/>
            </a:pPr>
            <a:r>
              <a:rPr lang="en-US" sz="2000" dirty="0" smtClean="0">
                <a:solidFill>
                  <a:srgbClr val="FF0000"/>
                </a:solidFill>
              </a:rPr>
              <a:t>To Feel Comfortable</a:t>
            </a:r>
          </a:p>
          <a:p>
            <a:pPr marL="731520" lvl="1" indent="-457200">
              <a:buFont typeface="+mj-lt"/>
              <a:buAutoNum type="arabicPeriod"/>
            </a:pPr>
            <a:r>
              <a:rPr lang="en-US" sz="2000" dirty="0" smtClean="0">
                <a:solidFill>
                  <a:srgbClr val="FF0000"/>
                </a:solidFill>
              </a:rPr>
              <a:t>To Feel Appreciated</a:t>
            </a:r>
          </a:p>
          <a:p>
            <a:pPr marL="731520" lvl="1" indent="-457200">
              <a:buFont typeface="+mj-lt"/>
              <a:buAutoNum type="arabicPeriod"/>
            </a:pPr>
            <a:r>
              <a:rPr lang="en-US" sz="2000" dirty="0" smtClean="0">
                <a:solidFill>
                  <a:srgbClr val="FF0000"/>
                </a:solidFill>
              </a:rPr>
              <a:t>To Feel Important</a:t>
            </a:r>
          </a:p>
          <a:p>
            <a:pPr marL="731520" lvl="1" indent="-457200">
              <a:buFont typeface="+mj-lt"/>
              <a:buAutoNum type="arabicPeriod"/>
            </a:pPr>
            <a:r>
              <a:rPr lang="en-US" sz="2000" dirty="0" smtClean="0">
                <a:solidFill>
                  <a:srgbClr val="FF0000"/>
                </a:solidFill>
              </a:rPr>
              <a:t>To Be Respected</a:t>
            </a:r>
            <a:endParaRPr lang="en-US" sz="2000" dirty="0">
              <a:solidFill>
                <a:srgbClr val="FF0000"/>
              </a:solidFill>
            </a:endParaRPr>
          </a:p>
        </p:txBody>
      </p:sp>
      <p:pic>
        <p:nvPicPr>
          <p:cNvPr id="5" name="Picture 4" descr="Understanding customer needs"/>
          <p:cNvPicPr/>
          <p:nvPr/>
        </p:nvPicPr>
        <p:blipFill>
          <a:blip r:embed="rId2" cstate="print"/>
          <a:srcRect/>
          <a:stretch>
            <a:fillRect/>
          </a:stretch>
        </p:blipFill>
        <p:spPr bwMode="auto">
          <a:xfrm>
            <a:off x="4267200" y="3276600"/>
            <a:ext cx="4495800" cy="28575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Adaptability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300" u="sng" dirty="0" smtClean="0"/>
              <a:t>In today’s world, you have many opportunities to deal with customers who have different, values, beliefs, perceptions, needs, and expectations.  You will also encounter people whose personality style differs from yours</a:t>
            </a:r>
            <a:r>
              <a:rPr lang="en-US" sz="2300" dirty="0" smtClean="0"/>
              <a:t>.  </a:t>
            </a:r>
          </a:p>
          <a:p>
            <a:endParaRPr lang="en-US" sz="800" dirty="0" smtClean="0"/>
          </a:p>
          <a:p>
            <a:pPr lvl="1"/>
            <a:r>
              <a:rPr lang="en-US" sz="2000" dirty="0" smtClean="0"/>
              <a:t>Each of these encounters will provide an opportunity for you to adapt your approach in dealing with others.  By doing so, you can increase the likelihood of a successful interaction and a satisfied customer.  </a:t>
            </a:r>
          </a:p>
          <a:p>
            <a:pPr lvl="1"/>
            <a:endParaRPr lang="en-US" sz="800" dirty="0" smtClean="0"/>
          </a:p>
          <a:p>
            <a:pPr lvl="2"/>
            <a:r>
              <a:rPr lang="en-US" sz="1800" dirty="0" smtClean="0">
                <a:solidFill>
                  <a:srgbClr val="FF0000"/>
                </a:solidFill>
              </a:rPr>
              <a:t>Take measures to adapt your personality style to that of your customers in order to communicate with and serve them effectively.</a:t>
            </a:r>
            <a:endParaRPr lang="en-US" sz="1800" dirty="0">
              <a:solidFill>
                <a:srgbClr val="FF0000"/>
              </a:solidFill>
            </a:endParaRPr>
          </a:p>
        </p:txBody>
      </p:sp>
      <p:pic>
        <p:nvPicPr>
          <p:cNvPr id="5" name="Picture 4" descr="Growing Talent to Strength: Featuring StrengthsFinder &amp;#39;Adaptability&amp;#39; |  Strengths School™"/>
          <p:cNvPicPr/>
          <p:nvPr/>
        </p:nvPicPr>
        <p:blipFill>
          <a:blip r:embed="rId2" cstate="print"/>
          <a:srcRect/>
          <a:stretch>
            <a:fillRect/>
          </a:stretch>
        </p:blipFill>
        <p:spPr bwMode="auto">
          <a:xfrm>
            <a:off x="5486400" y="5029200"/>
            <a:ext cx="36576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Communication Skills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Your ability to obtain and give information; listen, write, and speak effectively; and deal with emotional situations are keys to successful customer service</a:t>
            </a:r>
            <a:r>
              <a:rPr lang="en-US" dirty="0" smtClean="0"/>
              <a:t>.</a:t>
            </a:r>
          </a:p>
          <a:p>
            <a:endParaRPr lang="en-US" sz="800" dirty="0" smtClean="0"/>
          </a:p>
          <a:p>
            <a:pPr lvl="1"/>
            <a:r>
              <a:rPr lang="en-US" sz="2000" dirty="0" smtClean="0"/>
              <a:t>By using a variety of effective interpersonal techniques, you can determine customer needs.  The most successful service providers are the ones who have learned to interact positively and build rapport with customers.</a:t>
            </a:r>
          </a:p>
          <a:p>
            <a:pPr lvl="1"/>
            <a:endParaRPr lang="en-US" sz="800" dirty="0" smtClean="0"/>
          </a:p>
          <a:p>
            <a:pPr lvl="2"/>
            <a:r>
              <a:rPr lang="en-US" sz="1800" dirty="0" smtClean="0">
                <a:solidFill>
                  <a:srgbClr val="FF0000"/>
                </a:solidFill>
              </a:rPr>
              <a:t>You should strive to improve your ability to interact and communicate with a variety of people.  The better your skills, the more likely you will be able to address different situations that arise in the workplace.</a:t>
            </a:r>
            <a:endParaRPr lang="en-US" sz="1800" dirty="0">
              <a:solidFill>
                <a:srgbClr val="FF0000"/>
              </a:solidFill>
            </a:endParaRPr>
          </a:p>
        </p:txBody>
      </p:sp>
      <p:pic>
        <p:nvPicPr>
          <p:cNvPr id="6" name="Picture 5" descr="How to build communication skills to become a Teacher in School?"/>
          <p:cNvPicPr/>
          <p:nvPr/>
        </p:nvPicPr>
        <p:blipFill>
          <a:blip r:embed="rId2" cstate="print"/>
          <a:srcRect/>
          <a:stretch>
            <a:fillRect/>
          </a:stretch>
        </p:blipFill>
        <p:spPr bwMode="auto">
          <a:xfrm>
            <a:off x="6934200" y="5257800"/>
            <a:ext cx="2209800" cy="16002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Decisiveness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300" u="sng" dirty="0" smtClean="0"/>
              <a:t>Decisiveness relates to being able and willing to make a decision and take necessary actions to fulfill customer needs.  </a:t>
            </a:r>
          </a:p>
          <a:p>
            <a:endParaRPr lang="en-US" sz="800" u="sng" dirty="0"/>
          </a:p>
          <a:p>
            <a:pPr lvl="1"/>
            <a:r>
              <a:rPr lang="en-US" sz="2000" dirty="0" smtClean="0"/>
              <a:t>Taking a wait-and-see approach to customer service often leads to customer dissatisfaction. By causing customers to wait while you go to someone else for a decision or answer can be frustrating.  Try to resolve these barriers in advance of a potential situation.</a:t>
            </a:r>
          </a:p>
          <a:p>
            <a:pPr lvl="1"/>
            <a:endParaRPr lang="en-US" sz="800" dirty="0" smtClean="0"/>
          </a:p>
          <a:p>
            <a:pPr lvl="2"/>
            <a:r>
              <a:rPr lang="en-US" sz="1800" dirty="0" smtClean="0">
                <a:solidFill>
                  <a:srgbClr val="FF0000"/>
                </a:solidFill>
              </a:rPr>
              <a:t>Once you have supportive systems in place, gather information effectively by using active listening techniques.  Then carefully and quickly analyze the situation and make a decision on how to best solve the problem.</a:t>
            </a:r>
            <a:endParaRPr lang="en-US" sz="1800" dirty="0">
              <a:solidFill>
                <a:srgbClr val="FF0000"/>
              </a:solidFill>
            </a:endParaRPr>
          </a:p>
        </p:txBody>
      </p:sp>
      <p:pic>
        <p:nvPicPr>
          <p:cNvPr id="5" name="Picture 4" descr="How To Say Decisiveness - YouTube"/>
          <p:cNvPicPr/>
          <p:nvPr/>
        </p:nvPicPr>
        <p:blipFill>
          <a:blip r:embed="rId2" cstate="print"/>
          <a:srcRect/>
          <a:stretch>
            <a:fillRect/>
          </a:stretch>
        </p:blipFill>
        <p:spPr bwMode="auto">
          <a:xfrm>
            <a:off x="5181600" y="4876801"/>
            <a:ext cx="3964709" cy="245793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Enthusiasm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300" u="sng" dirty="0" smtClean="0"/>
              <a:t>Attaining and maintaining a level of excitement about your customers, products, services, organization, and job that says,   “I am happy to help you,” is an important step toward establishing a relationship</a:t>
            </a:r>
            <a:r>
              <a:rPr lang="en-US" sz="2300" dirty="0" smtClean="0"/>
              <a:t>.</a:t>
            </a:r>
          </a:p>
          <a:p>
            <a:endParaRPr lang="en-US" sz="800" dirty="0" smtClean="0"/>
          </a:p>
          <a:p>
            <a:pPr lvl="1"/>
            <a:r>
              <a:rPr lang="en-US" sz="2000" dirty="0" smtClean="0"/>
              <a:t>If you are enthusiastic about serving your customers, they will often respond by supporting you and the organization.  People often react positively to enthusiastic employees who appear to be enjoying themselves as they work</a:t>
            </a:r>
            <a:r>
              <a:rPr lang="en-US" dirty="0" smtClean="0"/>
              <a:t>.</a:t>
            </a:r>
          </a:p>
          <a:p>
            <a:pPr lvl="1"/>
            <a:endParaRPr lang="en-US" sz="800" dirty="0" smtClean="0"/>
          </a:p>
          <a:p>
            <a:pPr lvl="2"/>
            <a:r>
              <a:rPr lang="en-US" dirty="0" smtClean="0">
                <a:solidFill>
                  <a:srgbClr val="FF0000"/>
                </a:solidFill>
              </a:rPr>
              <a:t>Find a good balance between fun and professionalism.</a:t>
            </a:r>
            <a:endParaRPr lang="en-US" dirty="0">
              <a:solidFill>
                <a:srgbClr val="FF0000"/>
              </a:solidFill>
            </a:endParaRPr>
          </a:p>
        </p:txBody>
      </p:sp>
      <p:pic>
        <p:nvPicPr>
          <p:cNvPr id="5" name="Picture 4" descr="The Power Of Enthusiasm - YouTube"/>
          <p:cNvPicPr/>
          <p:nvPr/>
        </p:nvPicPr>
        <p:blipFill>
          <a:blip r:embed="rId2" cstate="print"/>
          <a:srcRect/>
          <a:stretch>
            <a:fillRect/>
          </a:stretch>
        </p:blipFill>
        <p:spPr bwMode="auto">
          <a:xfrm>
            <a:off x="5867400" y="5029200"/>
            <a:ext cx="32766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Having a written standard of conduct, organizations demonstrate to customers that they are concerned for their welfare. They also demonstrate that they have the intention of operating in an ethical manner. This effort can ease customer trepidation or concerns that employees will take advantage of them</a:t>
            </a:r>
            <a:r>
              <a:rPr lang="en-US" dirty="0" smtClean="0"/>
              <a:t>.</a:t>
            </a:r>
          </a:p>
          <a:p>
            <a:endParaRPr lang="en-US" sz="800" dirty="0" smtClean="0"/>
          </a:p>
          <a:p>
            <a:pPr lvl="1"/>
            <a:r>
              <a:rPr lang="en-US" sz="2000" dirty="0" smtClean="0">
                <a:solidFill>
                  <a:srgbClr val="FF0000"/>
                </a:solidFill>
              </a:rPr>
              <a:t>A Code of Ethics is a set of standards, often developed by employees, that guide the conduct of all employees</a:t>
            </a:r>
            <a:r>
              <a:rPr lang="en-US" dirty="0" smtClean="0">
                <a:solidFill>
                  <a:srgbClr val="FF0000"/>
                </a:solidFill>
              </a:rPr>
              <a:t>.</a:t>
            </a:r>
          </a:p>
          <a:p>
            <a:pPr lvl="1">
              <a:buNone/>
            </a:pPr>
            <a:endParaRPr lang="en-US" dirty="0"/>
          </a:p>
        </p:txBody>
      </p:sp>
      <p:pic>
        <p:nvPicPr>
          <p:cNvPr id="5" name="Picture 4" descr="Code of conduct Meaning - YouTube"/>
          <p:cNvPicPr/>
          <p:nvPr/>
        </p:nvPicPr>
        <p:blipFill>
          <a:blip r:embed="rId2" cstate="print"/>
          <a:srcRect/>
          <a:stretch>
            <a:fillRect/>
          </a:stretch>
        </p:blipFill>
        <p:spPr bwMode="auto">
          <a:xfrm>
            <a:off x="4818888" y="4419600"/>
            <a:ext cx="4325112"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Initiative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300" u="sng" dirty="0" smtClean="0"/>
              <a:t>Taking action related to your job or customer service without receiving instructions from others is a sign of initiative.  Such actions also help to ensure that you identify and meet the needs of your customer in a timely fashion</a:t>
            </a:r>
            <a:r>
              <a:rPr lang="en-US" sz="2300" dirty="0" smtClean="0"/>
              <a:t>.</a:t>
            </a:r>
          </a:p>
          <a:p>
            <a:endParaRPr lang="en-US" sz="800" dirty="0" smtClean="0"/>
          </a:p>
          <a:p>
            <a:pPr lvl="1"/>
            <a:r>
              <a:rPr lang="en-US" sz="2000" dirty="0" smtClean="0"/>
              <a:t>Too many providers take the “It is not my job” or “I cannot do that” approach to dealing with customer situations.  This can lead to customer dissatisfaction.  To counter such impressions, you should take responsibility for solving problems as they arise.  </a:t>
            </a:r>
          </a:p>
          <a:p>
            <a:pPr lvl="1"/>
            <a:endParaRPr lang="en-US" sz="800" dirty="0" smtClean="0"/>
          </a:p>
          <a:p>
            <a:pPr lvl="2"/>
            <a:r>
              <a:rPr lang="en-US" sz="1800" dirty="0" smtClean="0">
                <a:solidFill>
                  <a:srgbClr val="FF0000"/>
                </a:solidFill>
              </a:rPr>
              <a:t>Initiative does not only apply to external customer situations.</a:t>
            </a:r>
          </a:p>
          <a:p>
            <a:pPr lvl="2"/>
            <a:r>
              <a:rPr lang="en-US" sz="1800" dirty="0" smtClean="0">
                <a:solidFill>
                  <a:srgbClr val="FF0000"/>
                </a:solidFill>
              </a:rPr>
              <a:t>What you do around your boss and coworkers (internal customers) also sends a powerful message about you.</a:t>
            </a:r>
            <a:endParaRPr lang="en-US" sz="1800" dirty="0">
              <a:solidFill>
                <a:srgbClr val="FF0000"/>
              </a:solidFill>
            </a:endParaRPr>
          </a:p>
        </p:txBody>
      </p:sp>
      <p:pic>
        <p:nvPicPr>
          <p:cNvPr id="5" name="Picture 4" descr="Being Effective at workplace – Taking Initiatives – Career Bloom"/>
          <p:cNvPicPr/>
          <p:nvPr/>
        </p:nvPicPr>
        <p:blipFill>
          <a:blip r:embed="rId2" cstate="print"/>
          <a:srcRect/>
          <a:stretch>
            <a:fillRect/>
          </a:stretch>
        </p:blipFill>
        <p:spPr bwMode="auto">
          <a:xfrm>
            <a:off x="5257800" y="5334000"/>
            <a:ext cx="3848100" cy="145542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 Knowledge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Your customers expect you to know about the organization</a:t>
            </a:r>
            <a:r>
              <a:rPr lang="en-US" dirty="0" smtClean="0"/>
              <a:t>.  </a:t>
            </a:r>
          </a:p>
          <a:p>
            <a:endParaRPr lang="en-US" sz="800" dirty="0" smtClean="0"/>
          </a:p>
          <a:p>
            <a:pPr lvl="1"/>
            <a:r>
              <a:rPr lang="en-US" dirty="0" smtClean="0"/>
              <a:t>With all the products and service variations available to customers, the high level of technology, deregulation of industries, and innovations coming on the market daily, customers depend on service providers to educate and guide them in making purchases and decisions.</a:t>
            </a:r>
          </a:p>
          <a:p>
            <a:pPr lvl="1"/>
            <a:endParaRPr lang="en-US" sz="800" dirty="0" smtClean="0"/>
          </a:p>
          <a:p>
            <a:pPr lvl="2"/>
            <a:r>
              <a:rPr lang="en-US" dirty="0" smtClean="0">
                <a:solidFill>
                  <a:srgbClr val="FF0000"/>
                </a:solidFill>
              </a:rPr>
              <a:t>Taking the time to learn about policies, procedures, resources, products, services, and other information can help you provide total customer satisfaction in an efficient and timely manner.</a:t>
            </a:r>
            <a:endParaRPr lang="en-US" dirty="0">
              <a:solidFill>
                <a:srgbClr val="FF0000"/>
              </a:solidFill>
            </a:endParaRPr>
          </a:p>
        </p:txBody>
      </p:sp>
      <p:pic>
        <p:nvPicPr>
          <p:cNvPr id="5" name="Picture 4" descr="Theory Of Knowledge - ProProfs Quiz"/>
          <p:cNvPicPr/>
          <p:nvPr/>
        </p:nvPicPr>
        <p:blipFill>
          <a:blip r:embed="rId2" cstate="print"/>
          <a:srcRect/>
          <a:stretch>
            <a:fillRect/>
          </a:stretch>
        </p:blipFill>
        <p:spPr bwMode="auto">
          <a:xfrm>
            <a:off x="5562600" y="5181600"/>
            <a:ext cx="35814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Perceptiveness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Recognizing the need to pay close attention to verbal and nonverbal cues, cultural factors, and the feelings or concerns of others is important</a:t>
            </a:r>
            <a:r>
              <a:rPr lang="en-US" dirty="0" smtClean="0"/>
              <a:t>.  </a:t>
            </a:r>
          </a:p>
          <a:p>
            <a:endParaRPr lang="en-US" sz="800" dirty="0" smtClean="0"/>
          </a:p>
          <a:p>
            <a:pPr lvl="1"/>
            <a:r>
              <a:rPr lang="en-US" sz="2000" dirty="0" smtClean="0"/>
              <a:t>By staying focused on customers and the signals they send, you can often recognize hesitancy, interest in a product or adamant rejection, irritation, anxiety, and a multitude of other unspoken messages.</a:t>
            </a:r>
          </a:p>
          <a:p>
            <a:pPr lvl="1"/>
            <a:endParaRPr lang="en-US" sz="800" dirty="0" smtClean="0"/>
          </a:p>
          <a:p>
            <a:pPr lvl="2"/>
            <a:r>
              <a:rPr lang="en-US" dirty="0" smtClean="0">
                <a:solidFill>
                  <a:srgbClr val="FF0000"/>
                </a:solidFill>
              </a:rPr>
              <a:t>Once you identify customers’ signals, you can react appropriately and address their needs.  One way you can effectively address customer needs is to anticipate them.</a:t>
            </a:r>
          </a:p>
        </p:txBody>
      </p:sp>
      <p:pic>
        <p:nvPicPr>
          <p:cNvPr id="5" name="Picture 4" descr="Meaning of Perceptiveness in Hindi - हिंदी में मतलब | Wrytin"/>
          <p:cNvPicPr/>
          <p:nvPr/>
        </p:nvPicPr>
        <p:blipFill>
          <a:blip r:embed="rId2" cstate="print"/>
          <a:srcRect/>
          <a:stretch>
            <a:fillRect/>
          </a:stretch>
        </p:blipFill>
        <p:spPr bwMode="auto">
          <a:xfrm>
            <a:off x="5486400" y="4953000"/>
            <a:ext cx="3657600" cy="1905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Planning Ability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Planning is a crucial skill to possess when operating in today’s fast-paced, changing customer service environment, especially in technology-based environments</a:t>
            </a:r>
            <a:r>
              <a:rPr lang="en-US" dirty="0" smtClean="0"/>
              <a:t>.</a:t>
            </a:r>
          </a:p>
          <a:p>
            <a:endParaRPr lang="en-US" sz="800" dirty="0" smtClean="0"/>
          </a:p>
          <a:p>
            <a:pPr lvl="1"/>
            <a:r>
              <a:rPr lang="en-US" sz="2000" dirty="0" smtClean="0"/>
              <a:t>To prepare for all types of customer situations, you and your organization must have a strategy.  This often involves assessing various factors related to your organization, industry, products, services, policies and procedures, resources, and customer base.</a:t>
            </a:r>
          </a:p>
          <a:p>
            <a:pPr lvl="1"/>
            <a:endParaRPr lang="en-US" sz="800" dirty="0" smtClean="0"/>
          </a:p>
          <a:p>
            <a:pPr lvl="2"/>
            <a:r>
              <a:rPr lang="en-US" sz="1800" dirty="0" smtClean="0">
                <a:solidFill>
                  <a:srgbClr val="FF0000"/>
                </a:solidFill>
              </a:rPr>
              <a:t>You should have an immediate plan to resolve any systematic breakdown and have alternative contingency plans readily available for backup.</a:t>
            </a:r>
            <a:endParaRPr lang="en-US" sz="1800" dirty="0">
              <a:solidFill>
                <a:srgbClr val="FF0000"/>
              </a:solidFill>
            </a:endParaRPr>
          </a:p>
        </p:txBody>
      </p:sp>
      <p:pic>
        <p:nvPicPr>
          <p:cNvPr id="5" name="Picture 4" descr="Q&amp;amp;A: Plan ahead! A conversational chat about tautology. | Australian  Writers&amp;#39; Centre"/>
          <p:cNvPicPr/>
          <p:nvPr/>
        </p:nvPicPr>
        <p:blipFill>
          <a:blip r:embed="rId2" cstate="print"/>
          <a:srcRect/>
          <a:stretch>
            <a:fillRect/>
          </a:stretch>
        </p:blipFill>
        <p:spPr bwMode="auto">
          <a:xfrm>
            <a:off x="5715000" y="5029200"/>
            <a:ext cx="3429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400" u="sng" dirty="0" smtClean="0"/>
              <a:t>Loyalty </a:t>
            </a:r>
            <a:r>
              <a:rPr lang="en-US" sz="2400" u="sng" dirty="0"/>
              <a:t>is typically based on customer interest in maintaining a relationship with your organization</a:t>
            </a:r>
            <a:r>
              <a:rPr lang="en-US" sz="2400" dirty="0"/>
              <a:t>.  </a:t>
            </a:r>
            <a:endParaRPr lang="en-US" sz="2400" dirty="0" smtClean="0"/>
          </a:p>
          <a:p>
            <a:pPr marL="274320" lvl="2" indent="-274320">
              <a:buClr>
                <a:schemeClr val="accent1"/>
              </a:buClr>
              <a:buSzPct val="85000"/>
              <a:buFont typeface="Wingdings 2"/>
              <a:buChar char=""/>
            </a:pPr>
            <a:endParaRPr lang="en-US" sz="800" dirty="0"/>
          </a:p>
          <a:p>
            <a:pPr marL="548640" lvl="3" indent="-274320">
              <a:buClr>
                <a:schemeClr val="accent1"/>
              </a:buClr>
              <a:buSzPct val="85000"/>
              <a:buFont typeface="Wingdings 2"/>
              <a:buChar char=""/>
            </a:pPr>
            <a:r>
              <a:rPr lang="en-US" sz="2400" dirty="0" smtClean="0"/>
              <a:t>Customer interest is created and maintained through one or more positive experiences that lead to a relationship.</a:t>
            </a:r>
          </a:p>
          <a:p>
            <a:pPr marL="274320" lvl="2" indent="-274320">
              <a:buClr>
                <a:schemeClr val="accent1"/>
              </a:buClr>
              <a:buSzPct val="85000"/>
              <a:buFont typeface="Wingdings 2"/>
              <a:buChar char=""/>
            </a:pPr>
            <a:endParaRPr lang="en-US" sz="800" dirty="0"/>
          </a:p>
          <a:p>
            <a:pPr lvl="2"/>
            <a:r>
              <a:rPr lang="en-US" dirty="0" smtClean="0">
                <a:solidFill>
                  <a:srgbClr val="FF0000"/>
                </a:solidFill>
              </a:rPr>
              <a:t>True customer loyalty stems from an organization’s concerted, ongoing efforts that are part of its strategic goals to meet and exceed the expectations and needs of its customers.</a:t>
            </a:r>
          </a:p>
          <a:p>
            <a:pPr lvl="2"/>
            <a:endParaRPr lang="en-US" dirty="0"/>
          </a:p>
        </p:txBody>
      </p:sp>
      <p:pic>
        <p:nvPicPr>
          <p:cNvPr id="5" name="Picture 4" descr="How to Measure the Effectiveness of Your Customer Loyalty Program -  Commerzilla - Web design and development agency"/>
          <p:cNvPicPr/>
          <p:nvPr/>
        </p:nvPicPr>
        <p:blipFill>
          <a:blip r:embed="rId2" cstate="print"/>
          <a:srcRect/>
          <a:stretch>
            <a:fillRect/>
          </a:stretch>
        </p:blipFill>
        <p:spPr bwMode="auto">
          <a:xfrm>
            <a:off x="6400800" y="4495800"/>
            <a:ext cx="2743200"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Process Model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The Planning Process Model is a five-step process for creating contingency or backup plans to better serve customers when problems arise or things do not go as expected</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Set a Goal</a:t>
            </a:r>
          </a:p>
          <a:p>
            <a:pPr marL="731520" lvl="1" indent="-457200">
              <a:buFont typeface="+mj-lt"/>
              <a:buAutoNum type="arabicPeriod"/>
            </a:pPr>
            <a:r>
              <a:rPr lang="en-US" sz="2000" dirty="0" smtClean="0">
                <a:solidFill>
                  <a:srgbClr val="FF0000"/>
                </a:solidFill>
              </a:rPr>
              <a:t>Examine and Evaluate the Situation</a:t>
            </a:r>
          </a:p>
          <a:p>
            <a:pPr marL="731520" lvl="1" indent="-457200">
              <a:buFont typeface="+mj-lt"/>
              <a:buAutoNum type="arabicPeriod"/>
            </a:pPr>
            <a:r>
              <a:rPr lang="en-US" sz="2000" dirty="0" smtClean="0">
                <a:solidFill>
                  <a:srgbClr val="FF0000"/>
                </a:solidFill>
              </a:rPr>
              <a:t>Identify Alternatives</a:t>
            </a:r>
          </a:p>
          <a:p>
            <a:pPr marL="731520" lvl="1" indent="-457200">
              <a:buFont typeface="+mj-lt"/>
              <a:buAutoNum type="arabicPeriod"/>
            </a:pPr>
            <a:r>
              <a:rPr lang="en-US" sz="2000" dirty="0" smtClean="0">
                <a:solidFill>
                  <a:srgbClr val="FF0000"/>
                </a:solidFill>
              </a:rPr>
              <a:t>Select the Best Alternatives</a:t>
            </a:r>
          </a:p>
          <a:p>
            <a:pPr marL="731520" lvl="1" indent="-457200">
              <a:buFont typeface="+mj-lt"/>
              <a:buAutoNum type="arabicPeriod"/>
            </a:pPr>
            <a:r>
              <a:rPr lang="en-US" sz="2000" dirty="0" smtClean="0">
                <a:solidFill>
                  <a:srgbClr val="FF0000"/>
                </a:solidFill>
              </a:rPr>
              <a:t>Create an Implementation Plan</a:t>
            </a:r>
          </a:p>
        </p:txBody>
      </p:sp>
      <p:pic>
        <p:nvPicPr>
          <p:cNvPr id="5" name="Picture 4" descr="Planning for Every Contingency | Water Finance &amp;amp; Management"/>
          <p:cNvPicPr/>
          <p:nvPr/>
        </p:nvPicPr>
        <p:blipFill>
          <a:blip r:embed="rId2" cstate="print"/>
          <a:srcRect/>
          <a:stretch>
            <a:fillRect/>
          </a:stretch>
        </p:blipFill>
        <p:spPr bwMode="auto">
          <a:xfrm>
            <a:off x="4800600" y="4572000"/>
            <a:ext cx="4191000" cy="220536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Problem-Solving Ability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300" u="sng" dirty="0" smtClean="0"/>
              <a:t>If a customer has a problem, you have a problem.  Remembering this simple concept can go a long way in reminding you of your purpose for being a service provider</a:t>
            </a:r>
            <a:r>
              <a:rPr lang="en-US" sz="2300" dirty="0" smtClean="0"/>
              <a:t>.</a:t>
            </a:r>
          </a:p>
          <a:p>
            <a:endParaRPr lang="en-US" sz="800" dirty="0" smtClean="0"/>
          </a:p>
          <a:p>
            <a:pPr lvl="1"/>
            <a:r>
              <a:rPr lang="en-US" sz="2000" dirty="0" smtClean="0"/>
              <a:t>Your primary job function is to address the needs of your customer.  To do this when a customer is dissatisfied or has a concern, you should take responsibility for the problem instead of trying to place blame and defer the issue to someone else or something else.</a:t>
            </a:r>
          </a:p>
          <a:p>
            <a:pPr lvl="1"/>
            <a:endParaRPr lang="en-US" sz="800" dirty="0" smtClean="0"/>
          </a:p>
          <a:p>
            <a:pPr lvl="2"/>
            <a:r>
              <a:rPr lang="en-US" sz="1800" dirty="0" smtClean="0">
                <a:solidFill>
                  <a:srgbClr val="FF0000"/>
                </a:solidFill>
              </a:rPr>
              <a:t>Your goal is to identify and implement appropriate solutions to the extent of your approved authority.  Otherwise, you should seek assistance.</a:t>
            </a:r>
            <a:endParaRPr lang="en-US" sz="1800" dirty="0">
              <a:solidFill>
                <a:srgbClr val="FF0000"/>
              </a:solidFill>
            </a:endParaRPr>
          </a:p>
        </p:txBody>
      </p:sp>
      <p:pic>
        <p:nvPicPr>
          <p:cNvPr id="5" name="Picture 4" descr="Finance Concept: Problem Solving On Wall Background Stock Illustration -  Illustration of grunge, backdrop: 100797918"/>
          <p:cNvPicPr/>
          <p:nvPr/>
        </p:nvPicPr>
        <p:blipFill>
          <a:blip r:embed="rId2" cstate="print"/>
          <a:srcRect/>
          <a:stretch>
            <a:fillRect/>
          </a:stretch>
        </p:blipFill>
        <p:spPr bwMode="auto">
          <a:xfrm>
            <a:off x="5334000" y="4953000"/>
            <a:ext cx="3810000" cy="19431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12. Professionalism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Projecting a positive personal image – through manner of dress, knowledge, appearance of work area, and your mental attitude – is a crucial element in communicating an “I care” image to customers and potential customers</a:t>
            </a:r>
            <a:r>
              <a:rPr lang="en-US" sz="2200" dirty="0" smtClean="0"/>
              <a:t>.</a:t>
            </a:r>
          </a:p>
          <a:p>
            <a:endParaRPr lang="en-US" sz="800" dirty="0" smtClean="0"/>
          </a:p>
          <a:p>
            <a:pPr lvl="1"/>
            <a:r>
              <a:rPr lang="en-US" sz="2000" dirty="0" smtClean="0"/>
              <a:t>By paying close attention to such factors, you are better positioned to establish and maintain a strong customer relationship.  This is especially true where attitude is concerned</a:t>
            </a:r>
            <a:r>
              <a:rPr lang="en-US" dirty="0" smtClean="0"/>
              <a:t>.  </a:t>
            </a:r>
          </a:p>
          <a:p>
            <a:pPr lvl="1"/>
            <a:endParaRPr lang="en-US" sz="800" dirty="0" smtClean="0"/>
          </a:p>
          <a:p>
            <a:pPr lvl="2"/>
            <a:r>
              <a:rPr lang="en-US" sz="1800" dirty="0" smtClean="0">
                <a:solidFill>
                  <a:srgbClr val="FF0000"/>
                </a:solidFill>
              </a:rPr>
              <a:t>Attitude can mean success or failure when dealing with customers.</a:t>
            </a:r>
          </a:p>
          <a:p>
            <a:pPr lvl="2"/>
            <a:r>
              <a:rPr lang="en-US" sz="1800" dirty="0" smtClean="0">
                <a:solidFill>
                  <a:srgbClr val="FF0000"/>
                </a:solidFill>
              </a:rPr>
              <a:t>You can communicate it through various verbal and nonverbal cues.</a:t>
            </a:r>
            <a:endParaRPr lang="en-US" sz="1800" dirty="0">
              <a:solidFill>
                <a:srgbClr val="FF0000"/>
              </a:solidFill>
            </a:endParaRPr>
          </a:p>
        </p:txBody>
      </p:sp>
      <p:pic>
        <p:nvPicPr>
          <p:cNvPr id="1026" name="Picture 2" descr="Professionalism | Pearson Learning Hub"/>
          <p:cNvPicPr>
            <a:picLocks noChangeAspect="1" noChangeArrowheads="1"/>
          </p:cNvPicPr>
          <p:nvPr/>
        </p:nvPicPr>
        <p:blipFill>
          <a:blip r:embed="rId2" cstate="print"/>
          <a:srcRect/>
          <a:stretch>
            <a:fillRect/>
          </a:stretch>
        </p:blipFill>
        <p:spPr bwMode="auto">
          <a:xfrm>
            <a:off x="5334000" y="4953001"/>
            <a:ext cx="3810000" cy="19050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the Customer Number One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Make a good first impression by establishing rapport; then identify and satisfy your customers’ needs.  </a:t>
            </a:r>
          </a:p>
          <a:p>
            <a:r>
              <a:rPr lang="en-US" sz="2400" u="sng" dirty="0" smtClean="0"/>
              <a:t>Follow up to obtain repeat business</a:t>
            </a:r>
            <a:r>
              <a:rPr lang="en-US" dirty="0" smtClean="0"/>
              <a:t>.</a:t>
            </a:r>
          </a:p>
          <a:p>
            <a:endParaRPr lang="en-US" sz="800" dirty="0" smtClean="0"/>
          </a:p>
          <a:p>
            <a:pPr lvl="1"/>
            <a:r>
              <a:rPr lang="en-US" dirty="0" smtClean="0"/>
              <a:t>Most people like to feel that they are important and valued.   By recognizing and acting on that fact, you can go a long way toward providing solid customer service, reducing churn, and building a strong relationship with customers.  </a:t>
            </a:r>
          </a:p>
          <a:p>
            <a:pPr lvl="1"/>
            <a:endParaRPr lang="en-US" sz="800" dirty="0" smtClean="0"/>
          </a:p>
          <a:p>
            <a:pPr lvl="2"/>
            <a:r>
              <a:rPr lang="en-US" dirty="0" smtClean="0">
                <a:solidFill>
                  <a:srgbClr val="FF0000"/>
                </a:solidFill>
              </a:rPr>
              <a:t>By being an “I care” person, you can generate much goodwill while meeting customer needs.</a:t>
            </a:r>
            <a:endParaRPr lang="en-US" dirty="0">
              <a:solidFill>
                <a:srgbClr val="FF0000"/>
              </a:solidFill>
            </a:endParaRPr>
          </a:p>
        </p:txBody>
      </p:sp>
      <p:pic>
        <p:nvPicPr>
          <p:cNvPr id="5" name="Picture 4" descr="Customer Priority HD Stock Images | Shutterstock"/>
          <p:cNvPicPr/>
          <p:nvPr/>
        </p:nvPicPr>
        <p:blipFill>
          <a:blip r:embed="rId2" cstate="print"/>
          <a:srcRect/>
          <a:stretch>
            <a:fillRect/>
          </a:stretch>
        </p:blipFill>
        <p:spPr bwMode="auto">
          <a:xfrm>
            <a:off x="5123873" y="4981998"/>
            <a:ext cx="4038600" cy="223409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the Customer Number One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Every time you encounter a customer in person, through technology, or over the phone, you have an opportunity to provide excellent service</a:t>
            </a:r>
            <a:r>
              <a:rPr lang="en-US" dirty="0" smtClean="0"/>
              <a:t>.</a:t>
            </a:r>
          </a:p>
          <a:p>
            <a:endParaRPr lang="en-US" sz="800" dirty="0" smtClean="0"/>
          </a:p>
          <a:p>
            <a:pPr lvl="1"/>
            <a:r>
              <a:rPr lang="en-US" dirty="0" smtClean="0"/>
              <a:t>Some companies call a service encounter the moment of truth or refer to them as contact points, in which the customer comes into contact with some facet of the organization.</a:t>
            </a:r>
          </a:p>
          <a:p>
            <a:pPr lvl="1"/>
            <a:endParaRPr lang="en-US" sz="800" dirty="0" smtClean="0"/>
          </a:p>
          <a:p>
            <a:pPr lvl="2"/>
            <a:r>
              <a:rPr lang="en-US" dirty="0" smtClean="0">
                <a:solidFill>
                  <a:srgbClr val="FF0000"/>
                </a:solidFill>
              </a:rPr>
              <a:t>At this point you and other service providers have an opportunity to deliver “knock your socks off” service.  </a:t>
            </a:r>
          </a:p>
        </p:txBody>
      </p:sp>
      <p:pic>
        <p:nvPicPr>
          <p:cNvPr id="5" name="Picture 4" descr="The Moment of Truth | Backwards Time Machine"/>
          <p:cNvPicPr/>
          <p:nvPr/>
        </p:nvPicPr>
        <p:blipFill>
          <a:blip r:embed="rId2" cstate="print"/>
          <a:srcRect/>
          <a:stretch>
            <a:fillRect/>
          </a:stretch>
        </p:blipFill>
        <p:spPr bwMode="auto">
          <a:xfrm>
            <a:off x="6019800" y="4648200"/>
            <a:ext cx="31242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the Customer Number One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300" u="sng" dirty="0" smtClean="0"/>
              <a:t>Each customer encounter moves through the following stages, although sometimes the order varies.  At each step, you have another opportunity to provide excellent customer service</a:t>
            </a:r>
            <a:r>
              <a:rPr lang="en-US" sz="2300" dirty="0" smtClean="0"/>
              <a:t>.</a:t>
            </a:r>
          </a:p>
          <a:p>
            <a:endParaRPr lang="en-US" sz="800" dirty="0" smtClean="0"/>
          </a:p>
          <a:p>
            <a:pPr marL="731520" lvl="1" indent="-457200">
              <a:buFont typeface="+mj-lt"/>
              <a:buAutoNum type="arabicPeriod"/>
            </a:pPr>
            <a:r>
              <a:rPr lang="en-US" dirty="0" smtClean="0">
                <a:solidFill>
                  <a:srgbClr val="FF0000"/>
                </a:solidFill>
              </a:rPr>
              <a:t>Establish Rapport</a:t>
            </a:r>
          </a:p>
          <a:p>
            <a:pPr marL="731520" lvl="1" indent="-457200">
              <a:buFont typeface="+mj-lt"/>
              <a:buAutoNum type="arabicPeriod"/>
            </a:pPr>
            <a:r>
              <a:rPr lang="en-US" dirty="0" smtClean="0">
                <a:solidFill>
                  <a:srgbClr val="FF0000"/>
                </a:solidFill>
              </a:rPr>
              <a:t>Identify and Satisfy Customer Needs</a:t>
            </a:r>
          </a:p>
          <a:p>
            <a:pPr marL="731520" lvl="1" indent="-457200">
              <a:buFont typeface="+mj-lt"/>
              <a:buAutoNum type="arabicPeriod"/>
            </a:pPr>
            <a:r>
              <a:rPr lang="en-US" dirty="0" smtClean="0">
                <a:solidFill>
                  <a:srgbClr val="FF0000"/>
                </a:solidFill>
              </a:rPr>
              <a:t>Exceed Expectations</a:t>
            </a:r>
          </a:p>
          <a:p>
            <a:pPr marL="731520" lvl="1" indent="-457200">
              <a:buFont typeface="+mj-lt"/>
              <a:buAutoNum type="arabicPeriod"/>
            </a:pPr>
            <a:r>
              <a:rPr lang="en-US" dirty="0" smtClean="0">
                <a:solidFill>
                  <a:srgbClr val="FF0000"/>
                </a:solidFill>
              </a:rPr>
              <a:t>Follow Up</a:t>
            </a:r>
          </a:p>
          <a:p>
            <a:pPr lvl="1">
              <a:buNone/>
            </a:pPr>
            <a:endParaRPr lang="en-US" dirty="0"/>
          </a:p>
        </p:txBody>
      </p:sp>
      <p:pic>
        <p:nvPicPr>
          <p:cNvPr id="5" name="Picture 4" descr="Generic Customer Service Opportunities"/>
          <p:cNvPicPr/>
          <p:nvPr/>
        </p:nvPicPr>
        <p:blipFill>
          <a:blip r:embed="rId2" cstate="print"/>
          <a:srcRect/>
          <a:stretch>
            <a:fillRect/>
          </a:stretch>
        </p:blipFill>
        <p:spPr bwMode="auto">
          <a:xfrm>
            <a:off x="3200400" y="4724400"/>
            <a:ext cx="5943600" cy="4460495"/>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Establish Rapport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Customers react to and deal effectively with employees whom they perceive as likable, helpful, and effective</a:t>
            </a:r>
            <a:r>
              <a:rPr lang="en-US" dirty="0" smtClean="0"/>
              <a:t>.  </a:t>
            </a:r>
          </a:p>
          <a:p>
            <a:endParaRPr lang="en-US" sz="800" dirty="0" smtClean="0"/>
          </a:p>
          <a:p>
            <a:pPr lvl="1"/>
            <a:r>
              <a:rPr lang="en-US" sz="2000" dirty="0" smtClean="0"/>
              <a:t>Throughout your interaction, continue to be helpful, smile, listen, use the customer’s name frequently, and attend to the customer’s needs or concerns.  Look for opportunities to generate small talk about non-business-related matters.  </a:t>
            </a:r>
          </a:p>
          <a:p>
            <a:pPr lvl="1"/>
            <a:endParaRPr lang="en-US" sz="800" dirty="0" smtClean="0"/>
          </a:p>
          <a:p>
            <a:pPr lvl="2"/>
            <a:r>
              <a:rPr lang="en-US" dirty="0" smtClean="0">
                <a:solidFill>
                  <a:srgbClr val="FF0000"/>
                </a:solidFill>
              </a:rPr>
              <a:t>When something goes wrong, people who feel a kinship with service providers typically give higher ratings on the relationship-rating point scale than people who do not feel this connection.</a:t>
            </a:r>
            <a:endParaRPr lang="en-US" dirty="0">
              <a:solidFill>
                <a:srgbClr val="FF0000"/>
              </a:solidFill>
            </a:endParaRPr>
          </a:p>
        </p:txBody>
      </p:sp>
      <p:pic>
        <p:nvPicPr>
          <p:cNvPr id="6" name="Picture 5"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7" name="Picture 6" descr="5 Tips For Building Rapport And Avoiding Personality Clashes | My CMS"/>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311140"/>
            <a:ext cx="5943600" cy="154686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Identify and Satisfy Customer Needs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Use questioning, listening, observing, and feedback skills to focus on issues of concern to the customer</a:t>
            </a:r>
            <a:r>
              <a:rPr lang="en-US" dirty="0" smtClean="0"/>
              <a:t>.</a:t>
            </a:r>
          </a:p>
          <a:p>
            <a:endParaRPr lang="en-US" sz="800" dirty="0" smtClean="0"/>
          </a:p>
          <a:p>
            <a:pPr lvl="1"/>
            <a:r>
              <a:rPr lang="en-US" dirty="0" smtClean="0">
                <a:solidFill>
                  <a:srgbClr val="FF0000"/>
                </a:solidFill>
              </a:rPr>
              <a:t>By effectively gathering information, you can then move to the next phase of customer service.</a:t>
            </a:r>
            <a:endParaRPr lang="en-US" dirty="0">
              <a:solidFill>
                <a:srgbClr val="FF0000"/>
              </a:solidFill>
            </a:endParaRPr>
          </a:p>
        </p:txBody>
      </p:sp>
      <p:pic>
        <p:nvPicPr>
          <p:cNvPr id="5" name="Picture 4" descr="Types of Customer Needs"/>
          <p:cNvPicPr/>
          <p:nvPr/>
        </p:nvPicPr>
        <p:blipFill>
          <a:blip r:embed="rId2" cstate="print"/>
          <a:srcRect/>
          <a:stretch>
            <a:fillRect/>
          </a:stretch>
        </p:blipFill>
        <p:spPr bwMode="auto">
          <a:xfrm>
            <a:off x="4343400" y="3352800"/>
            <a:ext cx="4800600" cy="3505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Exceed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300" u="sng" dirty="0" smtClean="0"/>
              <a:t>Customers typically expect that, if they pay a certain price for a product or service, they will receive a specific quality and quantity in return; this is not an unusual expectation.                </a:t>
            </a:r>
          </a:p>
          <a:p>
            <a:endParaRPr lang="en-US" sz="800" dirty="0" smtClean="0"/>
          </a:p>
          <a:p>
            <a:pPr lvl="1"/>
            <a:r>
              <a:rPr lang="en-US" sz="2000" dirty="0" smtClean="0"/>
              <a:t>If you and your organization fail to deliver as promised or expected, customers may simply go away or move on to another company that has competitive prices, and quality products and services.  </a:t>
            </a:r>
          </a:p>
          <a:p>
            <a:pPr lvl="1"/>
            <a:endParaRPr lang="en-US" sz="800" dirty="0" smtClean="0"/>
          </a:p>
          <a:p>
            <a:pPr lvl="2"/>
            <a:r>
              <a:rPr lang="en-US" sz="1800" dirty="0" smtClean="0">
                <a:solidFill>
                  <a:srgbClr val="FF0000"/>
                </a:solidFill>
              </a:rPr>
              <a:t>Today’s customers tend to be better educated consumers who recognize that if they cannot fulfill their needs in one place, they can easily access the same or similar products and services by visiting another competitor. Therefore, you need to exceed a customer’s expectations.</a:t>
            </a:r>
            <a:endParaRPr lang="en-US" sz="1800" dirty="0">
              <a:solidFill>
                <a:srgbClr val="FF0000"/>
              </a:solidFill>
            </a:endParaRPr>
          </a:p>
        </p:txBody>
      </p:sp>
      <p:pic>
        <p:nvPicPr>
          <p:cNvPr id="6" name="Picture 5"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7" name="Picture 6" descr="1+ Thousand Exceed Expectations Royalty-Free Images, Stock Photos &amp;  Pictures | Shutterstock"/>
          <p:cNvPicPr/>
          <p:nvPr/>
        </p:nvPicPr>
        <p:blipFill>
          <a:blip r:embed="rId3">
            <a:extLst>
              <a:ext uri="{28A0092B-C50C-407E-A947-70E740481C1C}">
                <a14:useLocalDpi xmlns:a14="http://schemas.microsoft.com/office/drawing/2010/main" val="0"/>
              </a:ext>
            </a:extLst>
          </a:blip>
          <a:srcRect/>
          <a:stretch>
            <a:fillRect/>
          </a:stretch>
        </p:blipFill>
        <p:spPr bwMode="auto">
          <a:xfrm>
            <a:off x="3620655" y="5257800"/>
            <a:ext cx="5523345" cy="19217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Follow Up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300" u="sng" dirty="0" smtClean="0"/>
              <a:t>Follow-through is a major factor in obtaining repeat business.  After you have satisfied a customer’s needs, follow up with the customer on their next visit or via mail, e-mail, or telephone to ensure that they were satisfied</a:t>
            </a:r>
            <a:r>
              <a:rPr lang="en-US" sz="2300" dirty="0" smtClean="0"/>
              <a:t>.  </a:t>
            </a:r>
          </a:p>
          <a:p>
            <a:endParaRPr lang="en-US" sz="800" dirty="0" smtClean="0"/>
          </a:p>
          <a:p>
            <a:pPr lvl="1"/>
            <a:r>
              <a:rPr lang="en-US" sz="2000" dirty="0" smtClean="0"/>
              <a:t>For external customers, you can couple this follow-up with a small thank-you card, coupons for discounts on future purchases, small presents, or any other incentive to reward their patronage.</a:t>
            </a:r>
          </a:p>
          <a:p>
            <a:pPr lvl="1"/>
            <a:r>
              <a:rPr lang="en-US" sz="2000" dirty="0" smtClean="0"/>
              <a:t>You can follow up with internal customers by using voice mail or e-mail messages, leaving Post-it notes on their desk, inviting them out for coffee, or any other number of ways. </a:t>
            </a:r>
          </a:p>
          <a:p>
            <a:pPr lvl="1"/>
            <a:endParaRPr lang="en-US" sz="900" dirty="0" smtClean="0"/>
          </a:p>
          <a:p>
            <a:pPr lvl="2"/>
            <a:r>
              <a:rPr lang="en-US" sz="1800" dirty="0" smtClean="0">
                <a:solidFill>
                  <a:srgbClr val="FF0000"/>
                </a:solidFill>
              </a:rPr>
              <a:t>The prime objective is to let them know that you have not forgotten them and appreciate their business and support.</a:t>
            </a:r>
            <a:endParaRPr lang="en-US" sz="1800" dirty="0">
              <a:solidFill>
                <a:srgbClr val="FF0000"/>
              </a:solidFill>
            </a:endParaRPr>
          </a:p>
        </p:txBody>
      </p:sp>
      <p:pic>
        <p:nvPicPr>
          <p:cNvPr id="5" name="Picture 4" descr="https://thrivefusion.com.au/wp-content/uploads/2020/05/customer-follow-up-emails-750x400-1.jpg"/>
          <p:cNvPicPr/>
          <p:nvPr/>
        </p:nvPicPr>
        <p:blipFill>
          <a:blip r:embed="rId2" cstate="print"/>
          <a:srcRect/>
          <a:stretch>
            <a:fillRect/>
          </a:stretch>
        </p:blipFill>
        <p:spPr bwMode="auto">
          <a:xfrm>
            <a:off x="6705600" y="5638800"/>
            <a:ext cx="2438400" cy="1219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Trust builds lasting customer relationships and loyalty. </a:t>
            </a:r>
            <a:endParaRPr lang="en-US" sz="2400" u="sng" dirty="0"/>
          </a:p>
          <a:p>
            <a:endParaRPr lang="en-US" sz="800" u="sng" dirty="0" smtClean="0"/>
          </a:p>
          <a:p>
            <a:pPr lvl="1"/>
            <a:r>
              <a:rPr lang="en-US" sz="2000" dirty="0" smtClean="0"/>
              <a:t>The most important thing to remember about trust is that, without it, you have no relationship.  This applies to all human situations, not just the customer service environment.  </a:t>
            </a:r>
          </a:p>
          <a:p>
            <a:pPr lvl="1"/>
            <a:endParaRPr lang="en-US" sz="800" dirty="0" smtClean="0"/>
          </a:p>
          <a:p>
            <a:pPr lvl="2"/>
            <a:r>
              <a:rPr lang="en-US" dirty="0" smtClean="0">
                <a:solidFill>
                  <a:srgbClr val="FF0000"/>
                </a:solidFill>
              </a:rPr>
              <a:t>In the business world, trust typically results in positive word-of-mouth advertising.  This mode of endorsement can be powerful and contribute to organization and product success.</a:t>
            </a:r>
          </a:p>
        </p:txBody>
      </p:sp>
      <p:pic>
        <p:nvPicPr>
          <p:cNvPr id="5" name="Picture 4" descr="7 proven ways to build customer trust | Wordtracker"/>
          <p:cNvPicPr/>
          <p:nvPr/>
        </p:nvPicPr>
        <p:blipFill>
          <a:blip r:embed="rId2" cstate="print"/>
          <a:srcRect/>
          <a:stretch>
            <a:fillRect/>
          </a:stretch>
        </p:blipFill>
        <p:spPr bwMode="auto">
          <a:xfrm>
            <a:off x="5105400" y="4343400"/>
            <a:ext cx="4038600" cy="2514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Enhancing Customer Satisfaction as a Strategy for Retaining Customers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The following are tips that can help provide quality service to customers</a:t>
            </a:r>
            <a:r>
              <a:rPr lang="en-US" dirty="0" smtClean="0"/>
              <a:t>.</a:t>
            </a:r>
          </a:p>
          <a:p>
            <a:endParaRPr lang="en-US" sz="800" dirty="0" smtClean="0"/>
          </a:p>
          <a:p>
            <a:pPr marL="617220" lvl="1" indent="-342900">
              <a:buFont typeface="+mj-lt"/>
              <a:buAutoNum type="arabicPeriod"/>
            </a:pPr>
            <a:r>
              <a:rPr lang="en-US" sz="2000" dirty="0" smtClean="0">
                <a:solidFill>
                  <a:srgbClr val="FF0000"/>
                </a:solidFill>
              </a:rPr>
              <a:t>Pay Attention</a:t>
            </a:r>
          </a:p>
          <a:p>
            <a:pPr marL="617220" lvl="1" indent="-342900">
              <a:buFont typeface="+mj-lt"/>
              <a:buAutoNum type="arabicPeriod"/>
            </a:pPr>
            <a:r>
              <a:rPr lang="en-US" sz="2000" dirty="0" smtClean="0">
                <a:solidFill>
                  <a:srgbClr val="FF0000"/>
                </a:solidFill>
              </a:rPr>
              <a:t>Deal with One Customer at a Time</a:t>
            </a:r>
          </a:p>
          <a:p>
            <a:pPr marL="617220" lvl="1" indent="-342900">
              <a:buFont typeface="+mj-lt"/>
              <a:buAutoNum type="arabicPeriod"/>
            </a:pPr>
            <a:r>
              <a:rPr lang="en-US" sz="2000" dirty="0" smtClean="0">
                <a:solidFill>
                  <a:srgbClr val="FF0000"/>
                </a:solidFill>
              </a:rPr>
              <a:t>Know Your Customers</a:t>
            </a:r>
          </a:p>
          <a:p>
            <a:pPr marL="617220" lvl="1" indent="-342900">
              <a:buFont typeface="+mj-lt"/>
              <a:buAutoNum type="arabicPeriod"/>
            </a:pPr>
            <a:r>
              <a:rPr lang="en-US" sz="2000" dirty="0" smtClean="0">
                <a:solidFill>
                  <a:srgbClr val="FF0000"/>
                </a:solidFill>
              </a:rPr>
              <a:t>Give Customers Special Treatment</a:t>
            </a:r>
          </a:p>
          <a:p>
            <a:pPr marL="617220" lvl="1" indent="-342900">
              <a:buFont typeface="+mj-lt"/>
              <a:buAutoNum type="arabicPeriod"/>
            </a:pPr>
            <a:r>
              <a:rPr lang="en-US" sz="2000" dirty="0" smtClean="0">
                <a:solidFill>
                  <a:srgbClr val="FF0000"/>
                </a:solidFill>
              </a:rPr>
              <a:t>Service Each Customer Adequately</a:t>
            </a:r>
          </a:p>
          <a:p>
            <a:pPr marL="617220" lvl="1" indent="-342900">
              <a:buFont typeface="+mj-lt"/>
              <a:buAutoNum type="arabicPeriod"/>
            </a:pPr>
            <a:r>
              <a:rPr lang="en-US" sz="2000" dirty="0" smtClean="0">
                <a:solidFill>
                  <a:srgbClr val="FF0000"/>
                </a:solidFill>
              </a:rPr>
              <a:t>Do the Unexpected</a:t>
            </a:r>
          </a:p>
          <a:p>
            <a:pPr marL="617220" lvl="1" indent="-342900">
              <a:buFont typeface="+mj-lt"/>
              <a:buAutoNum type="arabicPeriod"/>
            </a:pPr>
            <a:r>
              <a:rPr lang="en-US" sz="2000" dirty="0" smtClean="0">
                <a:solidFill>
                  <a:srgbClr val="FF0000"/>
                </a:solidFill>
              </a:rPr>
              <a:t>Handle Complaints Effectively</a:t>
            </a:r>
          </a:p>
          <a:p>
            <a:pPr marL="617220" lvl="1" indent="-342900">
              <a:buFont typeface="+mj-lt"/>
              <a:buAutoNum type="arabicPeriod"/>
            </a:pPr>
            <a:r>
              <a:rPr lang="en-US" sz="2000" dirty="0" smtClean="0">
                <a:solidFill>
                  <a:srgbClr val="FF0000"/>
                </a:solidFill>
              </a:rPr>
              <a:t>Sell Benefits, Not Features</a:t>
            </a:r>
          </a:p>
          <a:p>
            <a:pPr marL="617220" lvl="1" indent="-342900">
              <a:buFont typeface="+mj-lt"/>
              <a:buAutoNum type="arabicPeriod"/>
            </a:pPr>
            <a:r>
              <a:rPr lang="en-US" sz="2000" dirty="0" smtClean="0">
                <a:solidFill>
                  <a:srgbClr val="FF0000"/>
                </a:solidFill>
              </a:rPr>
              <a:t>Know Your Competition</a:t>
            </a:r>
          </a:p>
          <a:p>
            <a:pPr marL="617220" lvl="1" indent="-342900">
              <a:buFont typeface="+mj-lt"/>
              <a:buAutoNum type="arabicPeriod"/>
            </a:pPr>
            <a:r>
              <a:rPr lang="en-US" sz="2000" dirty="0" smtClean="0">
                <a:solidFill>
                  <a:srgbClr val="FF0000"/>
                </a:solidFill>
              </a:rPr>
              <a:t>Understand Cost of Dissatisfied Customers</a:t>
            </a:r>
            <a:endParaRPr lang="en-US" sz="2000" dirty="0">
              <a:solidFill>
                <a:srgbClr val="FF0000"/>
              </a:solidFill>
            </a:endParaRPr>
          </a:p>
        </p:txBody>
      </p:sp>
      <p:pic>
        <p:nvPicPr>
          <p:cNvPr id="7" name="Picture 6" descr="Styleplus Creation, Home Furnishing, Home Furnishing Manufacturers, Home  Furnishing Exporters, Home textiles Manufacturers, Home textiles Exporters,  Home Furnishing &amp;amp; home textiles in India"/>
          <p:cNvPicPr/>
          <p:nvPr/>
        </p:nvPicPr>
        <p:blipFill>
          <a:blip r:embed="rId2" cstate="print"/>
          <a:srcRect/>
          <a:stretch>
            <a:fillRect/>
          </a:stretch>
        </p:blipFill>
        <p:spPr bwMode="auto">
          <a:xfrm>
            <a:off x="6400799" y="3886199"/>
            <a:ext cx="2458443" cy="224679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Strive for Quality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A customer’s perception of quality service is often one of the prime reasons for their return</a:t>
            </a:r>
            <a:r>
              <a:rPr lang="en-US" dirty="0" smtClean="0"/>
              <a:t>.</a:t>
            </a:r>
          </a:p>
          <a:p>
            <a:endParaRPr lang="en-US" sz="800" dirty="0" smtClean="0"/>
          </a:p>
          <a:p>
            <a:pPr lvl="1"/>
            <a:r>
              <a:rPr lang="en-US" dirty="0" smtClean="0"/>
              <a:t>Total Quality Management (TQM) and continuous quality improvement are systematic approaches to identifying and quantifying best practices in an organization and/or industry in order to make improvements in effectiveness and efficiency.</a:t>
            </a:r>
          </a:p>
          <a:p>
            <a:pPr lvl="1"/>
            <a:endParaRPr lang="en-US" sz="800" dirty="0" smtClean="0"/>
          </a:p>
          <a:p>
            <a:pPr lvl="2"/>
            <a:r>
              <a:rPr lang="en-US" dirty="0" smtClean="0">
                <a:solidFill>
                  <a:srgbClr val="FF0000"/>
                </a:solidFill>
              </a:rPr>
              <a:t>Your organization’s ability to deliver quality service depends on you and the others who provide frontline service to customers.</a:t>
            </a:r>
            <a:endParaRPr lang="en-US" dirty="0">
              <a:solidFill>
                <a:srgbClr val="FF0000"/>
              </a:solidFill>
            </a:endParaRPr>
          </a:p>
        </p:txBody>
      </p:sp>
      <p:pic>
        <p:nvPicPr>
          <p:cNvPr id="7" name="Picture 6"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8" name="Picture 7" descr="What Is Total Quality Management (TQM), and Why Is It Importa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00600"/>
            <a:ext cx="3581400" cy="2057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Loyalty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300" u="sng" dirty="0" smtClean="0"/>
              <a:t>The key to establishing and maintaining customer loyalty is  to put forth an honest and ongoing series of initiatives and efforts that demonstrate to customers that they are   important to the organization</a:t>
            </a:r>
            <a:r>
              <a:rPr lang="en-US" sz="2300" dirty="0" smtClean="0"/>
              <a:t>.</a:t>
            </a:r>
          </a:p>
          <a:p>
            <a:endParaRPr lang="en-US" sz="800" dirty="0" smtClean="0"/>
          </a:p>
          <a:p>
            <a:pPr lvl="1"/>
            <a:r>
              <a:rPr lang="en-US" sz="2000" dirty="0" smtClean="0"/>
              <a:t>Through words and actions, service providers can show they are truly there to help customers meet their needs, wants, and expectations.</a:t>
            </a:r>
          </a:p>
          <a:p>
            <a:pPr lvl="1"/>
            <a:endParaRPr lang="en-US" sz="800" dirty="0" smtClean="0"/>
          </a:p>
          <a:p>
            <a:pPr lvl="2"/>
            <a:r>
              <a:rPr lang="en-US" sz="1800" dirty="0" smtClean="0">
                <a:solidFill>
                  <a:srgbClr val="FF0000"/>
                </a:solidFill>
              </a:rPr>
              <a:t>One way that organizations try to cement relationships and encourage customer loyalty and retention is through loyalty or rewards programs.</a:t>
            </a:r>
            <a:endParaRPr lang="en-US" sz="1800" dirty="0">
              <a:solidFill>
                <a:srgbClr val="FF0000"/>
              </a:solidFill>
            </a:endParaRPr>
          </a:p>
        </p:txBody>
      </p:sp>
      <p:pic>
        <p:nvPicPr>
          <p:cNvPr id="5" name="Picture 4" descr="Credit Card Customer Loyalty: Buy With Rewards or Earn With Service?"/>
          <p:cNvPicPr/>
          <p:nvPr/>
        </p:nvPicPr>
        <p:blipFill>
          <a:blip r:embed="rId2" cstate="print"/>
          <a:srcRect/>
          <a:stretch>
            <a:fillRect/>
          </a:stretch>
        </p:blipFill>
        <p:spPr bwMode="auto">
          <a:xfrm>
            <a:off x="5181600" y="4648200"/>
            <a:ext cx="39624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Trust is the most important criterion for a relationship.</a:t>
            </a:r>
          </a:p>
          <a:p>
            <a:endParaRPr lang="en-US" sz="800" u="sng" dirty="0"/>
          </a:p>
          <a:p>
            <a:pPr lvl="1"/>
            <a:r>
              <a:rPr lang="en-US" sz="2000" dirty="0" smtClean="0"/>
              <a:t>Trust depends on many factors.  Communicating effectively, keeping your word, caring for, and trusting your customers, etc.</a:t>
            </a:r>
          </a:p>
          <a:p>
            <a:pPr lvl="1"/>
            <a:endParaRPr lang="en-US" sz="800" dirty="0" smtClean="0"/>
          </a:p>
          <a:p>
            <a:pPr lvl="2"/>
            <a:r>
              <a:rPr lang="en-US" dirty="0" smtClean="0">
                <a:solidFill>
                  <a:srgbClr val="FF0000"/>
                </a:solidFill>
              </a:rPr>
              <a:t>Trust is at the heart of any relationship, especially when there is an exchange of money for products or services.</a:t>
            </a:r>
          </a:p>
        </p:txBody>
      </p:sp>
      <p:pic>
        <p:nvPicPr>
          <p:cNvPr id="5" name="Picture 4" descr="The role of Trust in HR"/>
          <p:cNvPicPr/>
          <p:nvPr/>
        </p:nvPicPr>
        <p:blipFill>
          <a:blip r:embed="rId2" cstate="print"/>
          <a:srcRect/>
          <a:stretch>
            <a:fillRect/>
          </a:stretch>
        </p:blipFill>
        <p:spPr bwMode="auto">
          <a:xfrm>
            <a:off x="4419600" y="3810000"/>
            <a:ext cx="44958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 trust to start and grow, your customers must believe several things about you and your organization</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You and the organization have the customer’s best interests in mind before, during, and after the transaction.</a:t>
            </a:r>
          </a:p>
          <a:p>
            <a:pPr marL="731520" lvl="1" indent="-457200">
              <a:buFont typeface="+mj-lt"/>
              <a:buAutoNum type="arabicPeriod"/>
            </a:pPr>
            <a:r>
              <a:rPr lang="en-US" sz="2000" dirty="0" smtClean="0">
                <a:solidFill>
                  <a:srgbClr val="FF0000"/>
                </a:solidFill>
              </a:rPr>
              <a:t>You and the organization are honest and forthcoming with customers and your goal is to deliver the best products and services possible in a timely manner and at a fair price.</a:t>
            </a:r>
          </a:p>
          <a:p>
            <a:pPr marL="731520" lvl="1" indent="-457200">
              <a:buFont typeface="+mj-lt"/>
              <a:buAutoNum type="arabicPeriod"/>
            </a:pPr>
            <a:r>
              <a:rPr lang="en-US" sz="2000" dirty="0" smtClean="0">
                <a:solidFill>
                  <a:srgbClr val="FF0000"/>
                </a:solidFill>
              </a:rPr>
              <a:t>You have quality products and services that are backed by a guarantee that should something go wrong, it will quickly and earnestly be taken care of.</a:t>
            </a:r>
          </a:p>
        </p:txBody>
      </p:sp>
      <p:pic>
        <p:nvPicPr>
          <p:cNvPr id="5" name="Picture 4" descr="Organizational Trust - Sheila Margolis"/>
          <p:cNvPicPr/>
          <p:nvPr/>
        </p:nvPicPr>
        <p:blipFill>
          <a:blip r:embed="rId2" cstate="print"/>
          <a:srcRect/>
          <a:stretch>
            <a:fillRect/>
          </a:stretch>
        </p:blipFill>
        <p:spPr bwMode="auto">
          <a:xfrm>
            <a:off x="6286500" y="4876800"/>
            <a:ext cx="28575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17056</TotalTime>
  <Words>5131</Words>
  <Application>Microsoft Office PowerPoint</Application>
  <PresentationFormat>On-screen Show (4:3)</PresentationFormat>
  <Paragraphs>451</Paragraphs>
  <Slides>62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Calibri</vt:lpstr>
      <vt:lpstr>Georgia</vt:lpstr>
      <vt:lpstr>Wingdings</vt:lpstr>
      <vt:lpstr>Wingdings 2</vt:lpstr>
      <vt:lpstr>Civic</vt:lpstr>
      <vt:lpstr>Customer Service Management Session Seven Class Presentation</vt:lpstr>
      <vt:lpstr>Part Four: Retaining Customers</vt:lpstr>
      <vt:lpstr>Customer Loyalty</vt:lpstr>
      <vt:lpstr>Customer Loyalty</vt:lpstr>
      <vt:lpstr>Customer Loyalty</vt:lpstr>
      <vt:lpstr>Customer Loyalty</vt:lpstr>
      <vt:lpstr>Customer Loyalty</vt:lpstr>
      <vt:lpstr>The Role of Trust</vt:lpstr>
      <vt:lpstr>The Role of Trust</vt:lpstr>
      <vt:lpstr>The Role of Trust</vt:lpstr>
      <vt:lpstr>The Role of Trust</vt:lpstr>
      <vt:lpstr>The Role of Trust</vt:lpstr>
      <vt:lpstr>The Role of Trust</vt:lpstr>
      <vt:lpstr>The Role of Trust</vt:lpstr>
      <vt:lpstr>1. Communicate Effectively and Convincingly</vt:lpstr>
      <vt:lpstr>2. Display Caring and Concern</vt:lpstr>
      <vt:lpstr>3. Be Fair</vt:lpstr>
      <vt:lpstr>4. Admit Errors or Lack of Knowledge</vt:lpstr>
      <vt:lpstr>5. Trust Your Customers</vt:lpstr>
      <vt:lpstr>6. Keep Your Word</vt:lpstr>
      <vt:lpstr>7. Provide Peace of Mind</vt:lpstr>
      <vt:lpstr>8. Be Responsible for Your Customer Relationships</vt:lpstr>
      <vt:lpstr>9. Personalize Your Approach</vt:lpstr>
      <vt:lpstr>10. Keep an Open Mind</vt:lpstr>
      <vt:lpstr>11. Individualize Service</vt:lpstr>
      <vt:lpstr>12. Show Respect </vt:lpstr>
      <vt:lpstr>13. Elicit Customer Input</vt:lpstr>
      <vt:lpstr>The Importance of Customer Relationship Management</vt:lpstr>
      <vt:lpstr>The Importance of Customer Relationship Management</vt:lpstr>
      <vt:lpstr>The Importance of Customer Relationship Management </vt:lpstr>
      <vt:lpstr>The Importance of Customer Relationship Management</vt:lpstr>
      <vt:lpstr>The Importance of Customer Relationship Management</vt:lpstr>
      <vt:lpstr>The Importance of Customer Relationship Management</vt:lpstr>
      <vt:lpstr>The Importance of Customer Relationship Management</vt:lpstr>
      <vt:lpstr>The Importance of Customer Relationship Management</vt:lpstr>
      <vt:lpstr>Benefits of Customer Relationship Management</vt:lpstr>
      <vt:lpstr>Benefits of Customer Relationship Management</vt:lpstr>
      <vt:lpstr>Provider Characteristics Affecting Customer Loyalty</vt:lpstr>
      <vt:lpstr>1. Responsiveness</vt:lpstr>
      <vt:lpstr>Addressing Customer Needs</vt:lpstr>
      <vt:lpstr>2. Adaptability </vt:lpstr>
      <vt:lpstr>3. Communication Skills</vt:lpstr>
      <vt:lpstr>4. Decisiveness</vt:lpstr>
      <vt:lpstr>5. Enthusiasm</vt:lpstr>
      <vt:lpstr>6. Ethical Behavior</vt:lpstr>
      <vt:lpstr>7. Initiative</vt:lpstr>
      <vt:lpstr>8. Knowledge</vt:lpstr>
      <vt:lpstr>9. Perceptiveness</vt:lpstr>
      <vt:lpstr>10. Planning Ability</vt:lpstr>
      <vt:lpstr>Planning Process Model</vt:lpstr>
      <vt:lpstr>11. Problem-Solving Ability</vt:lpstr>
      <vt:lpstr>12. Professionalism</vt:lpstr>
      <vt:lpstr>Making the Customer Number One</vt:lpstr>
      <vt:lpstr>Making the Customer Number One</vt:lpstr>
      <vt:lpstr>Making the Customer Number One</vt:lpstr>
      <vt:lpstr>1. Establish Rapport</vt:lpstr>
      <vt:lpstr>2. Identify and Satisfy Customer Needs</vt:lpstr>
      <vt:lpstr>3. Exceed Expectations</vt:lpstr>
      <vt:lpstr>4. Follow Up</vt:lpstr>
      <vt:lpstr>Enhancing Customer Satisfaction as a Strategy for Retaining Customers</vt:lpstr>
      <vt:lpstr>Strive for Quality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1024</cp:revision>
  <cp:lastPrinted>2025-07-15T21:47:51Z</cp:lastPrinted>
  <dcterms:created xsi:type="dcterms:W3CDTF">2015-02-01T00:37:43Z</dcterms:created>
  <dcterms:modified xsi:type="dcterms:W3CDTF">2026-02-05T23:15:49Z</dcterms:modified>
</cp:coreProperties>
</file>