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4"/>
  </p:notesMasterIdLst>
  <p:handoutMasterIdLst>
    <p:handoutMasterId r:id="rId55"/>
  </p:handoutMasterIdLst>
  <p:sldIdLst>
    <p:sldId id="484" r:id="rId2"/>
    <p:sldId id="485" r:id="rId3"/>
    <p:sldId id="486" r:id="rId4"/>
    <p:sldId id="503" r:id="rId5"/>
    <p:sldId id="487" r:id="rId6"/>
    <p:sldId id="504" r:id="rId7"/>
    <p:sldId id="488" r:id="rId8"/>
    <p:sldId id="489" r:id="rId9"/>
    <p:sldId id="490" r:id="rId10"/>
    <p:sldId id="491" r:id="rId11"/>
    <p:sldId id="501" r:id="rId12"/>
    <p:sldId id="500" r:id="rId13"/>
    <p:sldId id="499" r:id="rId14"/>
    <p:sldId id="498" r:id="rId15"/>
    <p:sldId id="497" r:id="rId16"/>
    <p:sldId id="496" r:id="rId17"/>
    <p:sldId id="495" r:id="rId18"/>
    <p:sldId id="494" r:id="rId19"/>
    <p:sldId id="493" r:id="rId20"/>
    <p:sldId id="492" r:id="rId21"/>
    <p:sldId id="502"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19" r:id="rId37"/>
    <p:sldId id="520" r:id="rId38"/>
    <p:sldId id="521" r:id="rId39"/>
    <p:sldId id="522" r:id="rId40"/>
    <p:sldId id="523" r:id="rId41"/>
    <p:sldId id="524" r:id="rId42"/>
    <p:sldId id="525" r:id="rId43"/>
    <p:sldId id="526" r:id="rId44"/>
    <p:sldId id="527" r:id="rId45"/>
    <p:sldId id="528" r:id="rId46"/>
    <p:sldId id="534" r:id="rId47"/>
    <p:sldId id="533" r:id="rId48"/>
    <p:sldId id="532" r:id="rId49"/>
    <p:sldId id="531" r:id="rId50"/>
    <p:sldId id="530" r:id="rId51"/>
    <p:sldId id="535" r:id="rId52"/>
    <p:sldId id="326"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8" d="100"/>
          <a:sy n="88" d="100"/>
        </p:scale>
        <p:origin x="1334"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6/8/2026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6/8/2026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6/8/2026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6/8/2026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6/8/2026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6/8/2026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6/8/2026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6/8/2026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6/8/2026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6/8/2026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6/8/2026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6/8/2026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6/8/2026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6/8/2026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Entrepreneurship</a:t>
            </a:r>
            <a:br>
              <a:rPr lang="en-US" dirty="0" smtClean="0"/>
            </a:br>
            <a:r>
              <a:rPr lang="en-US" sz="2000" dirty="0" smtClean="0"/>
              <a:t>Class Presentation SUMM Consolidate. Session </a:t>
            </a:r>
            <a:r>
              <a:rPr lang="en-US" sz="2000" dirty="0"/>
              <a:t>6</a:t>
            </a:r>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Entrepreneurship</a:t>
            </a:r>
          </a:p>
          <a:p>
            <a:pPr lvl="1"/>
            <a:r>
              <a:rPr lang="en-US" u="sng" dirty="0" smtClean="0"/>
              <a:t>Theory, Process, Practice -12</a:t>
            </a:r>
            <a:r>
              <a:rPr lang="en-US" u="sng" baseline="30000" dirty="0" smtClean="0"/>
              <a:t>th</a:t>
            </a:r>
            <a:r>
              <a:rPr lang="en-US" u="sng" dirty="0" smtClean="0"/>
              <a:t> Edition</a:t>
            </a:r>
          </a:p>
          <a:p>
            <a:pPr lvl="1"/>
            <a:endParaRPr lang="en-US" sz="800" dirty="0" smtClean="0"/>
          </a:p>
          <a:p>
            <a:pPr lvl="2"/>
            <a:r>
              <a:rPr lang="en-US" dirty="0" smtClean="0"/>
              <a:t>Donald F. Kuratko, Cengage Learning, Boston, MA 2024</a:t>
            </a:r>
          </a:p>
          <a:p>
            <a:pPr lvl="3"/>
            <a:r>
              <a:rPr lang="en-US" dirty="0" smtClean="0"/>
              <a:t>ISBN: 978-0-357-89950-2</a:t>
            </a:r>
          </a:p>
          <a:p>
            <a:pPr lvl="1"/>
            <a:endParaRPr lang="en-US" dirty="0"/>
          </a:p>
        </p:txBody>
      </p:sp>
      <p:pic>
        <p:nvPicPr>
          <p:cNvPr id="6" name="Picture 5" descr="Connecticut Center for Entrepreneurship and Innov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1788" y="3733800"/>
            <a:ext cx="6477000" cy="2308340"/>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10 Major Sections of a Business Plan</a:t>
            </a:r>
            <a:br>
              <a:rPr lang="en-US" dirty="0" smtClean="0"/>
            </a:br>
            <a:r>
              <a:rPr lang="en-US" sz="2000" dirty="0" smtClean="0"/>
              <a:t>1. Executive Summary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normAutofit/>
          </a:bodyPr>
          <a:lstStyle/>
          <a:p>
            <a:r>
              <a:rPr lang="en-US" sz="2400" u="sng" dirty="0" smtClean="0"/>
              <a:t>This is the Overview of the Entire Business Plan and is Often the Most Important Section.  It Briefly Explains</a:t>
            </a:r>
            <a:r>
              <a:rPr lang="en-US" dirty="0" smtClean="0"/>
              <a:t>:</a:t>
            </a:r>
          </a:p>
          <a:p>
            <a:endParaRPr lang="en-US" sz="800" dirty="0" smtClean="0"/>
          </a:p>
          <a:p>
            <a:pPr lvl="1"/>
            <a:r>
              <a:rPr lang="en-US" sz="2000" dirty="0" smtClean="0"/>
              <a:t>Business Concept</a:t>
            </a:r>
          </a:p>
          <a:p>
            <a:pPr lvl="1"/>
            <a:r>
              <a:rPr lang="en-US" sz="2000" dirty="0" smtClean="0"/>
              <a:t>Value Proposition</a:t>
            </a:r>
          </a:p>
          <a:p>
            <a:pPr lvl="1"/>
            <a:r>
              <a:rPr lang="en-US" sz="2000" dirty="0" smtClean="0"/>
              <a:t>Target Market</a:t>
            </a:r>
          </a:p>
          <a:p>
            <a:pPr lvl="1"/>
            <a:r>
              <a:rPr lang="en-US" sz="2000" dirty="0" smtClean="0"/>
              <a:t>Financial Needs</a:t>
            </a:r>
          </a:p>
          <a:p>
            <a:pPr lvl="1"/>
            <a:r>
              <a:rPr lang="en-US" sz="2000" dirty="0" smtClean="0"/>
              <a:t>Expected Growth</a:t>
            </a:r>
          </a:p>
          <a:p>
            <a:pPr lvl="1"/>
            <a:r>
              <a:rPr lang="en-US" sz="2000" dirty="0" smtClean="0"/>
              <a:t>Benefits to Investors</a:t>
            </a:r>
          </a:p>
          <a:p>
            <a:pPr lvl="1"/>
            <a:endParaRPr lang="en-US" sz="800" dirty="0" smtClean="0"/>
          </a:p>
          <a:p>
            <a:pPr lvl="2"/>
            <a:r>
              <a:rPr lang="en-US" sz="1800" dirty="0" smtClean="0">
                <a:solidFill>
                  <a:srgbClr val="FF0000"/>
                </a:solidFill>
              </a:rPr>
              <a:t>Its Goal is to Capture Attention and Motivate Readers to Continue Reviewing the Plan.</a:t>
            </a:r>
          </a:p>
        </p:txBody>
      </p:sp>
      <p:pic>
        <p:nvPicPr>
          <p:cNvPr id="5" name="Picture 4" descr="BUSINESS PLAN 101: Executive Summary — Steemit"/>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43200"/>
            <a:ext cx="3505200" cy="1828800"/>
          </a:xfrm>
          <a:prstGeom prst="rect">
            <a:avLst/>
          </a:prstGeom>
          <a:noFill/>
          <a:ln>
            <a:noFill/>
          </a:ln>
        </p:spPr>
      </p:pic>
    </p:spTree>
    <p:extLst>
      <p:ext uri="{BB962C8B-B14F-4D97-AF65-F5344CB8AC3E}">
        <p14:creationId xmlns:p14="http://schemas.microsoft.com/office/powerpoint/2010/main" val="236467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10 Major Sections of a Business Plan</a:t>
            </a:r>
            <a:br>
              <a:rPr lang="en-US" dirty="0" smtClean="0"/>
            </a:br>
            <a:r>
              <a:rPr lang="en-US" sz="2000" dirty="0" smtClean="0"/>
              <a:t>2. Venture Concept and Value Proposition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This Section Explains What the Business is and Why it Matters.  It Includes</a:t>
            </a:r>
            <a:r>
              <a:rPr lang="en-US" dirty="0" smtClean="0"/>
              <a:t>:</a:t>
            </a:r>
          </a:p>
          <a:p>
            <a:endParaRPr lang="en-US" sz="800" dirty="0" smtClean="0"/>
          </a:p>
          <a:p>
            <a:pPr lvl="1"/>
            <a:r>
              <a:rPr lang="en-US" sz="2000" dirty="0" smtClean="0"/>
              <a:t>Business Description</a:t>
            </a:r>
          </a:p>
          <a:p>
            <a:pPr lvl="1"/>
            <a:r>
              <a:rPr lang="en-US" sz="2000" dirty="0" smtClean="0"/>
              <a:t>Mission and Goals</a:t>
            </a:r>
          </a:p>
          <a:p>
            <a:pPr lvl="1"/>
            <a:r>
              <a:rPr lang="en-US" sz="2000" dirty="0" smtClean="0"/>
              <a:t>Product or Service Details</a:t>
            </a:r>
          </a:p>
          <a:p>
            <a:pPr lvl="1"/>
            <a:r>
              <a:rPr lang="en-US" sz="2000" dirty="0" smtClean="0"/>
              <a:t>Industry Background</a:t>
            </a:r>
          </a:p>
          <a:p>
            <a:pPr lvl="1"/>
            <a:r>
              <a:rPr lang="en-US" sz="2000" dirty="0" smtClean="0"/>
              <a:t>Competitive Advantages</a:t>
            </a:r>
          </a:p>
          <a:p>
            <a:pPr lvl="1"/>
            <a:r>
              <a:rPr lang="en-US" sz="2000" dirty="0" smtClean="0"/>
              <a:t>Uniqueness of the Offering.</a:t>
            </a:r>
          </a:p>
          <a:p>
            <a:pPr lvl="1"/>
            <a:endParaRPr lang="en-US" sz="800" dirty="0" smtClean="0"/>
          </a:p>
          <a:p>
            <a:pPr lvl="2"/>
            <a:r>
              <a:rPr lang="en-US" sz="1800" dirty="0" smtClean="0">
                <a:solidFill>
                  <a:srgbClr val="FF0000"/>
                </a:solidFill>
              </a:rPr>
              <a:t>It Answers: What Problem Does this Business Solve?</a:t>
            </a:r>
          </a:p>
        </p:txBody>
      </p:sp>
      <p:pic>
        <p:nvPicPr>
          <p:cNvPr id="5" name="Picture 4" descr="Marketing: How to Write a Value Proposition, With Examples | Grammarl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286000"/>
            <a:ext cx="4495800" cy="2288540"/>
          </a:xfrm>
          <a:prstGeom prst="rect">
            <a:avLst/>
          </a:prstGeom>
          <a:noFill/>
          <a:ln>
            <a:noFill/>
          </a:ln>
        </p:spPr>
      </p:pic>
    </p:spTree>
    <p:extLst>
      <p:ext uri="{BB962C8B-B14F-4D97-AF65-F5344CB8AC3E}">
        <p14:creationId xmlns:p14="http://schemas.microsoft.com/office/powerpoint/2010/main" val="92577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10 Major Sections of a Business Plan</a:t>
            </a:r>
            <a:br>
              <a:rPr lang="en-US" dirty="0" smtClean="0"/>
            </a:br>
            <a:r>
              <a:rPr lang="en-US" sz="2000" dirty="0" smtClean="0"/>
              <a:t>3. Marketing Plan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This Section Proves that Customers Exist and Will Buy the Product/Service.  It Covers</a:t>
            </a:r>
            <a:r>
              <a:rPr lang="en-US" dirty="0" smtClean="0"/>
              <a:t>:</a:t>
            </a:r>
          </a:p>
          <a:p>
            <a:endParaRPr lang="en-US" sz="800" dirty="0" smtClean="0"/>
          </a:p>
          <a:p>
            <a:pPr lvl="1"/>
            <a:r>
              <a:rPr lang="en-US" sz="2000" dirty="0" smtClean="0"/>
              <a:t>Target Customers</a:t>
            </a:r>
          </a:p>
          <a:p>
            <a:pPr lvl="1"/>
            <a:r>
              <a:rPr lang="en-US" sz="2000" dirty="0" smtClean="0"/>
              <a:t>Market Size and Trends</a:t>
            </a:r>
          </a:p>
          <a:p>
            <a:pPr lvl="1"/>
            <a:r>
              <a:rPr lang="en-US" sz="2000" dirty="0" smtClean="0"/>
              <a:t>Competition Analysis</a:t>
            </a:r>
          </a:p>
          <a:p>
            <a:pPr lvl="1"/>
            <a:r>
              <a:rPr lang="en-US" sz="2000" dirty="0" smtClean="0"/>
              <a:t>Pricing Strategy</a:t>
            </a:r>
          </a:p>
          <a:p>
            <a:pPr lvl="1"/>
            <a:r>
              <a:rPr lang="en-US" sz="2000" dirty="0" smtClean="0"/>
              <a:t>Promotions and Advertising</a:t>
            </a:r>
          </a:p>
          <a:p>
            <a:pPr lvl="1"/>
            <a:r>
              <a:rPr lang="en-US" sz="2000" dirty="0" smtClean="0"/>
              <a:t>Sales Projections</a:t>
            </a:r>
          </a:p>
          <a:p>
            <a:pPr lvl="1"/>
            <a:r>
              <a:rPr lang="en-US" sz="2000" dirty="0" smtClean="0"/>
              <a:t>Go-To-Market Strategy</a:t>
            </a:r>
          </a:p>
          <a:p>
            <a:pPr lvl="1"/>
            <a:endParaRPr lang="en-US" sz="800" dirty="0" smtClean="0"/>
          </a:p>
          <a:p>
            <a:pPr lvl="2"/>
            <a:r>
              <a:rPr lang="en-US" sz="1800" dirty="0" smtClean="0">
                <a:solidFill>
                  <a:srgbClr val="FF0000"/>
                </a:solidFill>
              </a:rPr>
              <a:t>It is One of the Most Critical Sections Because Revenue Depends on it.</a:t>
            </a:r>
          </a:p>
        </p:txBody>
      </p:sp>
      <p:pic>
        <p:nvPicPr>
          <p:cNvPr id="5" name="Picture 4" descr="The Essential Guide to Marketing Plan Presentati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7739" y="2590800"/>
            <a:ext cx="4325112" cy="2335530"/>
          </a:xfrm>
          <a:prstGeom prst="rect">
            <a:avLst/>
          </a:prstGeom>
          <a:noFill/>
          <a:ln>
            <a:noFill/>
          </a:ln>
        </p:spPr>
      </p:pic>
    </p:spTree>
    <p:extLst>
      <p:ext uri="{BB962C8B-B14F-4D97-AF65-F5344CB8AC3E}">
        <p14:creationId xmlns:p14="http://schemas.microsoft.com/office/powerpoint/2010/main" val="315076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10 Major Sections of a Business Plan</a:t>
            </a:r>
            <a:br>
              <a:rPr lang="en-US" dirty="0" smtClean="0"/>
            </a:br>
            <a:r>
              <a:rPr lang="en-US" sz="2000" dirty="0" smtClean="0"/>
              <a:t>4. Operations Plan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This Explains How the Business Will Function Day-to-Day.  It Includes</a:t>
            </a:r>
            <a:r>
              <a:rPr lang="en-US" dirty="0" smtClean="0"/>
              <a:t>:</a:t>
            </a:r>
          </a:p>
          <a:p>
            <a:endParaRPr lang="en-US" sz="800" dirty="0" smtClean="0"/>
          </a:p>
          <a:p>
            <a:pPr lvl="1"/>
            <a:r>
              <a:rPr lang="en-US" sz="2000" dirty="0" smtClean="0"/>
              <a:t>Location and Facilities</a:t>
            </a:r>
          </a:p>
          <a:p>
            <a:pPr lvl="1"/>
            <a:r>
              <a:rPr lang="en-US" sz="2000" dirty="0" smtClean="0"/>
              <a:t>Production Process</a:t>
            </a:r>
          </a:p>
          <a:p>
            <a:pPr lvl="1"/>
            <a:r>
              <a:rPr lang="en-US" sz="2000" dirty="0" smtClean="0"/>
              <a:t>Equipment Needs</a:t>
            </a:r>
          </a:p>
          <a:p>
            <a:pPr lvl="1"/>
            <a:r>
              <a:rPr lang="en-US" sz="2000" dirty="0" smtClean="0"/>
              <a:t>Distribution Channels</a:t>
            </a:r>
          </a:p>
          <a:p>
            <a:pPr lvl="1"/>
            <a:r>
              <a:rPr lang="en-US" sz="2000" dirty="0" smtClean="0"/>
              <a:t>Suppliers</a:t>
            </a:r>
          </a:p>
          <a:p>
            <a:pPr lvl="1"/>
            <a:r>
              <a:rPr lang="en-US" sz="2000" dirty="0" smtClean="0"/>
              <a:t>Staffing Requirements</a:t>
            </a:r>
          </a:p>
          <a:p>
            <a:pPr lvl="1"/>
            <a:r>
              <a:rPr lang="en-US" sz="2000" dirty="0" smtClean="0"/>
              <a:t>Logistics</a:t>
            </a:r>
          </a:p>
          <a:p>
            <a:pPr lvl="1"/>
            <a:endParaRPr lang="en-US" sz="800" dirty="0" smtClean="0"/>
          </a:p>
          <a:p>
            <a:pPr lvl="2"/>
            <a:r>
              <a:rPr lang="en-US" dirty="0" smtClean="0">
                <a:solidFill>
                  <a:srgbClr val="FF0000"/>
                </a:solidFill>
              </a:rPr>
              <a:t>It Shows how the Business Delivers Value Efficiently.</a:t>
            </a:r>
          </a:p>
        </p:txBody>
      </p:sp>
      <p:pic>
        <p:nvPicPr>
          <p:cNvPr id="5" name="Picture 4" descr="Operational Plan Operating Procedure Mind Map Icon Blue Color Stock Vector  - Illustration of flowchart, analytics: 327975056"/>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743200"/>
            <a:ext cx="4876800" cy="2091690"/>
          </a:xfrm>
          <a:prstGeom prst="rect">
            <a:avLst/>
          </a:prstGeom>
          <a:noFill/>
          <a:ln>
            <a:noFill/>
          </a:ln>
        </p:spPr>
      </p:pic>
    </p:spTree>
    <p:extLst>
      <p:ext uri="{BB962C8B-B14F-4D97-AF65-F5344CB8AC3E}">
        <p14:creationId xmlns:p14="http://schemas.microsoft.com/office/powerpoint/2010/main" val="935583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10 Major Sections of a Business Plan</a:t>
            </a:r>
            <a:br>
              <a:rPr lang="en-US" dirty="0" smtClean="0"/>
            </a:br>
            <a:r>
              <a:rPr lang="en-US" sz="2000" dirty="0" smtClean="0"/>
              <a:t>5. Management Team</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This Section Introduces the People Running the Business.  It Describes</a:t>
            </a:r>
            <a:r>
              <a:rPr lang="en-US" dirty="0" smtClean="0"/>
              <a:t>:</a:t>
            </a:r>
          </a:p>
          <a:p>
            <a:endParaRPr lang="en-US" sz="800" dirty="0" smtClean="0"/>
          </a:p>
          <a:p>
            <a:pPr lvl="1"/>
            <a:r>
              <a:rPr lang="en-US" sz="2000" dirty="0" smtClean="0"/>
              <a:t>Leadership Roles</a:t>
            </a:r>
          </a:p>
          <a:p>
            <a:pPr lvl="1"/>
            <a:r>
              <a:rPr lang="en-US" sz="2000" dirty="0" smtClean="0"/>
              <a:t>Experience and Qualifications</a:t>
            </a:r>
          </a:p>
          <a:p>
            <a:pPr lvl="1"/>
            <a:r>
              <a:rPr lang="en-US" sz="2000" dirty="0" smtClean="0"/>
              <a:t>Organizational Structure</a:t>
            </a:r>
          </a:p>
          <a:p>
            <a:pPr lvl="1"/>
            <a:r>
              <a:rPr lang="en-US" sz="2000" dirty="0" smtClean="0"/>
              <a:t>Advisors and Consultants</a:t>
            </a:r>
          </a:p>
          <a:p>
            <a:pPr lvl="1"/>
            <a:r>
              <a:rPr lang="en-US" sz="2000" dirty="0" smtClean="0"/>
              <a:t>Ownership Structure</a:t>
            </a:r>
          </a:p>
          <a:p>
            <a:pPr lvl="1"/>
            <a:endParaRPr lang="en-US" sz="800" dirty="0" smtClean="0"/>
          </a:p>
          <a:p>
            <a:pPr lvl="2"/>
            <a:r>
              <a:rPr lang="en-US" sz="1800" dirty="0" smtClean="0">
                <a:solidFill>
                  <a:srgbClr val="FF0000"/>
                </a:solidFill>
              </a:rPr>
              <a:t>Investors Often Evaluate this Section Closely Because Strong Leadership Increases Success Chances.</a:t>
            </a:r>
            <a:endParaRPr lang="en-US" sz="1800" dirty="0">
              <a:solidFill>
                <a:srgbClr val="FF0000"/>
              </a:solidFill>
            </a:endParaRPr>
          </a:p>
        </p:txBody>
      </p:sp>
      <p:pic>
        <p:nvPicPr>
          <p:cNvPr id="5" name="Picture 4" descr="Increase Your Profit By 100% or More! | Management Training | Anthony  Roberts"/>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362200"/>
            <a:ext cx="4040505" cy="1836420"/>
          </a:xfrm>
          <a:prstGeom prst="rect">
            <a:avLst/>
          </a:prstGeom>
          <a:noFill/>
          <a:ln>
            <a:noFill/>
          </a:ln>
        </p:spPr>
      </p:pic>
    </p:spTree>
    <p:extLst>
      <p:ext uri="{BB962C8B-B14F-4D97-AF65-F5344CB8AC3E}">
        <p14:creationId xmlns:p14="http://schemas.microsoft.com/office/powerpoint/2010/main" val="790630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10 Major Sections of a Business Plan</a:t>
            </a:r>
            <a:br>
              <a:rPr lang="en-US" dirty="0" smtClean="0"/>
            </a:br>
            <a:r>
              <a:rPr lang="en-US" sz="2000" dirty="0" smtClean="0"/>
              <a:t>6. Financial Plan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This Demonstrates Whether the Business is Profitable and Sustainable.  It Includes Projections such as</a:t>
            </a:r>
            <a:r>
              <a:rPr lang="en-US" dirty="0" smtClean="0"/>
              <a:t>:</a:t>
            </a:r>
          </a:p>
          <a:p>
            <a:endParaRPr lang="en-US" sz="800" dirty="0" smtClean="0"/>
          </a:p>
          <a:p>
            <a:pPr lvl="1"/>
            <a:r>
              <a:rPr lang="en-US" sz="2000" dirty="0" smtClean="0"/>
              <a:t>Income Statements</a:t>
            </a:r>
          </a:p>
          <a:p>
            <a:pPr lvl="1"/>
            <a:r>
              <a:rPr lang="en-US" sz="2000" dirty="0" smtClean="0"/>
              <a:t>Balance Sheets</a:t>
            </a:r>
          </a:p>
          <a:p>
            <a:pPr lvl="1"/>
            <a:r>
              <a:rPr lang="en-US" sz="2000" dirty="0" smtClean="0"/>
              <a:t>Cash-Flow Forecasts</a:t>
            </a:r>
          </a:p>
          <a:p>
            <a:pPr lvl="1"/>
            <a:r>
              <a:rPr lang="en-US" sz="2000" dirty="0" smtClean="0"/>
              <a:t>Break-Even Analysis</a:t>
            </a:r>
          </a:p>
          <a:p>
            <a:pPr lvl="1"/>
            <a:r>
              <a:rPr lang="en-US" sz="2000" dirty="0" smtClean="0"/>
              <a:t>Funding </a:t>
            </a:r>
            <a:r>
              <a:rPr lang="en-US" sz="2000" dirty="0" smtClean="0"/>
              <a:t>Requirements</a:t>
            </a:r>
          </a:p>
          <a:p>
            <a:pPr lvl="1"/>
            <a:endParaRPr lang="en-US" sz="2000" dirty="0"/>
          </a:p>
          <a:p>
            <a:pPr lvl="1"/>
            <a:endParaRPr lang="en-US" sz="2000" dirty="0" smtClean="0"/>
          </a:p>
          <a:p>
            <a:pPr lvl="1"/>
            <a:endParaRPr lang="en-US" sz="800" dirty="0" smtClean="0"/>
          </a:p>
          <a:p>
            <a:pPr lvl="2"/>
            <a:r>
              <a:rPr lang="en-US" sz="1800" dirty="0" smtClean="0">
                <a:solidFill>
                  <a:srgbClr val="FF0000"/>
                </a:solidFill>
              </a:rPr>
              <a:t>This Section Proves Financial Feasibility.</a:t>
            </a:r>
            <a:endParaRPr lang="en-US" sz="1800" dirty="0">
              <a:solidFill>
                <a:srgbClr val="FF0000"/>
              </a:solidFill>
            </a:endParaRPr>
          </a:p>
        </p:txBody>
      </p:sp>
      <p:pic>
        <p:nvPicPr>
          <p:cNvPr id="5" name="Picture 4" descr="How to Prepare and Present Financial Planning for Business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819400"/>
            <a:ext cx="4533682" cy="2209800"/>
          </a:xfrm>
          <a:prstGeom prst="rect">
            <a:avLst/>
          </a:prstGeom>
          <a:noFill/>
          <a:ln>
            <a:noFill/>
          </a:ln>
        </p:spPr>
      </p:pic>
    </p:spTree>
    <p:extLst>
      <p:ext uri="{BB962C8B-B14F-4D97-AF65-F5344CB8AC3E}">
        <p14:creationId xmlns:p14="http://schemas.microsoft.com/office/powerpoint/2010/main" val="9448526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10 Major Sections of a Business Plan</a:t>
            </a:r>
            <a:br>
              <a:rPr lang="en-US" dirty="0" smtClean="0"/>
            </a:br>
            <a:r>
              <a:rPr lang="en-US" sz="2000" dirty="0" smtClean="0"/>
              <a:t>7. Critical Risks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200" u="sng" dirty="0" smtClean="0"/>
              <a:t>This Section Identifies Possible Problems and Backup Strategies.  It Discusses</a:t>
            </a:r>
            <a:r>
              <a:rPr lang="en-US" dirty="0" smtClean="0"/>
              <a:t>:</a:t>
            </a:r>
          </a:p>
          <a:p>
            <a:endParaRPr lang="en-US" sz="800" dirty="0" smtClean="0"/>
          </a:p>
          <a:p>
            <a:pPr lvl="1"/>
            <a:r>
              <a:rPr lang="en-US" sz="2000" dirty="0" smtClean="0"/>
              <a:t>Market Uncertainties</a:t>
            </a:r>
          </a:p>
          <a:p>
            <a:pPr lvl="1"/>
            <a:r>
              <a:rPr lang="en-US" sz="2000" dirty="0" smtClean="0"/>
              <a:t>Competition Threats</a:t>
            </a:r>
          </a:p>
          <a:p>
            <a:pPr lvl="1"/>
            <a:r>
              <a:rPr lang="en-US" sz="2000" dirty="0" smtClean="0"/>
              <a:t>Cost Overruns</a:t>
            </a:r>
          </a:p>
          <a:p>
            <a:pPr lvl="1"/>
            <a:r>
              <a:rPr lang="en-US" sz="2000" dirty="0" smtClean="0"/>
              <a:t>Operational Delays</a:t>
            </a:r>
          </a:p>
          <a:p>
            <a:pPr lvl="1"/>
            <a:r>
              <a:rPr lang="en-US" sz="2000" dirty="0" smtClean="0"/>
              <a:t>Management Risks</a:t>
            </a:r>
          </a:p>
          <a:p>
            <a:pPr lvl="1"/>
            <a:r>
              <a:rPr lang="en-US" sz="2000" dirty="0" smtClean="0"/>
              <a:t>Contingency </a:t>
            </a:r>
            <a:r>
              <a:rPr lang="en-US" sz="2000" dirty="0" smtClean="0"/>
              <a:t>Plans</a:t>
            </a:r>
          </a:p>
          <a:p>
            <a:pPr marL="274320" lvl="1" indent="0">
              <a:buNone/>
            </a:pPr>
            <a:endParaRPr lang="en-US" sz="2000" dirty="0" smtClean="0"/>
          </a:p>
          <a:p>
            <a:pPr lvl="1"/>
            <a:endParaRPr lang="en-US" sz="800" dirty="0" smtClean="0"/>
          </a:p>
          <a:p>
            <a:pPr lvl="2"/>
            <a:r>
              <a:rPr lang="en-US" sz="1800" dirty="0" smtClean="0">
                <a:solidFill>
                  <a:srgbClr val="FF0000"/>
                </a:solidFill>
              </a:rPr>
              <a:t>Showing Awareness of Risks Builds Credibility with Investors.</a:t>
            </a:r>
          </a:p>
        </p:txBody>
      </p:sp>
      <p:pic>
        <p:nvPicPr>
          <p:cNvPr id="5" name="Picture 4" descr="Risk matrix management with impact category low, medium, high and critical.  Risk assessment and safety with businessman pushes risk indicator to low  26728850 Vector Art at Vecteez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286000"/>
            <a:ext cx="4724400" cy="2618740"/>
          </a:xfrm>
          <a:prstGeom prst="rect">
            <a:avLst/>
          </a:prstGeom>
          <a:noFill/>
          <a:ln>
            <a:noFill/>
          </a:ln>
        </p:spPr>
      </p:pic>
    </p:spTree>
    <p:extLst>
      <p:ext uri="{BB962C8B-B14F-4D97-AF65-F5344CB8AC3E}">
        <p14:creationId xmlns:p14="http://schemas.microsoft.com/office/powerpoint/2010/main" val="3877588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10 Major Sections of a Business Plan</a:t>
            </a:r>
            <a:br>
              <a:rPr lang="en-US" dirty="0" smtClean="0"/>
            </a:br>
            <a:r>
              <a:rPr lang="en-US" sz="2000" dirty="0" smtClean="0"/>
              <a:t>8. Harvest (Exit) Strategy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This Explains How Investors Will Eventually Earn Returns</a:t>
            </a:r>
            <a:r>
              <a:rPr lang="en-US" dirty="0" smtClean="0"/>
              <a:t>:</a:t>
            </a:r>
          </a:p>
          <a:p>
            <a:endParaRPr lang="en-US" sz="800" dirty="0" smtClean="0"/>
          </a:p>
          <a:p>
            <a:pPr lvl="1"/>
            <a:r>
              <a:rPr lang="en-US" dirty="0" smtClean="0"/>
              <a:t>Common Exit Strategies Include:</a:t>
            </a:r>
          </a:p>
          <a:p>
            <a:pPr lvl="1"/>
            <a:endParaRPr lang="en-US" sz="800" dirty="0" smtClean="0"/>
          </a:p>
          <a:p>
            <a:pPr lvl="2"/>
            <a:r>
              <a:rPr lang="en-US" dirty="0" smtClean="0">
                <a:solidFill>
                  <a:srgbClr val="FF0000"/>
                </a:solidFill>
              </a:rPr>
              <a:t>Selling the Company</a:t>
            </a:r>
          </a:p>
          <a:p>
            <a:pPr lvl="2"/>
            <a:r>
              <a:rPr lang="en-US" dirty="0" smtClean="0">
                <a:solidFill>
                  <a:srgbClr val="FF0000"/>
                </a:solidFill>
              </a:rPr>
              <a:t>Merging with Another Firm</a:t>
            </a:r>
          </a:p>
          <a:p>
            <a:pPr lvl="2"/>
            <a:r>
              <a:rPr lang="en-US" dirty="0" smtClean="0">
                <a:solidFill>
                  <a:srgbClr val="FF0000"/>
                </a:solidFill>
              </a:rPr>
              <a:t>Public Stock Offering (IPO)</a:t>
            </a:r>
          </a:p>
          <a:p>
            <a:pPr lvl="2"/>
            <a:r>
              <a:rPr lang="en-US" dirty="0" smtClean="0">
                <a:solidFill>
                  <a:srgbClr val="FF0000"/>
                </a:solidFill>
              </a:rPr>
              <a:t>Leadership Transition </a:t>
            </a:r>
            <a:r>
              <a:rPr lang="en-US" dirty="0" smtClean="0">
                <a:solidFill>
                  <a:srgbClr val="FF0000"/>
                </a:solidFill>
              </a:rPr>
              <a:t>Planning</a:t>
            </a:r>
          </a:p>
          <a:p>
            <a:pPr lvl="2"/>
            <a:endParaRPr lang="en-US" dirty="0">
              <a:solidFill>
                <a:srgbClr val="FF0000"/>
              </a:solidFill>
            </a:endParaRPr>
          </a:p>
          <a:p>
            <a:pPr marL="594360" lvl="2" indent="0">
              <a:buNone/>
            </a:pPr>
            <a:endParaRPr lang="en-US" dirty="0" smtClean="0">
              <a:solidFill>
                <a:srgbClr val="FF0000"/>
              </a:solidFill>
            </a:endParaRPr>
          </a:p>
          <a:p>
            <a:pPr lvl="2"/>
            <a:endParaRPr lang="en-US" sz="800" dirty="0" smtClean="0"/>
          </a:p>
          <a:p>
            <a:pPr lvl="3"/>
            <a:r>
              <a:rPr lang="en-US" dirty="0" smtClean="0">
                <a:solidFill>
                  <a:srgbClr val="0070C0"/>
                </a:solidFill>
              </a:rPr>
              <a:t>It Reassures Investors There is a Path to Liquidity.</a:t>
            </a:r>
            <a:endParaRPr lang="en-US" dirty="0">
              <a:solidFill>
                <a:srgbClr val="0070C0"/>
              </a:solidFill>
            </a:endParaRPr>
          </a:p>
        </p:txBody>
      </p:sp>
      <p:pic>
        <p:nvPicPr>
          <p:cNvPr id="5" name="Picture 4" descr="Strategic Harvest - 2024"/>
          <p:cNvPicPr/>
          <p:nvPr/>
        </p:nvPicPr>
        <p:blipFill>
          <a:blip r:embed="rId2">
            <a:extLst>
              <a:ext uri="{28A0092B-C50C-407E-A947-70E740481C1C}">
                <a14:useLocalDpi xmlns:a14="http://schemas.microsoft.com/office/drawing/2010/main" val="0"/>
              </a:ext>
            </a:extLst>
          </a:blip>
          <a:srcRect/>
          <a:stretch>
            <a:fillRect/>
          </a:stretch>
        </p:blipFill>
        <p:spPr bwMode="auto">
          <a:xfrm>
            <a:off x="5047923" y="2819400"/>
            <a:ext cx="3733800" cy="2106930"/>
          </a:xfrm>
          <a:prstGeom prst="rect">
            <a:avLst/>
          </a:prstGeom>
          <a:noFill/>
          <a:ln>
            <a:noFill/>
          </a:ln>
        </p:spPr>
      </p:pic>
    </p:spTree>
    <p:extLst>
      <p:ext uri="{BB962C8B-B14F-4D97-AF65-F5344CB8AC3E}">
        <p14:creationId xmlns:p14="http://schemas.microsoft.com/office/powerpoint/2010/main" val="39283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10 Major Sections of a Business Plan</a:t>
            </a:r>
            <a:br>
              <a:rPr lang="en-US" dirty="0" smtClean="0"/>
            </a:br>
            <a:r>
              <a:rPr lang="en-US" sz="2000" dirty="0" smtClean="0"/>
              <a:t>9. Milestone Schedule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This Provides a Timeline of Important Business Goals.  Examples Include</a:t>
            </a:r>
            <a:r>
              <a:rPr lang="en-US" dirty="0" smtClean="0"/>
              <a:t>:</a:t>
            </a:r>
          </a:p>
          <a:p>
            <a:endParaRPr lang="en-US" sz="800" dirty="0" smtClean="0"/>
          </a:p>
          <a:p>
            <a:pPr lvl="1"/>
            <a:r>
              <a:rPr lang="en-US" sz="2000" dirty="0" smtClean="0"/>
              <a:t>Product Development Completion</a:t>
            </a:r>
          </a:p>
          <a:p>
            <a:pPr lvl="1"/>
            <a:r>
              <a:rPr lang="en-US" sz="2000" dirty="0" smtClean="0"/>
              <a:t>Hiring Key Staff</a:t>
            </a:r>
          </a:p>
          <a:p>
            <a:pPr lvl="1"/>
            <a:r>
              <a:rPr lang="en-US" sz="2000" dirty="0" smtClean="0"/>
              <a:t>First Sales</a:t>
            </a:r>
          </a:p>
          <a:p>
            <a:pPr lvl="1"/>
            <a:r>
              <a:rPr lang="en-US" sz="2000" dirty="0" smtClean="0"/>
              <a:t>Partnerships Secured</a:t>
            </a:r>
          </a:p>
          <a:p>
            <a:pPr lvl="1"/>
            <a:r>
              <a:rPr lang="en-US" sz="2000" dirty="0" smtClean="0"/>
              <a:t>Expansion </a:t>
            </a:r>
            <a:r>
              <a:rPr lang="en-US" sz="2000" dirty="0" smtClean="0"/>
              <a:t>Phases</a:t>
            </a:r>
          </a:p>
          <a:p>
            <a:pPr lvl="1"/>
            <a:endParaRPr lang="en-US" sz="2000" dirty="0"/>
          </a:p>
          <a:p>
            <a:pPr lvl="1"/>
            <a:endParaRPr lang="en-US" sz="2000" dirty="0" smtClean="0"/>
          </a:p>
          <a:p>
            <a:pPr marL="274320" lvl="1" indent="0">
              <a:buNone/>
            </a:pPr>
            <a:endParaRPr lang="en-US" sz="2000" dirty="0" smtClean="0"/>
          </a:p>
          <a:p>
            <a:pPr lvl="1"/>
            <a:endParaRPr lang="en-US" sz="800" dirty="0" smtClean="0"/>
          </a:p>
          <a:p>
            <a:pPr lvl="2"/>
            <a:r>
              <a:rPr lang="en-US" sz="1800" dirty="0" smtClean="0">
                <a:solidFill>
                  <a:srgbClr val="FF0000"/>
                </a:solidFill>
              </a:rPr>
              <a:t>It Shows Realistic Planning and Progress Tracking</a:t>
            </a:r>
          </a:p>
        </p:txBody>
      </p:sp>
      <p:pic>
        <p:nvPicPr>
          <p:cNvPr id="5" name="Picture 4" descr="What is a Milestone Schedule? Definition and Example | PM Study Circle"/>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971800"/>
            <a:ext cx="4478818" cy="2508250"/>
          </a:xfrm>
          <a:prstGeom prst="rect">
            <a:avLst/>
          </a:prstGeom>
          <a:noFill/>
          <a:ln>
            <a:noFill/>
          </a:ln>
        </p:spPr>
      </p:pic>
    </p:spTree>
    <p:extLst>
      <p:ext uri="{BB962C8B-B14F-4D97-AF65-F5344CB8AC3E}">
        <p14:creationId xmlns:p14="http://schemas.microsoft.com/office/powerpoint/2010/main" val="975237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10 Major Sections of a Business Plan</a:t>
            </a:r>
            <a:br>
              <a:rPr lang="en-US" dirty="0" smtClean="0"/>
            </a:br>
            <a:r>
              <a:rPr lang="en-US" sz="2000" dirty="0" smtClean="0"/>
              <a:t>10. Appendix (or Supporting Documents)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This Section Contains Extra Evidence that Strengthens the Plan.  It May Include</a:t>
            </a:r>
            <a:r>
              <a:rPr lang="en-US" dirty="0" smtClean="0"/>
              <a:t>:</a:t>
            </a:r>
          </a:p>
          <a:p>
            <a:endParaRPr lang="en-US" sz="800" dirty="0" smtClean="0"/>
          </a:p>
          <a:p>
            <a:pPr lvl="1"/>
            <a:r>
              <a:rPr lang="en-US" sz="2000" dirty="0" smtClean="0"/>
              <a:t>Resumes of Team Members</a:t>
            </a:r>
          </a:p>
          <a:p>
            <a:pPr lvl="1"/>
            <a:r>
              <a:rPr lang="en-US" sz="2000" dirty="0" smtClean="0"/>
              <a:t>Technical Diagrams</a:t>
            </a:r>
          </a:p>
          <a:p>
            <a:pPr lvl="1"/>
            <a:r>
              <a:rPr lang="en-US" sz="2000" dirty="0" smtClean="0"/>
              <a:t>Legal Documents</a:t>
            </a:r>
          </a:p>
          <a:p>
            <a:pPr lvl="1"/>
            <a:r>
              <a:rPr lang="en-US" sz="2000" dirty="0" smtClean="0"/>
              <a:t>Market Research Data</a:t>
            </a:r>
          </a:p>
          <a:p>
            <a:pPr lvl="1"/>
            <a:r>
              <a:rPr lang="en-US" sz="2000" dirty="0" smtClean="0"/>
              <a:t>Financial Spreadsheets</a:t>
            </a:r>
          </a:p>
          <a:p>
            <a:pPr lvl="1"/>
            <a:r>
              <a:rPr lang="en-US" sz="2000" dirty="0" smtClean="0"/>
              <a:t>References or </a:t>
            </a:r>
            <a:r>
              <a:rPr lang="en-US" sz="2000" dirty="0" smtClean="0"/>
              <a:t>Citations</a:t>
            </a:r>
          </a:p>
          <a:p>
            <a:pPr marL="274320" lvl="1" indent="0">
              <a:buNone/>
            </a:pPr>
            <a:endParaRPr lang="en-US" sz="2000" dirty="0" smtClean="0"/>
          </a:p>
          <a:p>
            <a:pPr lvl="1"/>
            <a:endParaRPr lang="en-US" sz="800" dirty="0" smtClean="0"/>
          </a:p>
          <a:p>
            <a:pPr lvl="2"/>
            <a:r>
              <a:rPr lang="en-US" sz="1800" dirty="0" smtClean="0">
                <a:solidFill>
                  <a:srgbClr val="FF0000"/>
                </a:solidFill>
              </a:rPr>
              <a:t>It supports Claims Made in Earlier Sections Without Cluttering the    Main Plan.</a:t>
            </a:r>
          </a:p>
        </p:txBody>
      </p:sp>
      <p:pic>
        <p:nvPicPr>
          <p:cNvPr id="5" name="Picture 4" descr="492 Appendiceal Royalty-Free Images, Stock Photos &amp; Pictures | Shutterstock"/>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3008312" cy="2855912"/>
          </a:xfrm>
          <a:prstGeom prst="rect">
            <a:avLst/>
          </a:prstGeom>
          <a:noFill/>
          <a:ln>
            <a:noFill/>
          </a:ln>
        </p:spPr>
      </p:pic>
    </p:spTree>
    <p:extLst>
      <p:ext uri="{BB962C8B-B14F-4D97-AF65-F5344CB8AC3E}">
        <p14:creationId xmlns:p14="http://schemas.microsoft.com/office/powerpoint/2010/main" val="1071066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 Business Plan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lstStyle/>
          <a:p>
            <a:r>
              <a:rPr lang="en-US" sz="2400" u="sng" dirty="0" smtClean="0"/>
              <a:t>A Business Plan is a Written </a:t>
            </a:r>
            <a:r>
              <a:rPr lang="en-US" sz="2400" u="sng" dirty="0"/>
              <a:t>M</a:t>
            </a:r>
            <a:r>
              <a:rPr lang="en-US" sz="2400" u="sng" dirty="0" smtClean="0"/>
              <a:t>ap that Explains</a:t>
            </a:r>
            <a:r>
              <a:rPr lang="en-US" dirty="0" smtClean="0"/>
              <a:t>:</a:t>
            </a:r>
          </a:p>
          <a:p>
            <a:endParaRPr lang="en-US" sz="800" dirty="0" smtClean="0"/>
          </a:p>
          <a:p>
            <a:pPr lvl="1"/>
            <a:r>
              <a:rPr lang="en-US" sz="2000" dirty="0" smtClean="0"/>
              <a:t>What The Business Is</a:t>
            </a:r>
          </a:p>
          <a:p>
            <a:pPr lvl="1"/>
            <a:r>
              <a:rPr lang="en-US" sz="2000" dirty="0" smtClean="0"/>
              <a:t>How It Will Operate</a:t>
            </a:r>
          </a:p>
          <a:p>
            <a:pPr lvl="1"/>
            <a:r>
              <a:rPr lang="en-US" sz="2000" dirty="0" smtClean="0"/>
              <a:t>Who The Customers Are</a:t>
            </a:r>
          </a:p>
          <a:p>
            <a:pPr lvl="1"/>
            <a:r>
              <a:rPr lang="en-US" sz="2000" dirty="0" smtClean="0"/>
              <a:t>How It Will Make Money</a:t>
            </a:r>
          </a:p>
          <a:p>
            <a:pPr lvl="1"/>
            <a:r>
              <a:rPr lang="en-US" sz="2000" dirty="0" smtClean="0"/>
              <a:t>How It Will Grow</a:t>
            </a:r>
          </a:p>
          <a:p>
            <a:pPr lvl="1"/>
            <a:endParaRPr lang="en-US" sz="800" dirty="0" smtClean="0"/>
          </a:p>
          <a:p>
            <a:pPr lvl="2"/>
            <a:r>
              <a:rPr lang="en-US" sz="1800" dirty="0" smtClean="0">
                <a:solidFill>
                  <a:srgbClr val="FF0000"/>
                </a:solidFill>
              </a:rPr>
              <a:t>It is Essential for: Attracting Investors, Guiding Operations,        Evaluating Risks, and Setting Measurable Goals.</a:t>
            </a:r>
            <a:endParaRPr lang="en-US" sz="1800" dirty="0">
              <a:solidFill>
                <a:srgbClr val="FF0000"/>
              </a:solidFill>
            </a:endParaRPr>
          </a:p>
        </p:txBody>
      </p:sp>
      <p:pic>
        <p:nvPicPr>
          <p:cNvPr id="5" name="Picture 4" descr="How To Craft &amp; Deliver a Business Plan Presentation (Quick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800600"/>
            <a:ext cx="3962400" cy="2057400"/>
          </a:xfrm>
          <a:prstGeom prst="rect">
            <a:avLst/>
          </a:prstGeom>
          <a:noFill/>
          <a:ln>
            <a:noFill/>
          </a:ln>
        </p:spPr>
      </p:pic>
    </p:spTree>
    <p:extLst>
      <p:ext uri="{BB962C8B-B14F-4D97-AF65-F5344CB8AC3E}">
        <p14:creationId xmlns:p14="http://schemas.microsoft.com/office/powerpoint/2010/main" val="4074949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10 Major Sections of a Business Plan</a:t>
            </a:r>
            <a:br>
              <a:rPr lang="en-US" dirty="0" smtClean="0"/>
            </a:br>
            <a:r>
              <a:rPr lang="en-US" sz="2000" dirty="0" smtClean="0"/>
              <a:t>Key Takeaway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lstStyle/>
          <a:p>
            <a:r>
              <a:rPr lang="en-US" sz="2400" u="sng" dirty="0" smtClean="0"/>
              <a:t>Together, these 10 sections explain what the business is, who it serves, how it operates, why it will succeed,          what risks exist, and how investors benefit</a:t>
            </a:r>
            <a:r>
              <a:rPr lang="en-US" dirty="0" smtClean="0"/>
              <a:t>.</a:t>
            </a:r>
          </a:p>
          <a:p>
            <a:endParaRPr lang="en-US" sz="800" dirty="0" smtClean="0"/>
          </a:p>
          <a:p>
            <a:pPr lvl="1"/>
            <a:r>
              <a:rPr lang="en-US" sz="2000" dirty="0" smtClean="0">
                <a:solidFill>
                  <a:srgbClr val="FF0000"/>
                </a:solidFill>
              </a:rPr>
              <a:t>A strong business plan integrates all sections into one clear strategy.</a:t>
            </a:r>
            <a:endParaRPr lang="en-US" sz="2000" dirty="0">
              <a:solidFill>
                <a:srgbClr val="FF0000"/>
              </a:solidFill>
            </a:endParaRPr>
          </a:p>
        </p:txBody>
      </p:sp>
      <p:pic>
        <p:nvPicPr>
          <p:cNvPr id="5" name="Picture 4" descr="C:\Users\Michaelm\AppData\Local\Temp\{E22D8E04-91A6-425B-958A-693C43E497D5}.tmp"/>
          <p:cNvPicPr/>
          <p:nvPr/>
        </p:nvPicPr>
        <p:blipFill>
          <a:blip r:embed="rId2">
            <a:extLst>
              <a:ext uri="{28A0092B-C50C-407E-A947-70E740481C1C}">
                <a14:useLocalDpi xmlns:a14="http://schemas.microsoft.com/office/drawing/2010/main" val="0"/>
              </a:ext>
            </a:extLst>
          </a:blip>
          <a:srcRect/>
          <a:stretch>
            <a:fillRect/>
          </a:stretch>
        </p:blipFill>
        <p:spPr bwMode="auto">
          <a:xfrm>
            <a:off x="1635252" y="4114800"/>
            <a:ext cx="5867400" cy="1600200"/>
          </a:xfrm>
          <a:prstGeom prst="rect">
            <a:avLst/>
          </a:prstGeom>
          <a:noFill/>
          <a:ln>
            <a:noFill/>
          </a:ln>
        </p:spPr>
      </p:pic>
    </p:spTree>
    <p:extLst>
      <p:ext uri="{BB962C8B-B14F-4D97-AF65-F5344CB8AC3E}">
        <p14:creationId xmlns:p14="http://schemas.microsoft.com/office/powerpoint/2010/main" val="4239177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Pitch</a:t>
            </a:r>
            <a:br>
              <a:rPr lang="en-US" dirty="0" smtClean="0"/>
            </a:br>
            <a:r>
              <a:rPr lang="en-US" sz="2000" dirty="0" smtClean="0"/>
              <a:t>Presenting the Plan </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An Effective Pitch Should</a:t>
            </a:r>
            <a:r>
              <a:rPr lang="en-US" dirty="0" smtClean="0"/>
              <a:t>:</a:t>
            </a:r>
          </a:p>
          <a:p>
            <a:endParaRPr lang="en-US" sz="800" dirty="0" smtClean="0"/>
          </a:p>
          <a:p>
            <a:pPr lvl="1"/>
            <a:r>
              <a:rPr lang="en-US" sz="2000" dirty="0" smtClean="0">
                <a:solidFill>
                  <a:srgbClr val="FF0000"/>
                </a:solidFill>
              </a:rPr>
              <a:t>Explain the Problem Solved</a:t>
            </a:r>
          </a:p>
          <a:p>
            <a:pPr lvl="1"/>
            <a:r>
              <a:rPr lang="en-US" sz="2000" dirty="0" smtClean="0">
                <a:solidFill>
                  <a:srgbClr val="FF0000"/>
                </a:solidFill>
              </a:rPr>
              <a:t>Identify the Target Market</a:t>
            </a:r>
          </a:p>
          <a:p>
            <a:pPr lvl="1"/>
            <a:r>
              <a:rPr lang="en-US" sz="2000" dirty="0" smtClean="0">
                <a:solidFill>
                  <a:srgbClr val="FF0000"/>
                </a:solidFill>
              </a:rPr>
              <a:t>Show the Revenue Model</a:t>
            </a:r>
          </a:p>
          <a:p>
            <a:pPr lvl="1"/>
            <a:r>
              <a:rPr lang="en-US" sz="2000" dirty="0" smtClean="0">
                <a:solidFill>
                  <a:srgbClr val="FF0000"/>
                </a:solidFill>
              </a:rPr>
              <a:t>Highlight Team Strengths</a:t>
            </a:r>
          </a:p>
          <a:p>
            <a:pPr lvl="1"/>
            <a:r>
              <a:rPr lang="en-US" sz="2000" dirty="0" smtClean="0">
                <a:solidFill>
                  <a:srgbClr val="FF0000"/>
                </a:solidFill>
              </a:rPr>
              <a:t>Present Financial Metrics</a:t>
            </a:r>
          </a:p>
          <a:p>
            <a:pPr lvl="1"/>
            <a:r>
              <a:rPr lang="en-US" sz="2000" dirty="0" smtClean="0">
                <a:solidFill>
                  <a:srgbClr val="FF0000"/>
                </a:solidFill>
              </a:rPr>
              <a:t>Motivate Investors to Continue Discussion</a:t>
            </a:r>
            <a:endParaRPr lang="en-US" sz="2000" dirty="0">
              <a:solidFill>
                <a:srgbClr val="FF0000"/>
              </a:solidFill>
            </a:endParaRPr>
          </a:p>
        </p:txBody>
      </p:sp>
      <p:pic>
        <p:nvPicPr>
          <p:cNvPr id="5" name="Picture 4" descr="\\hacy-file\USERS$\michaelm\My Documents\Michael Joseph Morrissey\Arcoiris\1.jpg"/>
          <p:cNvPicPr/>
          <p:nvPr/>
        </p:nvPicPr>
        <p:blipFill>
          <a:blip r:embed="rId2">
            <a:extLst>
              <a:ext uri="{28A0092B-C50C-407E-A947-70E740481C1C}">
                <a14:useLocalDpi xmlns:a14="http://schemas.microsoft.com/office/drawing/2010/main" val="0"/>
              </a:ext>
            </a:extLst>
          </a:blip>
          <a:srcRect/>
          <a:stretch>
            <a:fillRect/>
          </a:stretch>
        </p:blipFill>
        <p:spPr bwMode="auto">
          <a:xfrm>
            <a:off x="5485257" y="4419600"/>
            <a:ext cx="3350895" cy="1885315"/>
          </a:xfrm>
          <a:prstGeom prst="rect">
            <a:avLst/>
          </a:prstGeom>
          <a:noFill/>
          <a:ln>
            <a:noFill/>
          </a:ln>
        </p:spPr>
      </p:pic>
    </p:spTree>
    <p:extLst>
      <p:ext uri="{BB962C8B-B14F-4D97-AF65-F5344CB8AC3E}">
        <p14:creationId xmlns:p14="http://schemas.microsoft.com/office/powerpoint/2010/main" val="3706021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Curriculum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600" u="sng" dirty="0" smtClean="0"/>
              <a:t>A Business Plan is Not Just Paperwork. It is a Strategic Thinking Tool</a:t>
            </a:r>
            <a:r>
              <a:rPr lang="en-US" sz="2600" dirty="0" smtClean="0"/>
              <a:t>.</a:t>
            </a:r>
          </a:p>
          <a:p>
            <a:endParaRPr lang="en-US" sz="900" dirty="0" smtClean="0"/>
          </a:p>
          <a:p>
            <a:pPr marL="731520" lvl="1" indent="-457200">
              <a:buFont typeface="+mj-lt"/>
              <a:buAutoNum type="arabicPeriod"/>
            </a:pPr>
            <a:r>
              <a:rPr lang="en-US" u="sng" dirty="0" smtClean="0"/>
              <a:t>Planning Reduces Risk</a:t>
            </a:r>
          </a:p>
          <a:p>
            <a:pPr lvl="2"/>
            <a:r>
              <a:rPr lang="en-US" sz="1900" dirty="0" smtClean="0">
                <a:solidFill>
                  <a:srgbClr val="FF0000"/>
                </a:solidFill>
              </a:rPr>
              <a:t>Writing a Plan Forces Entrepreneurs to Analyze Weaknesses Before Investing Time and Money.</a:t>
            </a:r>
          </a:p>
          <a:p>
            <a:pPr marL="731520" lvl="1" indent="-457200">
              <a:buFont typeface="+mj-lt"/>
              <a:buAutoNum type="arabicPeriod"/>
            </a:pPr>
            <a:r>
              <a:rPr lang="en-US" u="sng" dirty="0" smtClean="0"/>
              <a:t>Market Validation Matters Most</a:t>
            </a:r>
          </a:p>
          <a:p>
            <a:pPr lvl="2"/>
            <a:r>
              <a:rPr lang="en-US" sz="1900" dirty="0" smtClean="0">
                <a:solidFill>
                  <a:srgbClr val="FF0000"/>
                </a:solidFill>
              </a:rPr>
              <a:t>Investors Care More About Demand Than Creativity Alone.</a:t>
            </a:r>
          </a:p>
          <a:p>
            <a:pPr marL="731520" lvl="1" indent="-457200">
              <a:buFont typeface="+mj-lt"/>
              <a:buAutoNum type="arabicPeriod"/>
            </a:pPr>
            <a:r>
              <a:rPr lang="en-US" u="sng" dirty="0" smtClean="0"/>
              <a:t>Numbers Must Support the Idea</a:t>
            </a:r>
          </a:p>
          <a:p>
            <a:pPr lvl="2"/>
            <a:r>
              <a:rPr lang="en-US" sz="1900" dirty="0" smtClean="0">
                <a:solidFill>
                  <a:srgbClr val="FF0000"/>
                </a:solidFill>
              </a:rPr>
              <a:t>Financial Projections Determine Whether a Venture is Realistic.</a:t>
            </a:r>
          </a:p>
          <a:p>
            <a:pPr marL="731520" lvl="1" indent="-457200">
              <a:buFont typeface="+mj-lt"/>
              <a:buAutoNum type="arabicPeriod"/>
            </a:pPr>
            <a:r>
              <a:rPr lang="en-US" u="sng" dirty="0" smtClean="0"/>
              <a:t>Execution Depends on People</a:t>
            </a:r>
          </a:p>
          <a:p>
            <a:pPr lvl="2"/>
            <a:r>
              <a:rPr lang="en-US" sz="1900" dirty="0" smtClean="0">
                <a:solidFill>
                  <a:srgbClr val="FF0000"/>
                </a:solidFill>
              </a:rPr>
              <a:t>A Strong Management Team Increases Credibility</a:t>
            </a:r>
          </a:p>
          <a:p>
            <a:pPr marL="731520" lvl="1" indent="-457200">
              <a:buFont typeface="+mj-lt"/>
              <a:buAutoNum type="arabicPeriod"/>
            </a:pPr>
            <a:r>
              <a:rPr lang="en-US" u="sng" dirty="0" smtClean="0"/>
              <a:t>Flexibility is Essential</a:t>
            </a:r>
          </a:p>
          <a:p>
            <a:pPr lvl="2"/>
            <a:r>
              <a:rPr lang="en-US" sz="1900" dirty="0" smtClean="0">
                <a:solidFill>
                  <a:srgbClr val="FF0000"/>
                </a:solidFill>
              </a:rPr>
              <a:t>Plans Should Adapt as Markets Change</a:t>
            </a:r>
            <a:endParaRPr lang="en-US" sz="1900" dirty="0">
              <a:solidFill>
                <a:srgbClr val="FF0000"/>
              </a:solidFill>
            </a:endParaRPr>
          </a:p>
        </p:txBody>
      </p:sp>
      <p:pic>
        <p:nvPicPr>
          <p:cNvPr id="5" name="Picture 4" descr="Bridging Imagination and Strategy: The Rise of Creative Strategic Thinking  | by Brandon Rodriguez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4724400"/>
            <a:ext cx="2590800" cy="1624965"/>
          </a:xfrm>
          <a:prstGeom prst="rect">
            <a:avLst/>
          </a:prstGeom>
          <a:noFill/>
          <a:ln>
            <a:noFill/>
          </a:ln>
        </p:spPr>
      </p:pic>
    </p:spTree>
    <p:extLst>
      <p:ext uri="{BB962C8B-B14F-4D97-AF65-F5344CB8AC3E}">
        <p14:creationId xmlns:p14="http://schemas.microsoft.com/office/powerpoint/2010/main" val="2848069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the Curriculum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lstStyle/>
          <a:p>
            <a:r>
              <a:rPr lang="en-US" sz="2400" u="sng" dirty="0" smtClean="0"/>
              <a:t>Example 1: Starting a Small Business</a:t>
            </a:r>
          </a:p>
          <a:p>
            <a:endParaRPr lang="en-US" sz="800" dirty="0" smtClean="0"/>
          </a:p>
          <a:p>
            <a:pPr lvl="1"/>
            <a:r>
              <a:rPr lang="en-US" dirty="0" smtClean="0"/>
              <a:t>If Opening a Café Use the Canvas to Define:</a:t>
            </a:r>
          </a:p>
          <a:p>
            <a:pPr lvl="1"/>
            <a:endParaRPr lang="en-US" sz="800" dirty="0" smtClean="0"/>
          </a:p>
          <a:p>
            <a:pPr lvl="2"/>
            <a:r>
              <a:rPr lang="en-US" dirty="0" smtClean="0">
                <a:solidFill>
                  <a:srgbClr val="FF0000"/>
                </a:solidFill>
              </a:rPr>
              <a:t>Target Customers (Students – Commuters)</a:t>
            </a:r>
          </a:p>
          <a:p>
            <a:pPr lvl="2"/>
            <a:r>
              <a:rPr lang="en-US" dirty="0" smtClean="0">
                <a:solidFill>
                  <a:srgbClr val="FF0000"/>
                </a:solidFill>
              </a:rPr>
              <a:t>Value Proposition (Fast Service – Specialty Drinks)</a:t>
            </a:r>
          </a:p>
          <a:p>
            <a:pPr lvl="2"/>
            <a:r>
              <a:rPr lang="en-US" dirty="0" smtClean="0">
                <a:solidFill>
                  <a:srgbClr val="FF0000"/>
                </a:solidFill>
              </a:rPr>
              <a:t>Revenue Streams (Coffee – Pastries – Subscriptions)</a:t>
            </a:r>
          </a:p>
          <a:p>
            <a:pPr lvl="2"/>
            <a:r>
              <a:rPr lang="en-US" dirty="0" smtClean="0">
                <a:solidFill>
                  <a:srgbClr val="FF0000"/>
                </a:solidFill>
              </a:rPr>
              <a:t>Cost Structure (Rent – Supplies – Labor)</a:t>
            </a:r>
          </a:p>
          <a:p>
            <a:pPr lvl="2"/>
            <a:endParaRPr lang="en-US" sz="800" dirty="0" smtClean="0"/>
          </a:p>
          <a:p>
            <a:pPr lvl="3"/>
            <a:r>
              <a:rPr lang="en-US" dirty="0" smtClean="0">
                <a:solidFill>
                  <a:srgbClr val="0070C0"/>
                </a:solidFill>
              </a:rPr>
              <a:t>Then Expand into a Full Plan</a:t>
            </a:r>
            <a:endParaRPr lang="en-US" dirty="0">
              <a:solidFill>
                <a:srgbClr val="0070C0"/>
              </a:solidFill>
            </a:endParaRPr>
          </a:p>
        </p:txBody>
      </p:sp>
      <p:pic>
        <p:nvPicPr>
          <p:cNvPr id="5" name="Picture 4" descr="Starting a small business? Consider these tips first"/>
          <p:cNvPicPr/>
          <p:nvPr/>
        </p:nvPicPr>
        <p:blipFill>
          <a:blip r:embed="rId2">
            <a:extLst>
              <a:ext uri="{28A0092B-C50C-407E-A947-70E740481C1C}">
                <a14:useLocalDpi xmlns:a14="http://schemas.microsoft.com/office/drawing/2010/main" val="0"/>
              </a:ext>
            </a:extLst>
          </a:blip>
          <a:srcRect/>
          <a:stretch>
            <a:fillRect/>
          </a:stretch>
        </p:blipFill>
        <p:spPr bwMode="auto">
          <a:xfrm>
            <a:off x="6324601" y="3886200"/>
            <a:ext cx="2481072" cy="2446655"/>
          </a:xfrm>
          <a:prstGeom prst="rect">
            <a:avLst/>
          </a:prstGeom>
          <a:noFill/>
          <a:ln>
            <a:noFill/>
          </a:ln>
        </p:spPr>
      </p:pic>
    </p:spTree>
    <p:extLst>
      <p:ext uri="{BB962C8B-B14F-4D97-AF65-F5344CB8AC3E}">
        <p14:creationId xmlns:p14="http://schemas.microsoft.com/office/powerpoint/2010/main" val="27548976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the Curriculum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lstStyle/>
          <a:p>
            <a:r>
              <a:rPr lang="en-US" sz="2400" u="sng" dirty="0" smtClean="0"/>
              <a:t>Example 2: Applying for Funding</a:t>
            </a:r>
          </a:p>
          <a:p>
            <a:endParaRPr lang="en-US" sz="800" dirty="0" smtClean="0"/>
          </a:p>
          <a:p>
            <a:pPr lvl="1"/>
            <a:r>
              <a:rPr lang="en-US" dirty="0" smtClean="0"/>
              <a:t>Investors Will Expect:</a:t>
            </a:r>
          </a:p>
          <a:p>
            <a:pPr lvl="1"/>
            <a:endParaRPr lang="en-US" sz="800" dirty="0" smtClean="0"/>
          </a:p>
          <a:p>
            <a:pPr lvl="2"/>
            <a:r>
              <a:rPr lang="en-US" dirty="0" smtClean="0">
                <a:solidFill>
                  <a:srgbClr val="FF0000"/>
                </a:solidFill>
              </a:rPr>
              <a:t>Market Research</a:t>
            </a:r>
          </a:p>
          <a:p>
            <a:pPr lvl="2"/>
            <a:r>
              <a:rPr lang="en-US" dirty="0" smtClean="0">
                <a:solidFill>
                  <a:srgbClr val="FF0000"/>
                </a:solidFill>
              </a:rPr>
              <a:t>Financial Forecasts</a:t>
            </a:r>
          </a:p>
          <a:p>
            <a:pPr lvl="2"/>
            <a:r>
              <a:rPr lang="en-US" dirty="0" smtClean="0">
                <a:solidFill>
                  <a:srgbClr val="FF0000"/>
                </a:solidFill>
              </a:rPr>
              <a:t>Competitive Advantage</a:t>
            </a:r>
          </a:p>
          <a:p>
            <a:pPr lvl="2"/>
            <a:r>
              <a:rPr lang="en-US" dirty="0" smtClean="0">
                <a:solidFill>
                  <a:srgbClr val="FF0000"/>
                </a:solidFill>
              </a:rPr>
              <a:t>Growth Strategy</a:t>
            </a:r>
          </a:p>
          <a:p>
            <a:pPr lvl="2"/>
            <a:endParaRPr lang="en-US" sz="800" dirty="0" smtClean="0"/>
          </a:p>
          <a:p>
            <a:pPr lvl="3"/>
            <a:r>
              <a:rPr lang="en-US" sz="1800" dirty="0" smtClean="0">
                <a:solidFill>
                  <a:srgbClr val="0070C0"/>
                </a:solidFill>
              </a:rPr>
              <a:t>Without These, Funding is Unlikely.</a:t>
            </a:r>
            <a:endParaRPr lang="en-US" sz="1800" dirty="0">
              <a:solidFill>
                <a:srgbClr val="0070C0"/>
              </a:solidFill>
            </a:endParaRPr>
          </a:p>
        </p:txBody>
      </p:sp>
      <p:pic>
        <p:nvPicPr>
          <p:cNvPr id="6" name="Picture 5" descr="C:\Users\Michaelm\AppData\Local\Temp\{C08CFBF8-C096-44DE-86E2-112CE670E224}.tmp"/>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343400"/>
            <a:ext cx="3659505" cy="2002155"/>
          </a:xfrm>
          <a:prstGeom prst="rect">
            <a:avLst/>
          </a:prstGeom>
          <a:noFill/>
          <a:ln>
            <a:noFill/>
          </a:ln>
        </p:spPr>
      </p:pic>
    </p:spTree>
    <p:extLst>
      <p:ext uri="{BB962C8B-B14F-4D97-AF65-F5344CB8AC3E}">
        <p14:creationId xmlns:p14="http://schemas.microsoft.com/office/powerpoint/2010/main" val="76386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the Curriculum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Example 3: Launching a Startup App</a:t>
            </a:r>
          </a:p>
          <a:p>
            <a:endParaRPr lang="en-US" sz="800" dirty="0" smtClean="0"/>
          </a:p>
          <a:p>
            <a:pPr lvl="1"/>
            <a:r>
              <a:rPr lang="en-US" dirty="0" smtClean="0"/>
              <a:t>You Would:</a:t>
            </a:r>
          </a:p>
          <a:p>
            <a:pPr lvl="1"/>
            <a:endParaRPr lang="en-US" sz="800" dirty="0" smtClean="0"/>
          </a:p>
          <a:p>
            <a:pPr marL="1051560" lvl="2" indent="-457200">
              <a:buFont typeface="+mj-lt"/>
              <a:buAutoNum type="arabicPeriod"/>
            </a:pPr>
            <a:r>
              <a:rPr lang="en-US" dirty="0" smtClean="0">
                <a:solidFill>
                  <a:srgbClr val="FF0000"/>
                </a:solidFill>
              </a:rPr>
              <a:t>Identify a Real User Problem</a:t>
            </a:r>
          </a:p>
          <a:p>
            <a:pPr marL="1051560" lvl="2" indent="-457200">
              <a:buFont typeface="+mj-lt"/>
              <a:buAutoNum type="arabicPeriod"/>
            </a:pPr>
            <a:r>
              <a:rPr lang="en-US" dirty="0" smtClean="0">
                <a:solidFill>
                  <a:srgbClr val="FF0000"/>
                </a:solidFill>
              </a:rPr>
              <a:t>Define a Customer Segment</a:t>
            </a:r>
          </a:p>
          <a:p>
            <a:pPr marL="1051560" lvl="2" indent="-457200">
              <a:buFont typeface="+mj-lt"/>
              <a:buAutoNum type="arabicPeriod"/>
            </a:pPr>
            <a:r>
              <a:rPr lang="en-US" dirty="0" smtClean="0">
                <a:solidFill>
                  <a:srgbClr val="FF0000"/>
                </a:solidFill>
              </a:rPr>
              <a:t>Estimate Development Costs</a:t>
            </a:r>
          </a:p>
          <a:p>
            <a:pPr marL="1051560" lvl="2" indent="-457200">
              <a:buFont typeface="+mj-lt"/>
              <a:buAutoNum type="arabicPeriod"/>
            </a:pPr>
            <a:r>
              <a:rPr lang="en-US" dirty="0" smtClean="0">
                <a:solidFill>
                  <a:srgbClr val="FF0000"/>
                </a:solidFill>
              </a:rPr>
              <a:t>Project Revenue Sources</a:t>
            </a:r>
          </a:p>
          <a:p>
            <a:pPr marL="1051560" lvl="2" indent="-457200">
              <a:buFont typeface="+mj-lt"/>
              <a:buAutoNum type="arabicPeriod"/>
            </a:pPr>
            <a:r>
              <a:rPr lang="en-US" dirty="0" smtClean="0">
                <a:solidFill>
                  <a:srgbClr val="FF0000"/>
                </a:solidFill>
              </a:rPr>
              <a:t>Create Milestones for Release</a:t>
            </a:r>
          </a:p>
          <a:p>
            <a:pPr marL="1051560" lvl="2" indent="-457200">
              <a:buFont typeface="+mj-lt"/>
              <a:buAutoNum type="arabicPeriod"/>
            </a:pPr>
            <a:r>
              <a:rPr lang="en-US" dirty="0" smtClean="0">
                <a:solidFill>
                  <a:srgbClr val="FF0000"/>
                </a:solidFill>
              </a:rPr>
              <a:t>Prepare a Pitch Deck</a:t>
            </a:r>
            <a:endParaRPr lang="en-US" dirty="0">
              <a:solidFill>
                <a:srgbClr val="FF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2185718"/>
            <a:ext cx="2668306" cy="3992275"/>
          </a:xfrm>
          <a:prstGeom prst="rect">
            <a:avLst/>
          </a:prstGeom>
        </p:spPr>
      </p:pic>
    </p:spTree>
    <p:extLst>
      <p:ext uri="{BB962C8B-B14F-4D97-AF65-F5344CB8AC3E}">
        <p14:creationId xmlns:p14="http://schemas.microsoft.com/office/powerpoint/2010/main" val="2792881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the Curriculum</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400" u="sng" dirty="0" smtClean="0"/>
              <a:t>Example 4: Managing an Existing Business</a:t>
            </a:r>
          </a:p>
          <a:p>
            <a:endParaRPr lang="en-US" sz="800" dirty="0" smtClean="0"/>
          </a:p>
          <a:p>
            <a:pPr lvl="1"/>
            <a:r>
              <a:rPr lang="en-US" dirty="0" smtClean="0"/>
              <a:t>Business Plans Should be Updated When:</a:t>
            </a:r>
          </a:p>
          <a:p>
            <a:pPr lvl="1"/>
            <a:endParaRPr lang="en-US" sz="800" dirty="0" smtClean="0"/>
          </a:p>
          <a:p>
            <a:pPr lvl="2"/>
            <a:r>
              <a:rPr lang="en-US" dirty="0" smtClean="0">
                <a:solidFill>
                  <a:srgbClr val="FF0000"/>
                </a:solidFill>
              </a:rPr>
              <a:t>Entering New Markets</a:t>
            </a:r>
          </a:p>
          <a:p>
            <a:pPr lvl="2"/>
            <a:r>
              <a:rPr lang="en-US" dirty="0" smtClean="0">
                <a:solidFill>
                  <a:srgbClr val="FF0000"/>
                </a:solidFill>
              </a:rPr>
              <a:t>Hiring Leadership</a:t>
            </a:r>
          </a:p>
          <a:p>
            <a:pPr lvl="2"/>
            <a:r>
              <a:rPr lang="en-US" dirty="0" smtClean="0">
                <a:solidFill>
                  <a:srgbClr val="FF0000"/>
                </a:solidFill>
              </a:rPr>
              <a:t>Launching New Products</a:t>
            </a:r>
          </a:p>
          <a:p>
            <a:pPr lvl="2"/>
            <a:r>
              <a:rPr lang="en-US" dirty="0" smtClean="0">
                <a:solidFill>
                  <a:srgbClr val="FF0000"/>
                </a:solidFill>
              </a:rPr>
              <a:t>Seeking Additional Funding</a:t>
            </a:r>
          </a:p>
          <a:p>
            <a:pPr lvl="2"/>
            <a:r>
              <a:rPr lang="en-US" dirty="0" smtClean="0">
                <a:solidFill>
                  <a:srgbClr val="FF0000"/>
                </a:solidFill>
              </a:rPr>
              <a:t>Responding the Competition</a:t>
            </a:r>
            <a:endParaRPr lang="en-US" dirty="0">
              <a:solidFill>
                <a:srgbClr val="FF0000"/>
              </a:solidFill>
            </a:endParaRPr>
          </a:p>
        </p:txBody>
      </p:sp>
      <p:pic>
        <p:nvPicPr>
          <p:cNvPr id="5" name="Picture 4" descr="Business Management | 10 Prominent Business Management Skills"/>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114800"/>
            <a:ext cx="4191000" cy="2156460"/>
          </a:xfrm>
          <a:prstGeom prst="rect">
            <a:avLst/>
          </a:prstGeom>
          <a:noFill/>
          <a:ln>
            <a:noFill/>
          </a:ln>
        </p:spPr>
      </p:pic>
    </p:spTree>
    <p:extLst>
      <p:ext uri="{BB962C8B-B14F-4D97-AF65-F5344CB8AC3E}">
        <p14:creationId xmlns:p14="http://schemas.microsoft.com/office/powerpoint/2010/main" val="2496312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An Effective Business Plan</a:t>
            </a:r>
            <a:r>
              <a:rPr lang="en-US" dirty="0" smtClean="0"/>
              <a:t>:</a:t>
            </a:r>
          </a:p>
          <a:p>
            <a:endParaRPr lang="en-US" sz="800" dirty="0" smtClean="0"/>
          </a:p>
          <a:p>
            <a:pPr lvl="1"/>
            <a:r>
              <a:rPr lang="en-US" sz="2000" dirty="0" smtClean="0"/>
              <a:t>Clarifies Strategy</a:t>
            </a:r>
          </a:p>
          <a:p>
            <a:pPr lvl="1"/>
            <a:r>
              <a:rPr lang="en-US" sz="2000" dirty="0" smtClean="0"/>
              <a:t>Proves Market Demand</a:t>
            </a:r>
          </a:p>
          <a:p>
            <a:pPr lvl="1"/>
            <a:r>
              <a:rPr lang="en-US" sz="2000" dirty="0" smtClean="0"/>
              <a:t>Demonstrates Financial Viability</a:t>
            </a:r>
          </a:p>
          <a:p>
            <a:pPr lvl="1"/>
            <a:r>
              <a:rPr lang="en-US" sz="2000" dirty="0" smtClean="0"/>
              <a:t>Communicates Vision to Investors</a:t>
            </a:r>
          </a:p>
          <a:p>
            <a:pPr lvl="1"/>
            <a:r>
              <a:rPr lang="en-US" sz="2000" dirty="0" smtClean="0"/>
              <a:t>Guides Long-Term Growth</a:t>
            </a:r>
          </a:p>
          <a:p>
            <a:pPr lvl="1"/>
            <a:endParaRPr lang="en-US" sz="800" dirty="0" smtClean="0"/>
          </a:p>
          <a:p>
            <a:pPr lvl="2"/>
            <a:r>
              <a:rPr lang="en-US" sz="1800" dirty="0" smtClean="0">
                <a:solidFill>
                  <a:srgbClr val="FF0000"/>
                </a:solidFill>
              </a:rPr>
              <a:t>It is Both a Planning Tool and a Persuasion Tool – Helping Entrepreneurs think Clearly and Convince Others to Support Their Venture.</a:t>
            </a:r>
            <a:endParaRPr lang="en-US" sz="1800" dirty="0">
              <a:solidFill>
                <a:srgbClr val="FF0000"/>
              </a:solidFill>
            </a:endParaRPr>
          </a:p>
        </p:txBody>
      </p:sp>
      <p:pic>
        <p:nvPicPr>
          <p:cNvPr id="5" name="Picture 4" descr="How a Business Plan Sets Your Business Up For Succes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4724400"/>
            <a:ext cx="1752600" cy="1676400"/>
          </a:xfrm>
          <a:prstGeom prst="rect">
            <a:avLst/>
          </a:prstGeom>
          <a:noFill/>
          <a:ln>
            <a:noFill/>
          </a:ln>
        </p:spPr>
      </p:pic>
    </p:spTree>
    <p:extLst>
      <p:ext uri="{BB962C8B-B14F-4D97-AF65-F5344CB8AC3E}">
        <p14:creationId xmlns:p14="http://schemas.microsoft.com/office/powerpoint/2010/main" val="4091922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Planning in Growing Ventures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lnSpcReduction="10000"/>
          </a:bodyPr>
          <a:lstStyle/>
          <a:p>
            <a:r>
              <a:rPr lang="en-US" sz="2200" u="sng" dirty="0" smtClean="0"/>
              <a:t>Strategic Planning Helps Entrepreneurs Guide Expansion by Aligning Internal Strengths with External Opportunities</a:t>
            </a:r>
            <a:r>
              <a:rPr lang="en-US" dirty="0" smtClean="0"/>
              <a:t>.</a:t>
            </a:r>
          </a:p>
          <a:p>
            <a:endParaRPr lang="en-US" sz="800" dirty="0" smtClean="0"/>
          </a:p>
          <a:p>
            <a:pPr lvl="1"/>
            <a:r>
              <a:rPr lang="en-US" dirty="0" smtClean="0"/>
              <a:t>Core Steps of Strategic Planning</a:t>
            </a:r>
          </a:p>
          <a:p>
            <a:pPr lvl="1"/>
            <a:endParaRPr lang="en-US" sz="800" dirty="0" smtClean="0"/>
          </a:p>
          <a:p>
            <a:pPr marL="1051560" lvl="2" indent="-457200">
              <a:buFont typeface="+mj-lt"/>
              <a:buAutoNum type="arabicPeriod"/>
            </a:pPr>
            <a:r>
              <a:rPr lang="en-US" dirty="0" smtClean="0">
                <a:solidFill>
                  <a:srgbClr val="FF0000"/>
                </a:solidFill>
              </a:rPr>
              <a:t>Analyze Internal and External Environments (SWOT)</a:t>
            </a:r>
          </a:p>
          <a:p>
            <a:pPr marL="1051560" lvl="2" indent="-457200">
              <a:buFont typeface="+mj-lt"/>
              <a:buAutoNum type="arabicPeriod"/>
            </a:pPr>
            <a:r>
              <a:rPr lang="en-US" dirty="0" smtClean="0">
                <a:solidFill>
                  <a:srgbClr val="FF0000"/>
                </a:solidFill>
              </a:rPr>
              <a:t>Define Mission, Objectives, and Strategies</a:t>
            </a:r>
          </a:p>
          <a:p>
            <a:pPr marL="1051560" lvl="2" indent="-457200">
              <a:buFont typeface="+mj-lt"/>
              <a:buAutoNum type="arabicPeriod"/>
            </a:pPr>
            <a:r>
              <a:rPr lang="en-US" dirty="0" smtClean="0">
                <a:solidFill>
                  <a:srgbClr val="FF0000"/>
                </a:solidFill>
              </a:rPr>
              <a:t>Implement Strategy</a:t>
            </a:r>
          </a:p>
          <a:p>
            <a:pPr marL="1051560" lvl="2" indent="-457200">
              <a:buFont typeface="+mj-lt"/>
              <a:buAutoNum type="arabicPeriod"/>
            </a:pPr>
            <a:r>
              <a:rPr lang="en-US" dirty="0" smtClean="0">
                <a:solidFill>
                  <a:srgbClr val="FF0000"/>
                </a:solidFill>
              </a:rPr>
              <a:t>Evaluate Performance</a:t>
            </a:r>
          </a:p>
          <a:p>
            <a:pPr marL="1051560" lvl="2" indent="-457200">
              <a:buFont typeface="+mj-lt"/>
              <a:buAutoNum type="arabicPeriod"/>
            </a:pPr>
            <a:r>
              <a:rPr lang="en-US" dirty="0" smtClean="0">
                <a:solidFill>
                  <a:srgbClr val="FF0000"/>
                </a:solidFill>
              </a:rPr>
              <a:t>Adjust Using Feedback</a:t>
            </a:r>
          </a:p>
          <a:p>
            <a:pPr marL="1051560" lvl="2" indent="-457200">
              <a:buFont typeface="+mj-lt"/>
              <a:buAutoNum type="arabicPeriod"/>
            </a:pPr>
            <a:endParaRPr lang="en-US" dirty="0">
              <a:solidFill>
                <a:srgbClr val="FF0000"/>
              </a:solidFill>
            </a:endParaRPr>
          </a:p>
          <a:p>
            <a:pPr marL="594360" lvl="2" indent="0">
              <a:buNone/>
            </a:pPr>
            <a:endParaRPr lang="en-US" dirty="0" smtClean="0">
              <a:solidFill>
                <a:srgbClr val="FF0000"/>
              </a:solidFill>
            </a:endParaRPr>
          </a:p>
          <a:p>
            <a:pPr lvl="2"/>
            <a:endParaRPr lang="en-US" sz="800" dirty="0" smtClean="0"/>
          </a:p>
          <a:p>
            <a:pPr lvl="3"/>
            <a:r>
              <a:rPr lang="en-US" sz="1800" dirty="0" smtClean="0">
                <a:solidFill>
                  <a:srgbClr val="0070C0"/>
                </a:solidFill>
              </a:rPr>
              <a:t>Planning Improves Survival Rates and Performance.  </a:t>
            </a:r>
          </a:p>
          <a:p>
            <a:pPr lvl="3"/>
            <a:r>
              <a:rPr lang="en-US" sz="1800" dirty="0" smtClean="0">
                <a:solidFill>
                  <a:srgbClr val="0070C0"/>
                </a:solidFill>
              </a:rPr>
              <a:t>Firms with Structured Plans Outperform Those without Them.</a:t>
            </a:r>
            <a:endParaRPr lang="en-US" sz="1800" dirty="0">
              <a:solidFill>
                <a:srgbClr val="0070C0"/>
              </a:solidFill>
            </a:endParaRPr>
          </a:p>
        </p:txBody>
      </p:sp>
      <p:pic>
        <p:nvPicPr>
          <p:cNvPr id="6" name="Picture 5" descr="Strategic Planning? 4‑Stage Framework with Tools &amp; Templates"/>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657600"/>
            <a:ext cx="3243072" cy="1713865"/>
          </a:xfrm>
          <a:prstGeom prst="rect">
            <a:avLst/>
          </a:prstGeom>
          <a:noFill/>
          <a:ln>
            <a:noFill/>
          </a:ln>
        </p:spPr>
      </p:pic>
    </p:spTree>
    <p:extLst>
      <p:ext uri="{BB962C8B-B14F-4D97-AF65-F5344CB8AC3E}">
        <p14:creationId xmlns:p14="http://schemas.microsoft.com/office/powerpoint/2010/main" val="3895440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Entrepreneurs Often Avoid 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400" u="sng" dirty="0" smtClean="0"/>
              <a:t>Common Barriers Include</a:t>
            </a:r>
            <a:r>
              <a:rPr lang="en-US" dirty="0" smtClean="0"/>
              <a:t>:</a:t>
            </a:r>
          </a:p>
          <a:p>
            <a:endParaRPr lang="en-US" sz="800" dirty="0" smtClean="0"/>
          </a:p>
          <a:p>
            <a:pPr lvl="1"/>
            <a:r>
              <a:rPr lang="en-US" sz="2000" dirty="0" smtClean="0"/>
              <a:t>Lack of Time</a:t>
            </a:r>
          </a:p>
          <a:p>
            <a:pPr lvl="1"/>
            <a:r>
              <a:rPr lang="en-US" sz="2000" dirty="0" smtClean="0"/>
              <a:t>Limited Planning Knowledge</a:t>
            </a:r>
          </a:p>
          <a:p>
            <a:pPr lvl="1"/>
            <a:r>
              <a:rPr lang="en-US" sz="2000" dirty="0" smtClean="0"/>
              <a:t>Lack of Expertise</a:t>
            </a:r>
          </a:p>
          <a:p>
            <a:pPr lvl="1"/>
            <a:r>
              <a:rPr lang="en-US" sz="2000" dirty="0" smtClean="0"/>
              <a:t>Fear of Sharing Information</a:t>
            </a:r>
          </a:p>
          <a:p>
            <a:pPr lvl="1"/>
            <a:r>
              <a:rPr lang="en-US" sz="2000" dirty="0" smtClean="0"/>
              <a:t>Perceived Cost</a:t>
            </a:r>
          </a:p>
          <a:p>
            <a:pPr lvl="1"/>
            <a:endParaRPr lang="en-US" sz="800" dirty="0" smtClean="0"/>
          </a:p>
          <a:p>
            <a:pPr lvl="2"/>
            <a:r>
              <a:rPr lang="en-US" sz="1800" dirty="0" smtClean="0">
                <a:solidFill>
                  <a:srgbClr val="FF0000"/>
                </a:solidFill>
              </a:rPr>
              <a:t>Despite These Barriers, Planning is Strongly Linked to Business Success.</a:t>
            </a:r>
            <a:endParaRPr lang="en-US" sz="1800" dirty="0">
              <a:solidFill>
                <a:srgbClr val="FF0000"/>
              </a:solidFill>
            </a:endParaRPr>
          </a:p>
        </p:txBody>
      </p:sp>
      <p:pic>
        <p:nvPicPr>
          <p:cNvPr id="5" name="Picture 4" descr="Breaking Down the Barriers: A Roadmap to Successful Strategy Execution | TS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4495800"/>
            <a:ext cx="4553712" cy="1775460"/>
          </a:xfrm>
          <a:prstGeom prst="rect">
            <a:avLst/>
          </a:prstGeom>
          <a:noFill/>
          <a:ln>
            <a:noFill/>
          </a:ln>
        </p:spPr>
      </p:pic>
    </p:spTree>
    <p:extLst>
      <p:ext uri="{BB962C8B-B14F-4D97-AF65-F5344CB8AC3E}">
        <p14:creationId xmlns:p14="http://schemas.microsoft.com/office/powerpoint/2010/main" val="208284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Plan Pitfalls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normAutofit/>
          </a:bodyPr>
          <a:lstStyle/>
          <a:p>
            <a:r>
              <a:rPr lang="en-US" sz="2400" u="sng" dirty="0" smtClean="0"/>
              <a:t>Five Common Planning Pitfalls (and how to Avoid Them</a:t>
            </a:r>
            <a:r>
              <a:rPr lang="en-US" sz="2400" dirty="0" smtClean="0"/>
              <a:t>)</a:t>
            </a:r>
          </a:p>
          <a:p>
            <a:endParaRPr lang="en-US" sz="900" dirty="0" smtClean="0"/>
          </a:p>
          <a:p>
            <a:pPr marL="731520" lvl="1" indent="-457200">
              <a:buFont typeface="+mj-lt"/>
              <a:buAutoNum type="arabicPeriod"/>
            </a:pPr>
            <a:r>
              <a:rPr lang="en-US" sz="2000" u="sng" dirty="0" smtClean="0"/>
              <a:t>No Realistic Goals</a:t>
            </a:r>
          </a:p>
          <a:p>
            <a:pPr lvl="2"/>
            <a:r>
              <a:rPr lang="en-US" sz="1800" dirty="0" smtClean="0">
                <a:solidFill>
                  <a:srgbClr val="FF0000"/>
                </a:solidFill>
              </a:rPr>
              <a:t>Create Timelines and Action Steps</a:t>
            </a:r>
          </a:p>
          <a:p>
            <a:pPr marL="731520" lvl="1" indent="-457200">
              <a:buFont typeface="+mj-lt"/>
              <a:buAutoNum type="arabicPeriod"/>
            </a:pPr>
            <a:r>
              <a:rPr lang="en-US" sz="2000" u="sng" dirty="0" smtClean="0"/>
              <a:t>Failure to Anticipate Problems</a:t>
            </a:r>
          </a:p>
          <a:p>
            <a:pPr lvl="2"/>
            <a:r>
              <a:rPr lang="en-US" sz="1800" dirty="0" smtClean="0">
                <a:solidFill>
                  <a:srgbClr val="FF0000"/>
                </a:solidFill>
              </a:rPr>
              <a:t>Identify Risks and Backup Plans</a:t>
            </a:r>
          </a:p>
          <a:p>
            <a:pPr marL="731520" lvl="1" indent="-457200">
              <a:buFont typeface="+mj-lt"/>
              <a:buAutoNum type="arabicPeriod"/>
            </a:pPr>
            <a:r>
              <a:rPr lang="en-US" sz="2000" u="sng" dirty="0" smtClean="0"/>
              <a:t>Lack of Commitment</a:t>
            </a:r>
          </a:p>
          <a:p>
            <a:pPr lvl="2"/>
            <a:r>
              <a:rPr lang="en-US" sz="1800" dirty="0" smtClean="0">
                <a:solidFill>
                  <a:srgbClr val="FF0000"/>
                </a:solidFill>
              </a:rPr>
              <a:t>Show Dedication and Invest Effort/Resources</a:t>
            </a:r>
          </a:p>
          <a:p>
            <a:pPr marL="731520" lvl="1" indent="-457200">
              <a:buFont typeface="+mj-lt"/>
              <a:buAutoNum type="arabicPeriod"/>
            </a:pPr>
            <a:r>
              <a:rPr lang="en-US" sz="2000" u="sng" dirty="0" smtClean="0"/>
              <a:t>Lack of Experience</a:t>
            </a:r>
          </a:p>
          <a:p>
            <a:pPr lvl="2"/>
            <a:r>
              <a:rPr lang="en-US" sz="1800" dirty="0" smtClean="0">
                <a:solidFill>
                  <a:srgbClr val="FF0000"/>
                </a:solidFill>
              </a:rPr>
              <a:t>Build a Qualified Team or Seek Expertise</a:t>
            </a:r>
          </a:p>
          <a:p>
            <a:pPr marL="731520" lvl="1" indent="-457200">
              <a:buFont typeface="+mj-lt"/>
              <a:buAutoNum type="arabicPeriod"/>
            </a:pPr>
            <a:r>
              <a:rPr lang="en-US" sz="2000" u="sng" dirty="0" smtClean="0"/>
              <a:t>No Target Market</a:t>
            </a:r>
          </a:p>
          <a:p>
            <a:pPr lvl="2"/>
            <a:r>
              <a:rPr lang="en-US" sz="1800" dirty="0" smtClean="0">
                <a:solidFill>
                  <a:srgbClr val="FF0000"/>
                </a:solidFill>
              </a:rPr>
              <a:t>Identify a Clear Customer Segment</a:t>
            </a:r>
            <a:endParaRPr lang="en-US" sz="1800" dirty="0">
              <a:solidFill>
                <a:srgbClr val="FF0000"/>
              </a:solidFill>
            </a:endParaRPr>
          </a:p>
        </p:txBody>
      </p:sp>
      <p:pic>
        <p:nvPicPr>
          <p:cNvPr id="5" name="Picture 4" descr="6 Business Plan Mistakes You MUST Avoid"/>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724400"/>
            <a:ext cx="3677194" cy="2133600"/>
          </a:xfrm>
          <a:prstGeom prst="rect">
            <a:avLst/>
          </a:prstGeom>
          <a:noFill/>
          <a:ln>
            <a:noFill/>
          </a:ln>
        </p:spPr>
      </p:pic>
    </p:spTree>
    <p:extLst>
      <p:ext uri="{BB962C8B-B14F-4D97-AF65-F5344CB8AC3E}">
        <p14:creationId xmlns:p14="http://schemas.microsoft.com/office/powerpoint/2010/main" val="3305119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Five Strategic Mistakes Entrepreneurs Must Avoid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400" u="sng" dirty="0" smtClean="0"/>
              <a:t>According to Michael Porter</a:t>
            </a:r>
            <a:r>
              <a:rPr lang="en-US" dirty="0" smtClean="0"/>
              <a:t>:</a:t>
            </a:r>
          </a:p>
          <a:p>
            <a:endParaRPr lang="en-US" sz="800" dirty="0" smtClean="0"/>
          </a:p>
          <a:p>
            <a:pPr marL="731520" lvl="1" indent="-457200">
              <a:buFont typeface="+mj-lt"/>
              <a:buAutoNum type="arabicPeriod"/>
            </a:pPr>
            <a:r>
              <a:rPr lang="en-US" sz="2000" dirty="0" smtClean="0">
                <a:solidFill>
                  <a:srgbClr val="FF0000"/>
                </a:solidFill>
              </a:rPr>
              <a:t>Confusing Fast Growth Industries with Attractive Industries</a:t>
            </a:r>
          </a:p>
          <a:p>
            <a:pPr marL="731520" lvl="1" indent="-457200">
              <a:buFont typeface="+mj-lt"/>
              <a:buAutoNum type="arabicPeriod"/>
            </a:pPr>
            <a:r>
              <a:rPr lang="en-US" sz="2000" dirty="0" smtClean="0">
                <a:solidFill>
                  <a:srgbClr val="FF0000"/>
                </a:solidFill>
              </a:rPr>
              <a:t>Copying Competitors without Differentiation</a:t>
            </a:r>
          </a:p>
          <a:p>
            <a:pPr marL="731520" lvl="1" indent="-457200">
              <a:buFont typeface="+mj-lt"/>
              <a:buAutoNum type="arabicPeriod"/>
            </a:pPr>
            <a:r>
              <a:rPr lang="en-US" sz="2000" dirty="0" smtClean="0">
                <a:solidFill>
                  <a:srgbClr val="FF0000"/>
                </a:solidFill>
              </a:rPr>
              <a:t>Pursuing Unsustainable Competitive Positions</a:t>
            </a:r>
          </a:p>
          <a:p>
            <a:pPr marL="731520" lvl="1" indent="-457200">
              <a:buFont typeface="+mj-lt"/>
              <a:buAutoNum type="arabicPeriod"/>
            </a:pPr>
            <a:r>
              <a:rPr lang="en-US" sz="2000" dirty="0" smtClean="0">
                <a:solidFill>
                  <a:srgbClr val="FF0000"/>
                </a:solidFill>
              </a:rPr>
              <a:t>Sacrificing Strategy for Rapid Growth</a:t>
            </a:r>
          </a:p>
          <a:p>
            <a:pPr marL="731520" lvl="1" indent="-457200">
              <a:buFont typeface="+mj-lt"/>
              <a:buAutoNum type="arabicPeriod"/>
            </a:pPr>
            <a:r>
              <a:rPr lang="en-US" sz="2000" dirty="0" smtClean="0">
                <a:solidFill>
                  <a:srgbClr val="FF0000"/>
                </a:solidFill>
              </a:rPr>
              <a:t>Failing to Communicate Strategy to Employees</a:t>
            </a:r>
            <a:endParaRPr lang="en-US" sz="2000" dirty="0">
              <a:solidFill>
                <a:srgbClr val="FF0000"/>
              </a:solidFill>
            </a:endParaRPr>
          </a:p>
        </p:txBody>
      </p:sp>
      <p:pic>
        <p:nvPicPr>
          <p:cNvPr id="5" name="Picture 4" descr="Strategic Planning Mistakes that Sink Success - Kyosei Consulting"/>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114800"/>
            <a:ext cx="4191000" cy="2204720"/>
          </a:xfrm>
          <a:prstGeom prst="rect">
            <a:avLst/>
          </a:prstGeom>
          <a:noFill/>
          <a:ln>
            <a:noFill/>
          </a:ln>
        </p:spPr>
      </p:pic>
    </p:spTree>
    <p:extLst>
      <p:ext uri="{BB962C8B-B14F-4D97-AF65-F5344CB8AC3E}">
        <p14:creationId xmlns:p14="http://schemas.microsoft.com/office/powerpoint/2010/main" val="3704246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Entrepreneurial + Strategic Actions Create Wealth</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Growth Comes from Combining</a:t>
            </a:r>
            <a:r>
              <a:rPr lang="en-US" dirty="0" smtClean="0"/>
              <a:t>:</a:t>
            </a:r>
          </a:p>
          <a:p>
            <a:endParaRPr lang="en-US" sz="800" dirty="0" smtClean="0"/>
          </a:p>
          <a:p>
            <a:pPr lvl="1"/>
            <a:r>
              <a:rPr lang="en-US" sz="2000" dirty="0" smtClean="0">
                <a:solidFill>
                  <a:srgbClr val="FF0000"/>
                </a:solidFill>
              </a:rPr>
              <a:t>Innovation</a:t>
            </a:r>
          </a:p>
          <a:p>
            <a:pPr lvl="1"/>
            <a:r>
              <a:rPr lang="en-US" sz="2000" dirty="0" smtClean="0">
                <a:solidFill>
                  <a:srgbClr val="FF0000"/>
                </a:solidFill>
              </a:rPr>
              <a:t>Networks</a:t>
            </a:r>
          </a:p>
          <a:p>
            <a:pPr lvl="1"/>
            <a:r>
              <a:rPr lang="en-US" sz="2000" dirty="0" smtClean="0">
                <a:solidFill>
                  <a:srgbClr val="FF0000"/>
                </a:solidFill>
              </a:rPr>
              <a:t>Internationalization</a:t>
            </a:r>
          </a:p>
          <a:p>
            <a:pPr lvl="1"/>
            <a:r>
              <a:rPr lang="en-US" sz="2000" dirty="0" smtClean="0">
                <a:solidFill>
                  <a:srgbClr val="FF0000"/>
                </a:solidFill>
              </a:rPr>
              <a:t>Organizational Learning</a:t>
            </a:r>
          </a:p>
          <a:p>
            <a:pPr lvl="1"/>
            <a:r>
              <a:rPr lang="en-US" sz="2000" dirty="0" smtClean="0">
                <a:solidFill>
                  <a:srgbClr val="FF0000"/>
                </a:solidFill>
              </a:rPr>
              <a:t>Leadership and Governance</a:t>
            </a:r>
          </a:p>
          <a:p>
            <a:pPr lvl="1"/>
            <a:r>
              <a:rPr lang="en-US" sz="2000" dirty="0" smtClean="0">
                <a:solidFill>
                  <a:srgbClr val="FF0000"/>
                </a:solidFill>
              </a:rPr>
              <a:t>Expansion Strategy</a:t>
            </a:r>
            <a:endParaRPr lang="en-US" sz="2000" dirty="0">
              <a:solidFill>
                <a:srgbClr val="FF0000"/>
              </a:solidFill>
            </a:endParaRPr>
          </a:p>
        </p:txBody>
      </p:sp>
      <p:pic>
        <p:nvPicPr>
          <p:cNvPr id="5" name="Picture 4" descr="Entrepreneurial growth Images - Free Download on Magnific (formerly Freepik)"/>
          <p:cNvPicPr/>
          <p:nvPr/>
        </p:nvPicPr>
        <p:blipFill>
          <a:blip r:embed="rId2">
            <a:extLst>
              <a:ext uri="{28A0092B-C50C-407E-A947-70E740481C1C}">
                <a14:useLocalDpi xmlns:a14="http://schemas.microsoft.com/office/drawing/2010/main" val="0"/>
              </a:ext>
            </a:extLst>
          </a:blip>
          <a:srcRect/>
          <a:stretch>
            <a:fillRect/>
          </a:stretch>
        </p:blipFill>
        <p:spPr bwMode="auto">
          <a:xfrm>
            <a:off x="4818888" y="2133600"/>
            <a:ext cx="3712464" cy="4000850"/>
          </a:xfrm>
          <a:prstGeom prst="rect">
            <a:avLst/>
          </a:prstGeom>
          <a:noFill/>
          <a:ln>
            <a:noFill/>
          </a:ln>
        </p:spPr>
      </p:pic>
    </p:spTree>
    <p:extLst>
      <p:ext uri="{BB962C8B-B14F-4D97-AF65-F5344CB8AC3E}">
        <p14:creationId xmlns:p14="http://schemas.microsoft.com/office/powerpoint/2010/main" val="663885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Entrepreneurial Strategy Matrix</a:t>
            </a:r>
            <a:br>
              <a:rPr lang="en-US" dirty="0" smtClean="0"/>
            </a:br>
            <a:r>
              <a:rPr lang="en-US" sz="2000" dirty="0" smtClean="0"/>
              <a:t>Risk vs. Innovation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a:xfrm>
            <a:off x="316992" y="1476037"/>
            <a:ext cx="8503920" cy="4572000"/>
          </a:xfrm>
        </p:spPr>
        <p:txBody>
          <a:bodyPr/>
          <a:lstStyle/>
          <a:p>
            <a:r>
              <a:rPr lang="en-US" sz="2400" u="sng" dirty="0" smtClean="0"/>
              <a:t>Businesses Fall Into Four Categories</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sz="800" dirty="0"/>
          </a:p>
          <a:p>
            <a:pPr lvl="1"/>
            <a:r>
              <a:rPr lang="en-US" sz="2000" dirty="0" smtClean="0">
                <a:solidFill>
                  <a:srgbClr val="FF0000"/>
                </a:solidFill>
              </a:rPr>
              <a:t>Best Position: High Innovation + Low Risk</a:t>
            </a:r>
          </a:p>
        </p:txBody>
      </p:sp>
      <p:graphicFrame>
        <p:nvGraphicFramePr>
          <p:cNvPr id="5" name="Table 4"/>
          <p:cNvGraphicFramePr>
            <a:graphicFrameLocks noGrp="1"/>
          </p:cNvGraphicFramePr>
          <p:nvPr>
            <p:extLst>
              <p:ext uri="{D42A27DB-BD31-4B8C-83A1-F6EECF244321}">
                <p14:modId xmlns:p14="http://schemas.microsoft.com/office/powerpoint/2010/main" val="3806600115"/>
              </p:ext>
            </p:extLst>
          </p:nvPr>
        </p:nvGraphicFramePr>
        <p:xfrm>
          <a:off x="1066800" y="2133600"/>
          <a:ext cx="6934200" cy="2773680"/>
        </p:xfrm>
        <a:graphic>
          <a:graphicData uri="http://schemas.openxmlformats.org/drawingml/2006/table">
            <a:tbl>
              <a:tblPr firstRow="1" bandRow="1">
                <a:tableStyleId>{F5AB1C69-6EDB-4FF4-983F-18BD219EF322}</a:tableStyleId>
              </a:tblPr>
              <a:tblGrid>
                <a:gridCol w="2311400">
                  <a:extLst>
                    <a:ext uri="{9D8B030D-6E8A-4147-A177-3AD203B41FA5}">
                      <a16:colId xmlns:a16="http://schemas.microsoft.com/office/drawing/2014/main" val="1711805945"/>
                    </a:ext>
                  </a:extLst>
                </a:gridCol>
                <a:gridCol w="2311400">
                  <a:extLst>
                    <a:ext uri="{9D8B030D-6E8A-4147-A177-3AD203B41FA5}">
                      <a16:colId xmlns:a16="http://schemas.microsoft.com/office/drawing/2014/main" val="3889551678"/>
                    </a:ext>
                  </a:extLst>
                </a:gridCol>
                <a:gridCol w="2311400">
                  <a:extLst>
                    <a:ext uri="{9D8B030D-6E8A-4147-A177-3AD203B41FA5}">
                      <a16:colId xmlns:a16="http://schemas.microsoft.com/office/drawing/2014/main" val="2317908606"/>
                    </a:ext>
                  </a:extLst>
                </a:gridCol>
              </a:tblGrid>
              <a:tr h="426720">
                <a:tc>
                  <a:txBody>
                    <a:bodyPr/>
                    <a:lstStyle/>
                    <a:p>
                      <a:r>
                        <a:rPr lang="en-US" sz="1800" dirty="0" smtClean="0"/>
                        <a:t>Innovation</a:t>
                      </a:r>
                      <a:endParaRPr lang="en-US" sz="1800" dirty="0"/>
                    </a:p>
                  </a:txBody>
                  <a:tcPr/>
                </a:tc>
                <a:tc>
                  <a:txBody>
                    <a:bodyPr/>
                    <a:lstStyle/>
                    <a:p>
                      <a:r>
                        <a:rPr lang="en-US" sz="1800" dirty="0" smtClean="0"/>
                        <a:t>Risk</a:t>
                      </a:r>
                      <a:endParaRPr lang="en-US" sz="1800" dirty="0"/>
                    </a:p>
                  </a:txBody>
                  <a:tcPr/>
                </a:tc>
                <a:tc>
                  <a:txBody>
                    <a:bodyPr/>
                    <a:lstStyle/>
                    <a:p>
                      <a:r>
                        <a:rPr lang="en-US" sz="1800" dirty="0" smtClean="0"/>
                        <a:t>Strategy</a:t>
                      </a:r>
                      <a:endParaRPr lang="en-US" sz="1800" dirty="0"/>
                    </a:p>
                  </a:txBody>
                  <a:tcPr/>
                </a:tc>
                <a:extLst>
                  <a:ext uri="{0D108BD9-81ED-4DB2-BD59-A6C34878D82A}">
                    <a16:rowId xmlns:a16="http://schemas.microsoft.com/office/drawing/2014/main" val="706400959"/>
                  </a:ext>
                </a:extLst>
              </a:tr>
              <a:tr h="426720">
                <a:tc>
                  <a:txBody>
                    <a:bodyPr/>
                    <a:lstStyle/>
                    <a:p>
                      <a:r>
                        <a:rPr lang="en-US" sz="1800" dirty="0" smtClean="0"/>
                        <a:t>High</a:t>
                      </a:r>
                      <a:endParaRPr lang="en-US" sz="1800" dirty="0"/>
                    </a:p>
                  </a:txBody>
                  <a:tcPr/>
                </a:tc>
                <a:tc>
                  <a:txBody>
                    <a:bodyPr/>
                    <a:lstStyle/>
                    <a:p>
                      <a:r>
                        <a:rPr lang="en-US" sz="1800" dirty="0" smtClean="0"/>
                        <a:t>Low</a:t>
                      </a:r>
                      <a:endParaRPr lang="en-US" sz="1800" dirty="0"/>
                    </a:p>
                  </a:txBody>
                  <a:tcPr/>
                </a:tc>
                <a:tc>
                  <a:txBody>
                    <a:bodyPr/>
                    <a:lstStyle/>
                    <a:p>
                      <a:r>
                        <a:rPr lang="en-US" sz="1800" dirty="0" smtClean="0"/>
                        <a:t>Move Fast</a:t>
                      </a:r>
                      <a:r>
                        <a:rPr lang="en-US" sz="1800" baseline="0" dirty="0" smtClean="0"/>
                        <a:t> and Protect Advantage</a:t>
                      </a:r>
                      <a:endParaRPr lang="en-US" sz="1800" dirty="0"/>
                    </a:p>
                  </a:txBody>
                  <a:tcPr/>
                </a:tc>
                <a:extLst>
                  <a:ext uri="{0D108BD9-81ED-4DB2-BD59-A6C34878D82A}">
                    <a16:rowId xmlns:a16="http://schemas.microsoft.com/office/drawing/2014/main" val="3799651866"/>
                  </a:ext>
                </a:extLst>
              </a:tr>
              <a:tr h="426720">
                <a:tc>
                  <a:txBody>
                    <a:bodyPr/>
                    <a:lstStyle/>
                    <a:p>
                      <a:r>
                        <a:rPr lang="en-US" sz="1800" dirty="0" smtClean="0"/>
                        <a:t>High</a:t>
                      </a:r>
                      <a:r>
                        <a:rPr lang="en-US" sz="1800" baseline="0" dirty="0" smtClean="0"/>
                        <a:t> </a:t>
                      </a:r>
                      <a:endParaRPr lang="en-US" sz="1800" dirty="0"/>
                    </a:p>
                  </a:txBody>
                  <a:tcPr/>
                </a:tc>
                <a:tc>
                  <a:txBody>
                    <a:bodyPr/>
                    <a:lstStyle/>
                    <a:p>
                      <a:r>
                        <a:rPr lang="en-US" sz="1800" dirty="0" smtClean="0"/>
                        <a:t>High</a:t>
                      </a:r>
                      <a:endParaRPr lang="en-US" sz="1800" dirty="0"/>
                    </a:p>
                  </a:txBody>
                  <a:tcPr/>
                </a:tc>
                <a:tc>
                  <a:txBody>
                    <a:bodyPr/>
                    <a:lstStyle/>
                    <a:p>
                      <a:r>
                        <a:rPr lang="en-US" sz="1800" dirty="0" smtClean="0"/>
                        <a:t>Reduce</a:t>
                      </a:r>
                      <a:r>
                        <a:rPr lang="en-US" sz="1800" baseline="0" dirty="0" smtClean="0"/>
                        <a:t> Costs and Share Risk</a:t>
                      </a:r>
                      <a:endParaRPr lang="en-US" sz="1800" dirty="0"/>
                    </a:p>
                  </a:txBody>
                  <a:tcPr/>
                </a:tc>
                <a:extLst>
                  <a:ext uri="{0D108BD9-81ED-4DB2-BD59-A6C34878D82A}">
                    <a16:rowId xmlns:a16="http://schemas.microsoft.com/office/drawing/2014/main" val="4080111531"/>
                  </a:ext>
                </a:extLst>
              </a:tr>
              <a:tr h="426720">
                <a:tc>
                  <a:txBody>
                    <a:bodyPr/>
                    <a:lstStyle/>
                    <a:p>
                      <a:r>
                        <a:rPr lang="en-US" sz="1800" dirty="0" smtClean="0"/>
                        <a:t>Low</a:t>
                      </a:r>
                      <a:endParaRPr lang="en-US" sz="1800" dirty="0"/>
                    </a:p>
                  </a:txBody>
                  <a:tcPr/>
                </a:tc>
                <a:tc>
                  <a:txBody>
                    <a:bodyPr/>
                    <a:lstStyle/>
                    <a:p>
                      <a:r>
                        <a:rPr lang="en-US" sz="1800" dirty="0" smtClean="0"/>
                        <a:t>Low</a:t>
                      </a:r>
                      <a:endParaRPr lang="en-US" sz="1800" dirty="0"/>
                    </a:p>
                  </a:txBody>
                  <a:tcPr/>
                </a:tc>
                <a:tc>
                  <a:txBody>
                    <a:bodyPr/>
                    <a:lstStyle/>
                    <a:p>
                      <a:r>
                        <a:rPr lang="en-US" sz="1800" dirty="0" smtClean="0"/>
                        <a:t>Maintain Stability</a:t>
                      </a:r>
                      <a:endParaRPr lang="en-US" sz="1800" dirty="0"/>
                    </a:p>
                  </a:txBody>
                  <a:tcPr/>
                </a:tc>
                <a:extLst>
                  <a:ext uri="{0D108BD9-81ED-4DB2-BD59-A6C34878D82A}">
                    <a16:rowId xmlns:a16="http://schemas.microsoft.com/office/drawing/2014/main" val="2659652666"/>
                  </a:ext>
                </a:extLst>
              </a:tr>
              <a:tr h="426720">
                <a:tc>
                  <a:txBody>
                    <a:bodyPr/>
                    <a:lstStyle/>
                    <a:p>
                      <a:r>
                        <a:rPr lang="en-US" sz="1800" dirty="0" smtClean="0"/>
                        <a:t>Low</a:t>
                      </a:r>
                      <a:endParaRPr lang="en-US" sz="1800" dirty="0"/>
                    </a:p>
                  </a:txBody>
                  <a:tcPr/>
                </a:tc>
                <a:tc>
                  <a:txBody>
                    <a:bodyPr/>
                    <a:lstStyle/>
                    <a:p>
                      <a:r>
                        <a:rPr lang="en-US" sz="1800" dirty="0" smtClean="0"/>
                        <a:t>High</a:t>
                      </a:r>
                      <a:endParaRPr lang="en-US" sz="1800" dirty="0"/>
                    </a:p>
                  </a:txBody>
                  <a:tcPr/>
                </a:tc>
                <a:tc>
                  <a:txBody>
                    <a:bodyPr/>
                    <a:lstStyle/>
                    <a:p>
                      <a:r>
                        <a:rPr lang="en-US" sz="1800" dirty="0" smtClean="0"/>
                        <a:t>Improve Innovation or Exit</a:t>
                      </a:r>
                      <a:endParaRPr lang="en-US" sz="1800" dirty="0"/>
                    </a:p>
                  </a:txBody>
                  <a:tcPr/>
                </a:tc>
                <a:extLst>
                  <a:ext uri="{0D108BD9-81ED-4DB2-BD59-A6C34878D82A}">
                    <a16:rowId xmlns:a16="http://schemas.microsoft.com/office/drawing/2014/main" val="2672671124"/>
                  </a:ext>
                </a:extLst>
              </a:tr>
            </a:tbl>
          </a:graphicData>
        </a:graphic>
      </p:graphicFrame>
    </p:spTree>
    <p:extLst>
      <p:ext uri="{BB962C8B-B14F-4D97-AF65-F5344CB8AC3E}">
        <p14:creationId xmlns:p14="http://schemas.microsoft.com/office/powerpoint/2010/main" val="2597721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Venture Life Cycle Stages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Every Business Progresses Through</a:t>
            </a:r>
            <a:r>
              <a:rPr lang="en-US" dirty="0" smtClean="0"/>
              <a:t>:</a:t>
            </a:r>
          </a:p>
          <a:p>
            <a:endParaRPr lang="en-US" sz="800" dirty="0" smtClean="0"/>
          </a:p>
          <a:p>
            <a:pPr marL="731520" lvl="1" indent="-457200">
              <a:buFont typeface="+mj-lt"/>
              <a:buAutoNum type="arabicPeriod"/>
            </a:pPr>
            <a:r>
              <a:rPr lang="en-US" sz="2000" dirty="0" smtClean="0"/>
              <a:t>New Venture Development</a:t>
            </a:r>
          </a:p>
          <a:p>
            <a:pPr marL="731520" lvl="1" indent="-457200">
              <a:buFont typeface="+mj-lt"/>
              <a:buAutoNum type="arabicPeriod"/>
            </a:pPr>
            <a:r>
              <a:rPr lang="en-US" sz="2000" dirty="0" smtClean="0"/>
              <a:t>Start-Up</a:t>
            </a:r>
          </a:p>
          <a:p>
            <a:pPr marL="731520" lvl="1" indent="-457200">
              <a:buFont typeface="+mj-lt"/>
              <a:buAutoNum type="arabicPeriod"/>
            </a:pPr>
            <a:r>
              <a:rPr lang="en-US" sz="2000" dirty="0" smtClean="0"/>
              <a:t>Growth</a:t>
            </a:r>
          </a:p>
          <a:p>
            <a:pPr marL="731520" lvl="1" indent="-457200">
              <a:buFont typeface="+mj-lt"/>
              <a:buAutoNum type="arabicPeriod"/>
            </a:pPr>
            <a:r>
              <a:rPr lang="en-US" sz="2000" dirty="0" smtClean="0"/>
              <a:t>Stabilization</a:t>
            </a:r>
          </a:p>
          <a:p>
            <a:pPr marL="731520" lvl="1" indent="-457200">
              <a:buFont typeface="+mj-lt"/>
              <a:buAutoNum type="arabicPeriod"/>
            </a:pPr>
            <a:r>
              <a:rPr lang="en-US" sz="2000" dirty="0" smtClean="0"/>
              <a:t>Innovation or Decline</a:t>
            </a:r>
          </a:p>
          <a:p>
            <a:pPr lvl="1"/>
            <a:endParaRPr lang="en-US" sz="800" dirty="0" smtClean="0"/>
          </a:p>
          <a:p>
            <a:pPr lvl="2"/>
            <a:r>
              <a:rPr lang="en-US" sz="1800" dirty="0" smtClean="0">
                <a:solidFill>
                  <a:srgbClr val="FF0000"/>
                </a:solidFill>
              </a:rPr>
              <a:t>Growth Stage is the Most Difficult Because Leadership Style Must Evolve</a:t>
            </a:r>
            <a:r>
              <a:rPr lang="en-US" dirty="0" smtClean="0"/>
              <a:t>.</a:t>
            </a:r>
            <a:endParaRPr lang="en-US" dirty="0"/>
          </a:p>
        </p:txBody>
      </p:sp>
      <p:pic>
        <p:nvPicPr>
          <p:cNvPr id="5" name="Picture 4" descr="16.3: The Process of Becoming an Enterpreneur - Business LibreTexts"/>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72000"/>
            <a:ext cx="5559552" cy="1748155"/>
          </a:xfrm>
          <a:prstGeom prst="rect">
            <a:avLst/>
          </a:prstGeom>
          <a:noFill/>
          <a:ln>
            <a:noFill/>
          </a:ln>
        </p:spPr>
      </p:pic>
    </p:spTree>
    <p:extLst>
      <p:ext uri="{BB962C8B-B14F-4D97-AF65-F5344CB8AC3E}">
        <p14:creationId xmlns:p14="http://schemas.microsoft.com/office/powerpoint/2010/main" val="6504598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from Entrepreneur to Manager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As a Firm Grows</a:t>
            </a:r>
            <a:r>
              <a:rPr lang="en-US" dirty="0" smtClean="0"/>
              <a:t>:</a:t>
            </a:r>
          </a:p>
          <a:p>
            <a:endParaRPr lang="en-US" sz="800" dirty="0" smtClean="0"/>
          </a:p>
          <a:p>
            <a:pPr lvl="1"/>
            <a:r>
              <a:rPr lang="en-US" dirty="0" smtClean="0"/>
              <a:t>Entrepreneurs Shift From:</a:t>
            </a:r>
          </a:p>
          <a:p>
            <a:pPr lvl="2"/>
            <a:r>
              <a:rPr lang="en-US" dirty="0" smtClean="0">
                <a:solidFill>
                  <a:srgbClr val="FF0000"/>
                </a:solidFill>
              </a:rPr>
              <a:t>Creativity – Flexibility – Independence</a:t>
            </a:r>
          </a:p>
          <a:p>
            <a:pPr lvl="1"/>
            <a:r>
              <a:rPr lang="en-US" dirty="0" smtClean="0"/>
              <a:t>To:</a:t>
            </a:r>
          </a:p>
          <a:p>
            <a:pPr lvl="2"/>
            <a:r>
              <a:rPr lang="en-US" dirty="0" smtClean="0">
                <a:solidFill>
                  <a:srgbClr val="FF0000"/>
                </a:solidFill>
              </a:rPr>
              <a:t>Systems – Delegation – Structure – Teamwork</a:t>
            </a:r>
          </a:p>
          <a:p>
            <a:pPr lvl="2"/>
            <a:endParaRPr lang="en-US" sz="800" dirty="0" smtClean="0">
              <a:solidFill>
                <a:srgbClr val="FF0000"/>
              </a:solidFill>
            </a:endParaRPr>
          </a:p>
          <a:p>
            <a:pPr lvl="3"/>
            <a:r>
              <a:rPr lang="en-US" dirty="0" smtClean="0">
                <a:solidFill>
                  <a:srgbClr val="0070C0"/>
                </a:solidFill>
              </a:rPr>
              <a:t>Balancing Both Mindsets is Essential for Long-Term Success.</a:t>
            </a:r>
            <a:endParaRPr lang="en-US" dirty="0">
              <a:solidFill>
                <a:srgbClr val="0070C0"/>
              </a:solidFill>
            </a:endParaRPr>
          </a:p>
        </p:txBody>
      </p:sp>
      <p:pic>
        <p:nvPicPr>
          <p:cNvPr id="6" name="Picture 5" descr="\\hacy-file\USERS$\michaelm\My Documents\Michael Joseph Morrissey\Arcoiris\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419601"/>
            <a:ext cx="4417423" cy="2438400"/>
          </a:xfrm>
          <a:prstGeom prst="rect">
            <a:avLst/>
          </a:prstGeom>
          <a:noFill/>
          <a:ln>
            <a:noFill/>
          </a:ln>
        </p:spPr>
      </p:pic>
    </p:spTree>
    <p:extLst>
      <p:ext uri="{BB962C8B-B14F-4D97-AF65-F5344CB8AC3E}">
        <p14:creationId xmlns:p14="http://schemas.microsoft.com/office/powerpoint/2010/main" val="37162188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Growth Challenges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lstStyle/>
          <a:p>
            <a:r>
              <a:rPr lang="en-US" sz="2400" u="sng" dirty="0" smtClean="0"/>
              <a:t>During Expansion, Firms Must Manage</a:t>
            </a:r>
            <a:r>
              <a:rPr lang="en-US" dirty="0" smtClean="0"/>
              <a:t>:</a:t>
            </a:r>
          </a:p>
          <a:p>
            <a:endParaRPr lang="en-US" sz="800" dirty="0" smtClean="0"/>
          </a:p>
          <a:p>
            <a:pPr lvl="1"/>
            <a:r>
              <a:rPr lang="en-US" u="sng" dirty="0" smtClean="0"/>
              <a:t>Control</a:t>
            </a:r>
          </a:p>
          <a:p>
            <a:pPr lvl="2"/>
            <a:r>
              <a:rPr lang="en-US" dirty="0" smtClean="0">
                <a:solidFill>
                  <a:srgbClr val="FF0000"/>
                </a:solidFill>
              </a:rPr>
              <a:t>Build Trust-Based Systems</a:t>
            </a:r>
          </a:p>
          <a:p>
            <a:pPr lvl="1"/>
            <a:r>
              <a:rPr lang="en-US" u="sng" dirty="0" smtClean="0"/>
              <a:t>Responsibility</a:t>
            </a:r>
          </a:p>
          <a:p>
            <a:pPr lvl="2"/>
            <a:r>
              <a:rPr lang="en-US" dirty="0" smtClean="0">
                <a:solidFill>
                  <a:srgbClr val="FF0000"/>
                </a:solidFill>
              </a:rPr>
              <a:t>Encourage Ownership Across Employees</a:t>
            </a:r>
          </a:p>
          <a:p>
            <a:pPr lvl="1"/>
            <a:r>
              <a:rPr lang="en-US" u="sng" dirty="0" smtClean="0"/>
              <a:t>Failure Tolerance</a:t>
            </a:r>
          </a:p>
          <a:p>
            <a:pPr lvl="2"/>
            <a:r>
              <a:rPr lang="en-US" dirty="0" smtClean="0">
                <a:solidFill>
                  <a:srgbClr val="FF0000"/>
                </a:solidFill>
              </a:rPr>
              <a:t>Support Learning from Mistakes</a:t>
            </a:r>
          </a:p>
          <a:p>
            <a:pPr lvl="1"/>
            <a:r>
              <a:rPr lang="en-US" u="sng" dirty="0" smtClean="0"/>
              <a:t>Change Adaptation</a:t>
            </a:r>
          </a:p>
          <a:p>
            <a:pPr lvl="2"/>
            <a:r>
              <a:rPr lang="en-US" dirty="0" smtClean="0">
                <a:solidFill>
                  <a:srgbClr val="FF0000"/>
                </a:solidFill>
              </a:rPr>
              <a:t>Maintain Flexibility While Scaling</a:t>
            </a:r>
            <a:endParaRPr lang="en-US" dirty="0">
              <a:solidFill>
                <a:srgbClr val="FF0000"/>
              </a:solidFill>
            </a:endParaRPr>
          </a:p>
        </p:txBody>
      </p:sp>
      <p:pic>
        <p:nvPicPr>
          <p:cNvPr id="5" name="Picture 4" descr="C:\Users\Michaelm\AppData\Local\Temp\{0B499BCE-A7C6-4093-8706-B718374778F8}.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191000"/>
            <a:ext cx="3649853" cy="2069465"/>
          </a:xfrm>
          <a:prstGeom prst="rect">
            <a:avLst/>
          </a:prstGeom>
          <a:noFill/>
          <a:ln>
            <a:noFill/>
          </a:ln>
        </p:spPr>
      </p:pic>
    </p:spTree>
    <p:extLst>
      <p:ext uri="{BB962C8B-B14F-4D97-AF65-F5344CB8AC3E}">
        <p14:creationId xmlns:p14="http://schemas.microsoft.com/office/powerpoint/2010/main" val="4029541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Organizational Paradoxes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Growing Firms Must Balance</a:t>
            </a:r>
            <a:r>
              <a:rPr lang="en-US" dirty="0" smtClean="0"/>
              <a:t>:</a:t>
            </a:r>
          </a:p>
          <a:p>
            <a:endParaRPr lang="en-US" sz="800" dirty="0" smtClean="0"/>
          </a:p>
          <a:p>
            <a:pPr lvl="1"/>
            <a:r>
              <a:rPr lang="en-US" sz="2000" dirty="0" smtClean="0"/>
              <a:t>Bureaucracy vs. Flexibility</a:t>
            </a:r>
          </a:p>
          <a:p>
            <a:pPr lvl="1"/>
            <a:r>
              <a:rPr lang="en-US" sz="2000" dirty="0" smtClean="0"/>
              <a:t>Cost vs. Quality vs. Innovation</a:t>
            </a:r>
          </a:p>
          <a:p>
            <a:pPr lvl="1"/>
            <a:r>
              <a:rPr lang="en-US" sz="2000" dirty="0" smtClean="0"/>
              <a:t>Control vs. Decentralization</a:t>
            </a:r>
          </a:p>
          <a:p>
            <a:pPr lvl="1"/>
            <a:endParaRPr lang="en-US" sz="800" dirty="0" smtClean="0"/>
          </a:p>
          <a:p>
            <a:pPr lvl="2"/>
            <a:r>
              <a:rPr lang="en-US" dirty="0" smtClean="0">
                <a:solidFill>
                  <a:srgbClr val="FF0000"/>
                </a:solidFill>
              </a:rPr>
              <a:t>Successful Companies Manage Contradictions Instead of Eliminating Them.</a:t>
            </a:r>
          </a:p>
        </p:txBody>
      </p:sp>
      <p:pic>
        <p:nvPicPr>
          <p:cNvPr id="5" name="Picture 4" descr="About - Paradox Theory in Organizational Scien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3733800"/>
            <a:ext cx="3121152" cy="2590800"/>
          </a:xfrm>
          <a:prstGeom prst="rect">
            <a:avLst/>
          </a:prstGeom>
          <a:noFill/>
          <a:ln>
            <a:noFill/>
          </a:ln>
        </p:spPr>
      </p:pic>
    </p:spTree>
    <p:extLst>
      <p:ext uri="{BB962C8B-B14F-4D97-AF65-F5344CB8AC3E}">
        <p14:creationId xmlns:p14="http://schemas.microsoft.com/office/powerpoint/2010/main" val="3000762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Through the “Growth Wall”</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Successful Scaling Firms</a:t>
            </a:r>
            <a:r>
              <a:rPr lang="en-US" dirty="0" smtClean="0"/>
              <a:t>:</a:t>
            </a:r>
          </a:p>
          <a:p>
            <a:endParaRPr lang="en-US" sz="800" dirty="0" smtClean="0"/>
          </a:p>
          <a:p>
            <a:pPr lvl="1"/>
            <a:r>
              <a:rPr lang="en-US" sz="2000" dirty="0" smtClean="0">
                <a:solidFill>
                  <a:srgbClr val="FF0000"/>
                </a:solidFill>
              </a:rPr>
              <a:t>Anticipate Future Size Early</a:t>
            </a:r>
          </a:p>
          <a:p>
            <a:pPr lvl="1"/>
            <a:r>
              <a:rPr lang="en-US" sz="2000" dirty="0" smtClean="0">
                <a:solidFill>
                  <a:srgbClr val="FF0000"/>
                </a:solidFill>
              </a:rPr>
              <a:t>Hire Ahead of Need</a:t>
            </a:r>
          </a:p>
          <a:p>
            <a:pPr lvl="1"/>
            <a:r>
              <a:rPr lang="en-US" sz="2000" dirty="0" smtClean="0">
                <a:solidFill>
                  <a:srgbClr val="FF0000"/>
                </a:solidFill>
              </a:rPr>
              <a:t>Reinforce Company Vision</a:t>
            </a:r>
          </a:p>
          <a:p>
            <a:pPr lvl="1"/>
            <a:r>
              <a:rPr lang="en-US" sz="2000" dirty="0" smtClean="0">
                <a:solidFill>
                  <a:srgbClr val="FF0000"/>
                </a:solidFill>
              </a:rPr>
              <a:t>Introduce Structure Gradually</a:t>
            </a:r>
          </a:p>
          <a:p>
            <a:pPr lvl="1"/>
            <a:r>
              <a:rPr lang="en-US" sz="2000" dirty="0" smtClean="0">
                <a:solidFill>
                  <a:srgbClr val="FF0000"/>
                </a:solidFill>
              </a:rPr>
              <a:t>Minimize Hierarchy</a:t>
            </a:r>
          </a:p>
          <a:p>
            <a:pPr lvl="1"/>
            <a:r>
              <a:rPr lang="en-US" sz="2000" dirty="0" smtClean="0">
                <a:solidFill>
                  <a:srgbClr val="FF0000"/>
                </a:solidFill>
              </a:rPr>
              <a:t>Give Employees Ownership Stakes</a:t>
            </a:r>
            <a:endParaRPr lang="en-US" sz="2000" dirty="0">
              <a:solidFill>
                <a:srgbClr val="FF0000"/>
              </a:solidFill>
            </a:endParaRPr>
          </a:p>
        </p:txBody>
      </p:sp>
      <p:pic>
        <p:nvPicPr>
          <p:cNvPr id="5" name="Picture 4" descr="Businessman looking arrow breaking through a wall. concept of financial  market growth, success, financial growth, and profit 66103418 Vector Art at  Vecteez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733800"/>
            <a:ext cx="3962400" cy="2591435"/>
          </a:xfrm>
          <a:prstGeom prst="rect">
            <a:avLst/>
          </a:prstGeom>
          <a:noFill/>
          <a:ln>
            <a:noFill/>
          </a:ln>
        </p:spPr>
      </p:pic>
    </p:spTree>
    <p:extLst>
      <p:ext uri="{BB962C8B-B14F-4D97-AF65-F5344CB8AC3E}">
        <p14:creationId xmlns:p14="http://schemas.microsoft.com/office/powerpoint/2010/main" val="3169339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Hacking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400" u="sng" dirty="0" smtClean="0"/>
              <a:t>Growth Hacking Combines</a:t>
            </a:r>
            <a:r>
              <a:rPr lang="en-US" dirty="0" smtClean="0"/>
              <a:t>:</a:t>
            </a:r>
          </a:p>
          <a:p>
            <a:endParaRPr lang="en-US" sz="800" dirty="0" smtClean="0"/>
          </a:p>
          <a:p>
            <a:pPr lvl="1"/>
            <a:r>
              <a:rPr lang="en-US" sz="2000" dirty="0" smtClean="0"/>
              <a:t>Marketing Experimentation</a:t>
            </a:r>
          </a:p>
          <a:p>
            <a:pPr lvl="1"/>
            <a:r>
              <a:rPr lang="en-US" sz="2000" dirty="0" smtClean="0"/>
              <a:t>Customer Data Analytics</a:t>
            </a:r>
          </a:p>
          <a:p>
            <a:pPr lvl="1"/>
            <a:r>
              <a:rPr lang="en-US" sz="2000" dirty="0" smtClean="0"/>
              <a:t>Coding and AI Automation</a:t>
            </a:r>
          </a:p>
          <a:p>
            <a:pPr lvl="1"/>
            <a:endParaRPr lang="en-US" sz="800" dirty="0" smtClean="0"/>
          </a:p>
          <a:p>
            <a:pPr lvl="2"/>
            <a:r>
              <a:rPr lang="en-US" sz="1800" dirty="0" smtClean="0">
                <a:solidFill>
                  <a:srgbClr val="FF0000"/>
                </a:solidFill>
              </a:rPr>
              <a:t>It Enables Rapid, Cost-Efficient Scaling Through Continuous Testing.</a:t>
            </a:r>
            <a:endParaRPr lang="en-US" sz="1800" dirty="0">
              <a:solidFill>
                <a:srgbClr val="FF0000"/>
              </a:solidFill>
            </a:endParaRPr>
          </a:p>
        </p:txBody>
      </p:sp>
      <p:pic>
        <p:nvPicPr>
          <p:cNvPr id="5" name="Picture 4" descr="What is Growth Hacking? - Best growth hacking techniques and ideas"/>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86200"/>
            <a:ext cx="4800600" cy="2430780"/>
          </a:xfrm>
          <a:prstGeom prst="rect">
            <a:avLst/>
          </a:prstGeom>
          <a:noFill/>
          <a:ln>
            <a:noFill/>
          </a:ln>
        </p:spPr>
      </p:pic>
    </p:spTree>
    <p:extLst>
      <p:ext uri="{BB962C8B-B14F-4D97-AF65-F5344CB8AC3E}">
        <p14:creationId xmlns:p14="http://schemas.microsoft.com/office/powerpoint/2010/main" val="1027172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Blitzscaling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Blitzscaling is Prioritizing Speed Over Efficiency to Dominate Markets Quickly</a:t>
            </a:r>
            <a:r>
              <a:rPr lang="en-US" dirty="0" smtClean="0"/>
              <a:t>.</a:t>
            </a:r>
          </a:p>
          <a:p>
            <a:endParaRPr lang="en-US" sz="800" dirty="0" smtClean="0"/>
          </a:p>
          <a:p>
            <a:pPr lvl="1"/>
            <a:r>
              <a:rPr lang="en-US" u="sng" dirty="0" smtClean="0"/>
              <a:t>Best Suited For</a:t>
            </a:r>
            <a:r>
              <a:rPr lang="en-US" dirty="0" smtClean="0"/>
              <a:t>:</a:t>
            </a:r>
          </a:p>
          <a:p>
            <a:pPr lvl="2"/>
            <a:r>
              <a:rPr lang="en-US" sz="1800" dirty="0" smtClean="0">
                <a:solidFill>
                  <a:srgbClr val="FF0000"/>
                </a:solidFill>
              </a:rPr>
              <a:t>Software – Digital Platforms – Tech Startups</a:t>
            </a:r>
          </a:p>
          <a:p>
            <a:pPr lvl="1"/>
            <a:r>
              <a:rPr lang="en-US" u="sng" dirty="0" smtClean="0"/>
              <a:t>Risks Include</a:t>
            </a:r>
            <a:r>
              <a:rPr lang="en-US" dirty="0" smtClean="0"/>
              <a:t>:</a:t>
            </a:r>
          </a:p>
          <a:p>
            <a:pPr lvl="2"/>
            <a:r>
              <a:rPr lang="en-US" sz="1800" dirty="0" smtClean="0">
                <a:solidFill>
                  <a:srgbClr val="FF0000"/>
                </a:solidFill>
              </a:rPr>
              <a:t>Inefficiency – Ethical Shortcuts – Cultural Instability –                      Capital Burn Rate</a:t>
            </a:r>
            <a:endParaRPr lang="en-US" sz="1800" dirty="0">
              <a:solidFill>
                <a:srgbClr val="FF0000"/>
              </a:solidFill>
            </a:endParaRPr>
          </a:p>
        </p:txBody>
      </p:sp>
      <p:pic>
        <p:nvPicPr>
          <p:cNvPr id="6" name="Picture 5" descr="Why Your Service Business is HARD to Scale - Empowerers Cowork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4114800"/>
            <a:ext cx="3124200" cy="2743200"/>
          </a:xfrm>
          <a:prstGeom prst="rect">
            <a:avLst/>
          </a:prstGeom>
          <a:noFill/>
          <a:ln>
            <a:noFill/>
          </a:ln>
        </p:spPr>
      </p:pic>
    </p:spTree>
    <p:extLst>
      <p:ext uri="{BB962C8B-B14F-4D97-AF65-F5344CB8AC3E}">
        <p14:creationId xmlns:p14="http://schemas.microsoft.com/office/powerpoint/2010/main" val="533313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Model Canvas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a:cs typeface="Times New Roman" panose="02020603050405020304" pitchFamily="18" charset="0"/>
              </a:rPr>
              <a:t>A</a:t>
            </a:r>
            <a:r>
              <a:rPr lang="en-US" sz="2400" u="sng" dirty="0" smtClean="0">
                <a:cs typeface="Times New Roman" panose="02020603050405020304" pitchFamily="18" charset="0"/>
              </a:rPr>
              <a:t> </a:t>
            </a:r>
            <a:r>
              <a:rPr lang="en-US" sz="2400" u="sng" dirty="0">
                <a:cs typeface="Times New Roman" panose="02020603050405020304" pitchFamily="18" charset="0"/>
              </a:rPr>
              <a:t>Business Model Canvas (BMC) is a strategic management tool used to describe, design, analyze, and improve a business model on a single page</a:t>
            </a:r>
            <a:r>
              <a:rPr lang="en-US" dirty="0">
                <a:cs typeface="Times New Roman" panose="02020603050405020304" pitchFamily="18" charset="0"/>
              </a:rPr>
              <a:t>. </a:t>
            </a:r>
            <a:endParaRPr lang="en-US" dirty="0" smtClean="0">
              <a:cs typeface="Times New Roman" panose="02020603050405020304" pitchFamily="18" charset="0"/>
            </a:endParaRPr>
          </a:p>
          <a:p>
            <a:endParaRPr lang="en-US" sz="800" dirty="0" smtClean="0">
              <a:cs typeface="Times New Roman" panose="02020603050405020304" pitchFamily="18" charset="0"/>
            </a:endParaRPr>
          </a:p>
          <a:p>
            <a:pPr lvl="1"/>
            <a:r>
              <a:rPr lang="en-US" sz="2000" dirty="0" smtClean="0">
                <a:solidFill>
                  <a:srgbClr val="FF0000"/>
                </a:solidFill>
                <a:cs typeface="Times New Roman" panose="02020603050405020304" pitchFamily="18" charset="0"/>
              </a:rPr>
              <a:t>It helps </a:t>
            </a:r>
            <a:r>
              <a:rPr lang="en-US" sz="2000" dirty="0">
                <a:solidFill>
                  <a:srgbClr val="FF0000"/>
                </a:solidFill>
                <a:cs typeface="Times New Roman" panose="02020603050405020304" pitchFamily="18" charset="0"/>
              </a:rPr>
              <a:t>entrepreneurs, startups, and established companies </a:t>
            </a:r>
            <a:r>
              <a:rPr lang="en-US" sz="2000" dirty="0" smtClean="0">
                <a:solidFill>
                  <a:srgbClr val="FF0000"/>
                </a:solidFill>
                <a:cs typeface="Times New Roman" panose="02020603050405020304" pitchFamily="18" charset="0"/>
              </a:rPr>
              <a:t>understand how </a:t>
            </a:r>
            <a:r>
              <a:rPr lang="en-US" sz="2000" dirty="0">
                <a:solidFill>
                  <a:srgbClr val="FF0000"/>
                </a:solidFill>
                <a:cs typeface="Times New Roman" panose="02020603050405020304" pitchFamily="18" charset="0"/>
              </a:rPr>
              <a:t>their business creates, delivers, and captures value</a:t>
            </a:r>
            <a:r>
              <a:rPr lang="en-US" sz="2000" dirty="0" smtClean="0">
                <a:solidFill>
                  <a:srgbClr val="FF0000"/>
                </a:solidFill>
                <a:cs typeface="Times New Roman" panose="02020603050405020304" pitchFamily="18" charset="0"/>
              </a:rPr>
              <a:t>.</a:t>
            </a:r>
            <a:endParaRPr lang="en-US" sz="2000" dirty="0">
              <a:solidFill>
                <a:srgbClr val="FF0000"/>
              </a:solidFill>
              <a:cs typeface="Times New Roman" panose="02020603050405020304" pitchFamily="18" charset="0"/>
            </a:endParaRPr>
          </a:p>
        </p:txBody>
      </p:sp>
      <p:pic>
        <p:nvPicPr>
          <p:cNvPr id="6" name="Picture 5" descr="Unlocking the Power of the Business Model Canvas for Product Management |  by Reshuka Jain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1" y="3657600"/>
            <a:ext cx="4118282" cy="2618740"/>
          </a:xfrm>
          <a:prstGeom prst="rect">
            <a:avLst/>
          </a:prstGeom>
          <a:noFill/>
          <a:ln>
            <a:noFill/>
          </a:ln>
        </p:spPr>
      </p:pic>
    </p:spTree>
    <p:extLst>
      <p:ext uri="{BB962C8B-B14F-4D97-AF65-F5344CB8AC3E}">
        <p14:creationId xmlns:p14="http://schemas.microsoft.com/office/powerpoint/2010/main" val="4052115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 Entrepreneurial Company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To Stay Innovative During Growth Leaders Must</a:t>
            </a:r>
            <a:r>
              <a:rPr lang="en-US" dirty="0" smtClean="0"/>
              <a:t>:</a:t>
            </a:r>
          </a:p>
          <a:p>
            <a:endParaRPr lang="en-US" sz="800" dirty="0" smtClean="0"/>
          </a:p>
          <a:p>
            <a:pPr lvl="1"/>
            <a:r>
              <a:rPr lang="en-US" sz="2000" dirty="0" smtClean="0">
                <a:solidFill>
                  <a:srgbClr val="FF0000"/>
                </a:solidFill>
              </a:rPr>
              <a:t>Share Vision</a:t>
            </a:r>
          </a:p>
          <a:p>
            <a:pPr lvl="1"/>
            <a:r>
              <a:rPr lang="en-US" sz="2000" dirty="0" smtClean="0">
                <a:solidFill>
                  <a:srgbClr val="FF0000"/>
                </a:solidFill>
              </a:rPr>
              <a:t>Empower Employees</a:t>
            </a:r>
          </a:p>
          <a:p>
            <a:pPr lvl="1"/>
            <a:r>
              <a:rPr lang="en-US" sz="2000" dirty="0" smtClean="0">
                <a:solidFill>
                  <a:srgbClr val="FF0000"/>
                </a:solidFill>
              </a:rPr>
              <a:t>Reward Innovation</a:t>
            </a:r>
          </a:p>
          <a:p>
            <a:pPr lvl="1"/>
            <a:r>
              <a:rPr lang="en-US" sz="2000" dirty="0" smtClean="0">
                <a:solidFill>
                  <a:srgbClr val="FF0000"/>
                </a:solidFill>
              </a:rPr>
              <a:t>Tolerate Failure</a:t>
            </a:r>
          </a:p>
          <a:p>
            <a:pPr lvl="1"/>
            <a:r>
              <a:rPr lang="en-US" sz="2000" dirty="0" smtClean="0">
                <a:solidFill>
                  <a:srgbClr val="FF0000"/>
                </a:solidFill>
              </a:rPr>
              <a:t>Maintain Flexible Operations</a:t>
            </a:r>
          </a:p>
          <a:p>
            <a:pPr lvl="1"/>
            <a:r>
              <a:rPr lang="en-US" sz="2000" dirty="0" smtClean="0">
                <a:solidFill>
                  <a:srgbClr val="FF0000"/>
                </a:solidFill>
              </a:rPr>
              <a:t>Create Venture Teams</a:t>
            </a:r>
          </a:p>
        </p:txBody>
      </p:sp>
      <p:pic>
        <p:nvPicPr>
          <p:cNvPr id="5" name="Picture 4" descr="9 Examples of Innovative Product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4266" y="2362200"/>
            <a:ext cx="4191000" cy="3886200"/>
          </a:xfrm>
          <a:prstGeom prst="rect">
            <a:avLst/>
          </a:prstGeom>
          <a:noFill/>
          <a:ln>
            <a:noFill/>
          </a:ln>
        </p:spPr>
      </p:pic>
    </p:spTree>
    <p:extLst>
      <p:ext uri="{BB962C8B-B14F-4D97-AF65-F5344CB8AC3E}">
        <p14:creationId xmlns:p14="http://schemas.microsoft.com/office/powerpoint/2010/main" val="32936519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Challenges of Growing Small Firms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400" u="sng" dirty="0" smtClean="0"/>
              <a:t>Common Issues Include</a:t>
            </a:r>
            <a:r>
              <a:rPr lang="en-US" dirty="0" smtClean="0"/>
              <a:t>:</a:t>
            </a:r>
          </a:p>
          <a:p>
            <a:endParaRPr lang="en-US" sz="800" dirty="0" smtClean="0"/>
          </a:p>
          <a:p>
            <a:pPr lvl="1"/>
            <a:r>
              <a:rPr lang="en-US" sz="2000" u="sng" dirty="0" smtClean="0"/>
              <a:t>One-Person-Brand Syndrome</a:t>
            </a:r>
          </a:p>
          <a:p>
            <a:pPr lvl="2"/>
            <a:r>
              <a:rPr lang="en-US" dirty="0" smtClean="0">
                <a:solidFill>
                  <a:srgbClr val="FF0000"/>
                </a:solidFill>
              </a:rPr>
              <a:t>Failure to Delegate Slows Growth.</a:t>
            </a:r>
          </a:p>
          <a:p>
            <a:pPr lvl="1"/>
            <a:r>
              <a:rPr lang="en-US" sz="2000" u="sng" dirty="0" smtClean="0"/>
              <a:t>Time Management</a:t>
            </a:r>
          </a:p>
          <a:p>
            <a:pPr lvl="2"/>
            <a:r>
              <a:rPr lang="en-US" dirty="0" smtClean="0">
                <a:solidFill>
                  <a:srgbClr val="FF0000"/>
                </a:solidFill>
              </a:rPr>
              <a:t>Entrepreneurs Must Prioritize Tasks Strategically.</a:t>
            </a:r>
          </a:p>
          <a:p>
            <a:pPr lvl="1"/>
            <a:r>
              <a:rPr lang="en-US" sz="2000" u="sng" dirty="0" smtClean="0"/>
              <a:t>Community Expectations</a:t>
            </a:r>
          </a:p>
          <a:p>
            <a:pPr lvl="2"/>
            <a:r>
              <a:rPr lang="en-US" dirty="0" smtClean="0">
                <a:solidFill>
                  <a:srgbClr val="FF0000"/>
                </a:solidFill>
              </a:rPr>
              <a:t>Owners Face Pressure for Leadership and Donations.</a:t>
            </a:r>
          </a:p>
          <a:p>
            <a:pPr lvl="1"/>
            <a:r>
              <a:rPr lang="en-US" sz="2000" u="sng" dirty="0" smtClean="0"/>
              <a:t>Continuous Learning</a:t>
            </a:r>
          </a:p>
          <a:p>
            <a:pPr lvl="2"/>
            <a:r>
              <a:rPr lang="en-US" dirty="0" smtClean="0">
                <a:solidFill>
                  <a:srgbClr val="FF0000"/>
                </a:solidFill>
              </a:rPr>
              <a:t>Adaptation is Essential in Changing Markets</a:t>
            </a:r>
            <a:endParaRPr lang="en-US" dirty="0">
              <a:solidFill>
                <a:srgbClr val="FF0000"/>
              </a:solidFill>
            </a:endParaRPr>
          </a:p>
        </p:txBody>
      </p:sp>
      <p:pic>
        <p:nvPicPr>
          <p:cNvPr id="5" name="Picture 4" descr="The Five Phases of Growing a Small Business - Launchpad Cowork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419600"/>
            <a:ext cx="1905000" cy="1880870"/>
          </a:xfrm>
          <a:prstGeom prst="rect">
            <a:avLst/>
          </a:prstGeom>
          <a:noFill/>
          <a:ln>
            <a:noFill/>
          </a:ln>
        </p:spPr>
      </p:pic>
    </p:spTree>
    <p:extLst>
      <p:ext uri="{BB962C8B-B14F-4D97-AF65-F5344CB8AC3E}">
        <p14:creationId xmlns:p14="http://schemas.microsoft.com/office/powerpoint/2010/main" val="4567012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Entrepreneurial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400" u="sng" dirty="0" smtClean="0"/>
              <a:t>Strong Growth Leaders</a:t>
            </a:r>
            <a:r>
              <a:rPr lang="en-US" dirty="0" smtClean="0"/>
              <a:t>:</a:t>
            </a:r>
          </a:p>
          <a:p>
            <a:endParaRPr lang="en-US" sz="800" dirty="0" smtClean="0"/>
          </a:p>
          <a:p>
            <a:pPr lvl="1"/>
            <a:r>
              <a:rPr lang="en-US" sz="2000" dirty="0" smtClean="0"/>
              <a:t>Anticipate Change</a:t>
            </a:r>
          </a:p>
          <a:p>
            <a:pPr lvl="1"/>
            <a:r>
              <a:rPr lang="en-US" sz="2000" dirty="0" smtClean="0"/>
              <a:t>Remain Flexible</a:t>
            </a:r>
          </a:p>
          <a:p>
            <a:pPr lvl="1"/>
            <a:r>
              <a:rPr lang="en-US" sz="2000" dirty="0" smtClean="0"/>
              <a:t>Think Strategically</a:t>
            </a:r>
          </a:p>
          <a:p>
            <a:pPr lvl="1"/>
            <a:r>
              <a:rPr lang="en-US" sz="2000" dirty="0" smtClean="0"/>
              <a:t>Inspire Innovation</a:t>
            </a:r>
          </a:p>
          <a:p>
            <a:pPr lvl="1"/>
            <a:r>
              <a:rPr lang="en-US" sz="2000" dirty="0" smtClean="0"/>
              <a:t>Align Teams Around Vision</a:t>
            </a:r>
          </a:p>
          <a:p>
            <a:pPr lvl="1"/>
            <a:endParaRPr lang="en-US" sz="800" dirty="0" smtClean="0"/>
          </a:p>
          <a:p>
            <a:pPr lvl="2"/>
            <a:r>
              <a:rPr lang="en-US" sz="1800" dirty="0" smtClean="0">
                <a:solidFill>
                  <a:srgbClr val="FF0000"/>
                </a:solidFill>
              </a:rPr>
              <a:t>Strategic Leadership Combines Visionary Thinking and Managerial Execution.</a:t>
            </a:r>
            <a:endParaRPr lang="en-US" sz="1800" dirty="0">
              <a:solidFill>
                <a:srgbClr val="FF0000"/>
              </a:solidFill>
            </a:endParaRPr>
          </a:p>
        </p:txBody>
      </p:sp>
      <p:pic>
        <p:nvPicPr>
          <p:cNvPr id="5" name="Picture 4" descr="Entrepreneurial Leadership"/>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572000"/>
            <a:ext cx="4267200" cy="2286000"/>
          </a:xfrm>
          <a:prstGeom prst="rect">
            <a:avLst/>
          </a:prstGeom>
          <a:noFill/>
          <a:ln>
            <a:noFill/>
          </a:ln>
        </p:spPr>
      </p:pic>
    </p:spTree>
    <p:extLst>
      <p:ext uri="{BB962C8B-B14F-4D97-AF65-F5344CB8AC3E}">
        <p14:creationId xmlns:p14="http://schemas.microsoft.com/office/powerpoint/2010/main" val="479484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This Chapter Teaches that Growth is Not Automatic –         It Must be Managed Strategically</a:t>
            </a:r>
            <a:r>
              <a:rPr lang="en-US" dirty="0" smtClean="0"/>
              <a:t>.</a:t>
            </a:r>
          </a:p>
          <a:p>
            <a:endParaRPr lang="en-US" sz="900" dirty="0" smtClean="0"/>
          </a:p>
          <a:p>
            <a:pPr lvl="1"/>
            <a:r>
              <a:rPr lang="en-US" sz="2000" u="sng" dirty="0" smtClean="0"/>
              <a:t>Growth Requires Structure</a:t>
            </a:r>
          </a:p>
          <a:p>
            <a:pPr lvl="2"/>
            <a:r>
              <a:rPr lang="en-US" sz="1800" dirty="0" smtClean="0">
                <a:solidFill>
                  <a:srgbClr val="FF0000"/>
                </a:solidFill>
              </a:rPr>
              <a:t>Informal Planning Works Early, but Scaling Requires Systems.</a:t>
            </a:r>
          </a:p>
          <a:p>
            <a:pPr lvl="1"/>
            <a:r>
              <a:rPr lang="en-US" sz="2000" u="sng" dirty="0" smtClean="0"/>
              <a:t>Innovation Must Continue During Expansion</a:t>
            </a:r>
          </a:p>
          <a:p>
            <a:pPr lvl="2"/>
            <a:r>
              <a:rPr lang="en-US" sz="1800" dirty="0" smtClean="0">
                <a:solidFill>
                  <a:srgbClr val="FF0000"/>
                </a:solidFill>
              </a:rPr>
              <a:t>Companies that Stop Innovating Decline</a:t>
            </a:r>
            <a:r>
              <a:rPr lang="en-US" dirty="0" smtClean="0">
                <a:solidFill>
                  <a:srgbClr val="FF0000"/>
                </a:solidFill>
              </a:rPr>
              <a:t>.</a:t>
            </a:r>
          </a:p>
          <a:p>
            <a:pPr lvl="1"/>
            <a:r>
              <a:rPr lang="en-US" sz="2000" u="sng" dirty="0" smtClean="0"/>
              <a:t>Leadership Style Must Evolve</a:t>
            </a:r>
          </a:p>
          <a:p>
            <a:pPr lvl="2"/>
            <a:r>
              <a:rPr lang="en-US" sz="1800" dirty="0" smtClean="0">
                <a:solidFill>
                  <a:srgbClr val="FF0000"/>
                </a:solidFill>
              </a:rPr>
              <a:t>Founders Must Transition from Doers to Coordinators.</a:t>
            </a:r>
          </a:p>
          <a:p>
            <a:pPr lvl="1"/>
            <a:r>
              <a:rPr lang="en-US" sz="2000" u="sng" dirty="0" smtClean="0"/>
              <a:t>Culture Determines Scalability</a:t>
            </a:r>
          </a:p>
          <a:p>
            <a:pPr lvl="2"/>
            <a:r>
              <a:rPr lang="en-US" sz="1800" dirty="0" smtClean="0">
                <a:solidFill>
                  <a:srgbClr val="FF0000"/>
                </a:solidFill>
              </a:rPr>
              <a:t>Trust, Teamwork, and Flexibility Enable Sustainable Growth.</a:t>
            </a:r>
          </a:p>
          <a:p>
            <a:pPr lvl="1"/>
            <a:r>
              <a:rPr lang="en-US" sz="2000" u="sng" dirty="0" smtClean="0"/>
              <a:t>Strategy Must Guide Expansion</a:t>
            </a:r>
          </a:p>
          <a:p>
            <a:pPr lvl="2"/>
            <a:r>
              <a:rPr lang="en-US" sz="1800" dirty="0" smtClean="0">
                <a:solidFill>
                  <a:srgbClr val="FF0000"/>
                </a:solidFill>
              </a:rPr>
              <a:t>Growing Fast without Direction can Destroy a Company.</a:t>
            </a:r>
          </a:p>
        </p:txBody>
      </p:sp>
      <p:pic>
        <p:nvPicPr>
          <p:cNvPr id="5" name="Picture 4" descr="Key Takeaway Images – Browse 3,025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39486"/>
            <a:ext cx="1828800" cy="982662"/>
          </a:xfrm>
          <a:prstGeom prst="rect">
            <a:avLst/>
          </a:prstGeom>
          <a:noFill/>
          <a:ln>
            <a:noFill/>
          </a:ln>
        </p:spPr>
      </p:pic>
    </p:spTree>
    <p:extLst>
      <p:ext uri="{BB962C8B-B14F-4D97-AF65-F5344CB8AC3E}">
        <p14:creationId xmlns:p14="http://schemas.microsoft.com/office/powerpoint/2010/main" val="33092592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t>
            </a:r>
            <a:br>
              <a:rPr lang="en-US" dirty="0" smtClean="0"/>
            </a:br>
            <a:r>
              <a:rPr lang="en-US" sz="2000" dirty="0" smtClean="0"/>
              <a:t>How to Use this in Real Life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1. Use SWOT Before Expanding</a:t>
            </a:r>
          </a:p>
          <a:p>
            <a:endParaRPr lang="en-US" sz="800" dirty="0" smtClean="0"/>
          </a:p>
          <a:p>
            <a:pPr lvl="1"/>
            <a:r>
              <a:rPr lang="en-US" dirty="0" smtClean="0"/>
              <a:t>Before Opening a Second Location, Analyze:</a:t>
            </a:r>
          </a:p>
          <a:p>
            <a:pPr lvl="1"/>
            <a:endParaRPr lang="en-US" sz="800" dirty="0" smtClean="0"/>
          </a:p>
          <a:p>
            <a:pPr lvl="2"/>
            <a:r>
              <a:rPr lang="en-US" dirty="0" smtClean="0">
                <a:solidFill>
                  <a:srgbClr val="FF0000"/>
                </a:solidFill>
              </a:rPr>
              <a:t>Strengths (Brand Reputation)</a:t>
            </a:r>
          </a:p>
          <a:p>
            <a:pPr lvl="2"/>
            <a:r>
              <a:rPr lang="en-US" dirty="0" smtClean="0">
                <a:solidFill>
                  <a:srgbClr val="FF0000"/>
                </a:solidFill>
              </a:rPr>
              <a:t>Weaknesses (Staff Shortage)</a:t>
            </a:r>
          </a:p>
          <a:p>
            <a:pPr lvl="2"/>
            <a:r>
              <a:rPr lang="en-US" dirty="0" smtClean="0">
                <a:solidFill>
                  <a:srgbClr val="FF0000"/>
                </a:solidFill>
              </a:rPr>
              <a:t>Opportunities (New Market Demand)</a:t>
            </a:r>
          </a:p>
          <a:p>
            <a:pPr lvl="2"/>
            <a:r>
              <a:rPr lang="en-US" dirty="0" smtClean="0">
                <a:solidFill>
                  <a:srgbClr val="FF0000"/>
                </a:solidFill>
              </a:rPr>
              <a:t>Threats (Local Competition)</a:t>
            </a:r>
            <a:endParaRPr lang="en-US" dirty="0">
              <a:solidFill>
                <a:srgbClr val="FF0000"/>
              </a:solidFill>
            </a:endParaRPr>
          </a:p>
        </p:txBody>
      </p:sp>
      <p:pic>
        <p:nvPicPr>
          <p:cNvPr id="5" name="Picture 4" descr="Looking Inward: Why Businesses Need a SWOT Analysis to Achieve Success | by  Alexandria Isais | Medium"/>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962400"/>
            <a:ext cx="4267200" cy="2335530"/>
          </a:xfrm>
          <a:prstGeom prst="rect">
            <a:avLst/>
          </a:prstGeom>
          <a:noFill/>
          <a:ln>
            <a:noFill/>
          </a:ln>
        </p:spPr>
      </p:pic>
    </p:spTree>
    <p:extLst>
      <p:ext uri="{BB962C8B-B14F-4D97-AF65-F5344CB8AC3E}">
        <p14:creationId xmlns:p14="http://schemas.microsoft.com/office/powerpoint/2010/main" val="2733281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t>
            </a:r>
            <a:br>
              <a:rPr lang="en-US" dirty="0" smtClean="0"/>
            </a:br>
            <a:r>
              <a:rPr lang="en-US" sz="2000" dirty="0" smtClean="0"/>
              <a:t>How to Use this in Real Life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2. Avoid the “Copy Competitor” Trap</a:t>
            </a:r>
          </a:p>
          <a:p>
            <a:endParaRPr lang="en-US" sz="800" dirty="0" smtClean="0"/>
          </a:p>
          <a:p>
            <a:pPr lvl="1"/>
            <a:r>
              <a:rPr lang="en-US" sz="2000" dirty="0" smtClean="0"/>
              <a:t>Instead of Copying Pricing Models Create Differentiation Through:</a:t>
            </a:r>
          </a:p>
          <a:p>
            <a:pPr lvl="1"/>
            <a:endParaRPr lang="en-US" sz="800" dirty="0" smtClean="0"/>
          </a:p>
          <a:p>
            <a:pPr lvl="2"/>
            <a:r>
              <a:rPr lang="en-US" dirty="0" smtClean="0">
                <a:solidFill>
                  <a:srgbClr val="FF0000"/>
                </a:solidFill>
              </a:rPr>
              <a:t>Service Speed</a:t>
            </a:r>
          </a:p>
          <a:p>
            <a:pPr lvl="2"/>
            <a:r>
              <a:rPr lang="en-US" dirty="0" smtClean="0">
                <a:solidFill>
                  <a:srgbClr val="FF0000"/>
                </a:solidFill>
              </a:rPr>
              <a:t>Personalization</a:t>
            </a:r>
          </a:p>
          <a:p>
            <a:pPr lvl="2"/>
            <a:r>
              <a:rPr lang="en-US" dirty="0" smtClean="0">
                <a:solidFill>
                  <a:srgbClr val="FF0000"/>
                </a:solidFill>
              </a:rPr>
              <a:t>Niche Specialization</a:t>
            </a:r>
          </a:p>
          <a:p>
            <a:pPr lvl="2"/>
            <a:r>
              <a:rPr lang="en-US" dirty="0" smtClean="0">
                <a:solidFill>
                  <a:srgbClr val="FF0000"/>
                </a:solidFill>
              </a:rPr>
              <a:t>Technology Integration</a:t>
            </a:r>
          </a:p>
        </p:txBody>
      </p:sp>
      <p:pic>
        <p:nvPicPr>
          <p:cNvPr id="5" name="Picture 4" descr="What Differentiation Is, And What It Isn't… [INFOGRAPHIC] | Actualization"/>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657600"/>
            <a:ext cx="4873752" cy="2590800"/>
          </a:xfrm>
          <a:prstGeom prst="rect">
            <a:avLst/>
          </a:prstGeom>
          <a:noFill/>
          <a:ln>
            <a:noFill/>
          </a:ln>
        </p:spPr>
      </p:pic>
    </p:spTree>
    <p:extLst>
      <p:ext uri="{BB962C8B-B14F-4D97-AF65-F5344CB8AC3E}">
        <p14:creationId xmlns:p14="http://schemas.microsoft.com/office/powerpoint/2010/main" val="2182955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t>
            </a:r>
            <a:br>
              <a:rPr lang="en-US" dirty="0" smtClean="0"/>
            </a:br>
            <a:r>
              <a:rPr lang="en-US" sz="2000" dirty="0" smtClean="0"/>
              <a:t>How to Use this in Real Life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3. Transition from Doing Everything Yourself</a:t>
            </a:r>
          </a:p>
          <a:p>
            <a:endParaRPr lang="en-US" sz="800" dirty="0" smtClean="0"/>
          </a:p>
          <a:p>
            <a:pPr lvl="1"/>
            <a:r>
              <a:rPr lang="en-US" u="sng" dirty="0" smtClean="0"/>
              <a:t>Early-Stage</a:t>
            </a:r>
            <a:r>
              <a:rPr lang="en-US" dirty="0" smtClean="0"/>
              <a:t>:</a:t>
            </a:r>
          </a:p>
          <a:p>
            <a:pPr lvl="2"/>
            <a:r>
              <a:rPr lang="en-US" dirty="0" smtClean="0">
                <a:solidFill>
                  <a:srgbClr val="FF0000"/>
                </a:solidFill>
              </a:rPr>
              <a:t>Founder Handles Operations.</a:t>
            </a:r>
          </a:p>
          <a:p>
            <a:pPr lvl="1"/>
            <a:r>
              <a:rPr lang="en-US" u="sng" dirty="0" smtClean="0"/>
              <a:t>Growth-Stage</a:t>
            </a:r>
            <a:r>
              <a:rPr lang="en-US" dirty="0" smtClean="0"/>
              <a:t>:</a:t>
            </a:r>
          </a:p>
          <a:p>
            <a:pPr lvl="2"/>
            <a:r>
              <a:rPr lang="en-US" dirty="0" smtClean="0">
                <a:solidFill>
                  <a:srgbClr val="FF0000"/>
                </a:solidFill>
              </a:rPr>
              <a:t>Founder Builds Systems and Teams.</a:t>
            </a:r>
          </a:p>
          <a:p>
            <a:pPr lvl="2"/>
            <a:endParaRPr lang="en-US" sz="800" dirty="0" smtClean="0">
              <a:solidFill>
                <a:srgbClr val="FF0000"/>
              </a:solidFill>
            </a:endParaRPr>
          </a:p>
          <a:p>
            <a:pPr lvl="3"/>
            <a:r>
              <a:rPr lang="en-US" sz="1800" dirty="0" smtClean="0">
                <a:solidFill>
                  <a:srgbClr val="0070C0"/>
                </a:solidFill>
              </a:rPr>
              <a:t>Example: Delegate Scheduling, Bookkeeping, and Hiring Processes</a:t>
            </a:r>
            <a:endParaRPr lang="en-US" sz="1800" dirty="0">
              <a:solidFill>
                <a:srgbClr val="0070C0"/>
              </a:solidFill>
            </a:endParaRPr>
          </a:p>
        </p:txBody>
      </p:sp>
      <p:pic>
        <p:nvPicPr>
          <p:cNvPr id="5" name="Picture 4" descr="C:\Users\Michaelm\AppData\Local\Temp\{4BA65EDC-EEE7-4509-BDC1-1AAF19D17B7C}.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267200"/>
            <a:ext cx="3964305" cy="1980565"/>
          </a:xfrm>
          <a:prstGeom prst="rect">
            <a:avLst/>
          </a:prstGeom>
          <a:noFill/>
          <a:ln>
            <a:noFill/>
          </a:ln>
        </p:spPr>
      </p:pic>
    </p:spTree>
    <p:extLst>
      <p:ext uri="{BB962C8B-B14F-4D97-AF65-F5344CB8AC3E}">
        <p14:creationId xmlns:p14="http://schemas.microsoft.com/office/powerpoint/2010/main" val="2807080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t>
            </a:r>
            <a:br>
              <a:rPr lang="en-US" dirty="0" smtClean="0"/>
            </a:br>
            <a:r>
              <a:rPr lang="en-US" sz="2000" dirty="0" smtClean="0"/>
              <a:t>How to Use this in Real Life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4. Build a Growth Culture</a:t>
            </a:r>
          </a:p>
          <a:p>
            <a:endParaRPr lang="en-US" sz="800" dirty="0" smtClean="0"/>
          </a:p>
          <a:p>
            <a:pPr lvl="1"/>
            <a:r>
              <a:rPr lang="en-US" dirty="0" smtClean="0"/>
              <a:t>Encourage Employees to:</a:t>
            </a:r>
          </a:p>
          <a:p>
            <a:pPr lvl="1"/>
            <a:endParaRPr lang="en-US" sz="800" dirty="0" smtClean="0"/>
          </a:p>
          <a:p>
            <a:pPr lvl="2"/>
            <a:r>
              <a:rPr lang="en-US" dirty="0" smtClean="0">
                <a:solidFill>
                  <a:srgbClr val="FF0000"/>
                </a:solidFill>
              </a:rPr>
              <a:t>Suggest Improvements</a:t>
            </a:r>
          </a:p>
          <a:p>
            <a:pPr lvl="2"/>
            <a:r>
              <a:rPr lang="en-US" dirty="0" smtClean="0">
                <a:solidFill>
                  <a:srgbClr val="FF0000"/>
                </a:solidFill>
              </a:rPr>
              <a:t>Test Ideas</a:t>
            </a:r>
          </a:p>
          <a:p>
            <a:pPr lvl="2"/>
            <a:r>
              <a:rPr lang="en-US" dirty="0" smtClean="0">
                <a:solidFill>
                  <a:srgbClr val="FF0000"/>
                </a:solidFill>
              </a:rPr>
              <a:t>Solve Problems</a:t>
            </a:r>
          </a:p>
          <a:p>
            <a:pPr lvl="2"/>
            <a:r>
              <a:rPr lang="en-US" dirty="0" smtClean="0">
                <a:solidFill>
                  <a:srgbClr val="FF0000"/>
                </a:solidFill>
              </a:rPr>
              <a:t>Collaborate Across Departments</a:t>
            </a:r>
          </a:p>
          <a:p>
            <a:pPr lvl="2"/>
            <a:endParaRPr lang="en-US" sz="800" dirty="0" smtClean="0"/>
          </a:p>
          <a:p>
            <a:pPr lvl="3"/>
            <a:r>
              <a:rPr lang="en-US" dirty="0" smtClean="0">
                <a:solidFill>
                  <a:srgbClr val="0070C0"/>
                </a:solidFill>
              </a:rPr>
              <a:t>This Increases Innovation Capacity.</a:t>
            </a:r>
            <a:endParaRPr lang="en-US" dirty="0">
              <a:solidFill>
                <a:srgbClr val="0070C0"/>
              </a:solidFill>
            </a:endParaRPr>
          </a:p>
        </p:txBody>
      </p:sp>
      <p:pic>
        <p:nvPicPr>
          <p:cNvPr id="5" name="Picture 4" descr="C:\Users\Michaelm\AppData\Local\Temp\{D16AF4FB-618C-4FEA-9AE2-984C6AAA48CE}.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3581400"/>
            <a:ext cx="3107055" cy="2702560"/>
          </a:xfrm>
          <a:prstGeom prst="rect">
            <a:avLst/>
          </a:prstGeom>
          <a:noFill/>
          <a:ln>
            <a:noFill/>
          </a:ln>
        </p:spPr>
      </p:pic>
    </p:spTree>
    <p:extLst>
      <p:ext uri="{BB962C8B-B14F-4D97-AF65-F5344CB8AC3E}">
        <p14:creationId xmlns:p14="http://schemas.microsoft.com/office/powerpoint/2010/main" val="472572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t>
            </a:r>
            <a:br>
              <a:rPr lang="en-US" dirty="0" smtClean="0"/>
            </a:br>
            <a:r>
              <a:rPr lang="en-US" sz="2000" dirty="0" smtClean="0"/>
              <a:t>How to Use this in Real Life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400" u="sng" dirty="0" smtClean="0"/>
              <a:t>5. Decide Whether Blitzscaling Fits Your Business</a:t>
            </a:r>
          </a:p>
          <a:p>
            <a:endParaRPr lang="en-US" sz="800" dirty="0" smtClean="0"/>
          </a:p>
          <a:p>
            <a:pPr lvl="1"/>
            <a:r>
              <a:rPr lang="en-US" u="sng" dirty="0" smtClean="0"/>
              <a:t>Good Candidates</a:t>
            </a:r>
            <a:r>
              <a:rPr lang="en-US" dirty="0" smtClean="0"/>
              <a:t>:</a:t>
            </a:r>
          </a:p>
          <a:p>
            <a:pPr lvl="2"/>
            <a:r>
              <a:rPr lang="en-US" dirty="0" smtClean="0">
                <a:solidFill>
                  <a:srgbClr val="FF0000"/>
                </a:solidFill>
              </a:rPr>
              <a:t>Apps – SaaS Platforms – Marketplaces </a:t>
            </a:r>
          </a:p>
          <a:p>
            <a:pPr lvl="1"/>
            <a:r>
              <a:rPr lang="en-US" u="sng" dirty="0" smtClean="0"/>
              <a:t>Poor Candidates</a:t>
            </a:r>
            <a:r>
              <a:rPr lang="en-US" dirty="0" smtClean="0"/>
              <a:t>:</a:t>
            </a:r>
          </a:p>
          <a:p>
            <a:pPr lvl="2"/>
            <a:r>
              <a:rPr lang="en-US" dirty="0" smtClean="0">
                <a:solidFill>
                  <a:srgbClr val="FF0000"/>
                </a:solidFill>
              </a:rPr>
              <a:t>Manufacturing – Healthcare Services – Hardware Products</a:t>
            </a:r>
          </a:p>
          <a:p>
            <a:pPr lvl="2"/>
            <a:endParaRPr lang="en-US" sz="800" dirty="0" smtClean="0">
              <a:solidFill>
                <a:srgbClr val="FF0000"/>
              </a:solidFill>
            </a:endParaRPr>
          </a:p>
          <a:p>
            <a:pPr lvl="3"/>
            <a:r>
              <a:rPr lang="en-US" dirty="0" smtClean="0">
                <a:solidFill>
                  <a:srgbClr val="0070C0"/>
                </a:solidFill>
              </a:rPr>
              <a:t>Choose Strategy Based on Industry Structure.</a:t>
            </a:r>
            <a:endParaRPr lang="en-US" dirty="0">
              <a:solidFill>
                <a:srgbClr val="0070C0"/>
              </a:solidFill>
            </a:endParaRPr>
          </a:p>
        </p:txBody>
      </p:sp>
      <p:pic>
        <p:nvPicPr>
          <p:cNvPr id="5" name="Picture 4" descr="Blitzscaling: The mindset for exponential growth | by Julio Salina | Medium"/>
          <p:cNvPicPr/>
          <p:nvPr/>
        </p:nvPicPr>
        <p:blipFill>
          <a:blip r:embed="rId2">
            <a:extLst>
              <a:ext uri="{28A0092B-C50C-407E-A947-70E740481C1C}">
                <a14:useLocalDpi xmlns:a14="http://schemas.microsoft.com/office/drawing/2010/main" val="0"/>
              </a:ext>
            </a:extLst>
          </a:blip>
          <a:srcRect/>
          <a:stretch>
            <a:fillRect/>
          </a:stretch>
        </p:blipFill>
        <p:spPr bwMode="auto">
          <a:xfrm>
            <a:off x="6629399" y="4191000"/>
            <a:ext cx="2235055" cy="2113915"/>
          </a:xfrm>
          <a:prstGeom prst="rect">
            <a:avLst/>
          </a:prstGeom>
          <a:noFill/>
          <a:ln>
            <a:noFill/>
          </a:ln>
        </p:spPr>
      </p:pic>
    </p:spTree>
    <p:extLst>
      <p:ext uri="{BB962C8B-B14F-4D97-AF65-F5344CB8AC3E}">
        <p14:creationId xmlns:p14="http://schemas.microsoft.com/office/powerpoint/2010/main" val="811124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t>
            </a:r>
            <a:br>
              <a:rPr lang="en-US" dirty="0" smtClean="0"/>
            </a:br>
            <a:r>
              <a:rPr lang="en-US" sz="2000" dirty="0" smtClean="0"/>
              <a:t>How to Use this in Real Life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6. Break the One-Person-Band Pattern</a:t>
            </a:r>
          </a:p>
          <a:p>
            <a:endParaRPr lang="en-US" sz="800" dirty="0" smtClean="0"/>
          </a:p>
          <a:p>
            <a:pPr lvl="1"/>
            <a:r>
              <a:rPr lang="en-US" dirty="0" smtClean="0"/>
              <a:t>Create:</a:t>
            </a:r>
          </a:p>
          <a:p>
            <a:pPr lvl="1"/>
            <a:endParaRPr lang="en-US" sz="800" dirty="0" smtClean="0"/>
          </a:p>
          <a:p>
            <a:pPr lvl="2"/>
            <a:r>
              <a:rPr lang="en-US" dirty="0" smtClean="0">
                <a:solidFill>
                  <a:srgbClr val="FF0000"/>
                </a:solidFill>
              </a:rPr>
              <a:t>Documented Procedures</a:t>
            </a:r>
          </a:p>
          <a:p>
            <a:pPr lvl="2"/>
            <a:r>
              <a:rPr lang="en-US" dirty="0" smtClean="0">
                <a:solidFill>
                  <a:srgbClr val="FF0000"/>
                </a:solidFill>
              </a:rPr>
              <a:t>Department Leads</a:t>
            </a:r>
          </a:p>
          <a:p>
            <a:pPr lvl="2"/>
            <a:r>
              <a:rPr lang="en-US" dirty="0" smtClean="0">
                <a:solidFill>
                  <a:srgbClr val="FF0000"/>
                </a:solidFill>
              </a:rPr>
              <a:t>Accountability Systems</a:t>
            </a:r>
          </a:p>
          <a:p>
            <a:pPr lvl="2"/>
            <a:r>
              <a:rPr lang="en-US" dirty="0" smtClean="0">
                <a:solidFill>
                  <a:srgbClr val="FF0000"/>
                </a:solidFill>
              </a:rPr>
              <a:t>Decision Frameworks</a:t>
            </a:r>
          </a:p>
          <a:p>
            <a:pPr lvl="2"/>
            <a:endParaRPr lang="en-US" sz="800" dirty="0" smtClean="0"/>
          </a:p>
          <a:p>
            <a:pPr lvl="3"/>
            <a:r>
              <a:rPr lang="en-US" sz="1800" dirty="0" smtClean="0">
                <a:solidFill>
                  <a:srgbClr val="0070C0"/>
                </a:solidFill>
              </a:rPr>
              <a:t>This Multiplies Leadership Capacity</a:t>
            </a:r>
            <a:endParaRPr lang="en-US" sz="1800" dirty="0">
              <a:solidFill>
                <a:srgbClr val="0070C0"/>
              </a:solidFill>
            </a:endParaRPr>
          </a:p>
        </p:txBody>
      </p:sp>
      <p:pic>
        <p:nvPicPr>
          <p:cNvPr id="6" name="Picture 5" descr="10 Signs You're Multiplying Leaders (The real proof is hidden in plain  sight) The true measure of leadership isn't output. It's whether you're  creating people ready to lead. Here's how you know… |"/>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133600"/>
            <a:ext cx="3505200" cy="4227830"/>
          </a:xfrm>
          <a:prstGeom prst="rect">
            <a:avLst/>
          </a:prstGeom>
          <a:noFill/>
          <a:ln>
            <a:noFill/>
          </a:ln>
        </p:spPr>
      </p:pic>
    </p:spTree>
    <p:extLst>
      <p:ext uri="{BB962C8B-B14F-4D97-AF65-F5344CB8AC3E}">
        <p14:creationId xmlns:p14="http://schemas.microsoft.com/office/powerpoint/2010/main" val="226531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Business Model Canvas</a:t>
            </a:r>
            <a:br>
              <a:rPr lang="en-US" dirty="0" smtClean="0"/>
            </a:br>
            <a:r>
              <a:rPr lang="en-US" sz="2000" dirty="0" smtClean="0"/>
              <a:t>9 Core Elements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This Tool Helps Structure a Venture Before Writing a Full Plan.  It is divided into Nine Building Blocks</a:t>
            </a:r>
            <a:r>
              <a:rPr lang="en-US" sz="2200" dirty="0" smtClean="0"/>
              <a:t>.</a:t>
            </a:r>
          </a:p>
          <a:p>
            <a:endParaRPr lang="en-US" sz="900" dirty="0" smtClean="0"/>
          </a:p>
          <a:p>
            <a:pPr marL="731520" lvl="1" indent="-457200">
              <a:buFont typeface="+mj-lt"/>
              <a:buAutoNum type="arabicPeriod"/>
            </a:pPr>
            <a:r>
              <a:rPr lang="en-US" sz="2000" dirty="0" smtClean="0">
                <a:solidFill>
                  <a:srgbClr val="FF0000"/>
                </a:solidFill>
              </a:rPr>
              <a:t>Value Proposition</a:t>
            </a:r>
          </a:p>
          <a:p>
            <a:pPr marL="731520" lvl="1" indent="-457200">
              <a:buFont typeface="+mj-lt"/>
              <a:buAutoNum type="arabicPeriod"/>
            </a:pPr>
            <a:r>
              <a:rPr lang="en-US" sz="2000" dirty="0" smtClean="0">
                <a:solidFill>
                  <a:srgbClr val="FF0000"/>
                </a:solidFill>
              </a:rPr>
              <a:t>Customer Segments</a:t>
            </a:r>
          </a:p>
          <a:p>
            <a:pPr marL="731520" lvl="1" indent="-457200">
              <a:buFont typeface="+mj-lt"/>
              <a:buAutoNum type="arabicPeriod"/>
            </a:pPr>
            <a:r>
              <a:rPr lang="en-US" sz="2000" dirty="0" smtClean="0">
                <a:solidFill>
                  <a:srgbClr val="FF0000"/>
                </a:solidFill>
              </a:rPr>
              <a:t>Channels</a:t>
            </a:r>
          </a:p>
          <a:p>
            <a:pPr marL="731520" lvl="1" indent="-457200">
              <a:buFont typeface="+mj-lt"/>
              <a:buAutoNum type="arabicPeriod"/>
            </a:pPr>
            <a:r>
              <a:rPr lang="en-US" sz="2000" dirty="0" smtClean="0">
                <a:solidFill>
                  <a:srgbClr val="FF0000"/>
                </a:solidFill>
              </a:rPr>
              <a:t>Customer Relationships</a:t>
            </a:r>
          </a:p>
          <a:p>
            <a:pPr marL="731520" lvl="1" indent="-457200">
              <a:buFont typeface="+mj-lt"/>
              <a:buAutoNum type="arabicPeriod"/>
            </a:pPr>
            <a:r>
              <a:rPr lang="en-US" sz="2000" dirty="0" smtClean="0">
                <a:solidFill>
                  <a:srgbClr val="FF0000"/>
                </a:solidFill>
              </a:rPr>
              <a:t>Revenue Streams</a:t>
            </a:r>
          </a:p>
          <a:p>
            <a:pPr marL="731520" lvl="1" indent="-457200">
              <a:buFont typeface="+mj-lt"/>
              <a:buAutoNum type="arabicPeriod"/>
            </a:pPr>
            <a:r>
              <a:rPr lang="en-US" sz="2000" dirty="0" smtClean="0">
                <a:solidFill>
                  <a:srgbClr val="FF0000"/>
                </a:solidFill>
              </a:rPr>
              <a:t>Key Activities</a:t>
            </a:r>
          </a:p>
          <a:p>
            <a:pPr marL="731520" lvl="1" indent="-457200">
              <a:buFont typeface="+mj-lt"/>
              <a:buAutoNum type="arabicPeriod"/>
            </a:pPr>
            <a:r>
              <a:rPr lang="en-US" sz="2000" dirty="0" smtClean="0">
                <a:solidFill>
                  <a:srgbClr val="FF0000"/>
                </a:solidFill>
              </a:rPr>
              <a:t>Key Resources</a:t>
            </a:r>
          </a:p>
          <a:p>
            <a:pPr marL="731520" lvl="1" indent="-457200">
              <a:buFont typeface="+mj-lt"/>
              <a:buAutoNum type="arabicPeriod"/>
            </a:pPr>
            <a:r>
              <a:rPr lang="en-US" sz="2000" dirty="0" smtClean="0">
                <a:solidFill>
                  <a:srgbClr val="FF0000"/>
                </a:solidFill>
              </a:rPr>
              <a:t>Key Partners</a:t>
            </a:r>
          </a:p>
          <a:p>
            <a:pPr marL="731520" lvl="1" indent="-457200">
              <a:buFont typeface="+mj-lt"/>
              <a:buAutoNum type="arabicPeriod"/>
            </a:pPr>
            <a:r>
              <a:rPr lang="en-US" sz="2000" dirty="0" smtClean="0">
                <a:solidFill>
                  <a:srgbClr val="FF0000"/>
                </a:solidFill>
              </a:rPr>
              <a:t>Cost Structure</a:t>
            </a:r>
            <a:endParaRPr lang="en-US" sz="2000" dirty="0">
              <a:solidFill>
                <a:srgbClr val="FF0000"/>
              </a:solidFill>
            </a:endParaRPr>
          </a:p>
        </p:txBody>
      </p:sp>
      <p:pic>
        <p:nvPicPr>
          <p:cNvPr id="5" name="Picture 4" descr="Business Model Canvas | Business Model Canvas Gur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1688" y="3733800"/>
            <a:ext cx="4553712" cy="2581910"/>
          </a:xfrm>
          <a:prstGeom prst="rect">
            <a:avLst/>
          </a:prstGeom>
          <a:noFill/>
          <a:ln>
            <a:noFill/>
          </a:ln>
        </p:spPr>
      </p:pic>
    </p:spTree>
    <p:extLst>
      <p:ext uri="{BB962C8B-B14F-4D97-AF65-F5344CB8AC3E}">
        <p14:creationId xmlns:p14="http://schemas.microsoft.com/office/powerpoint/2010/main" val="3576714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t>
            </a:r>
            <a:br>
              <a:rPr lang="en-US" dirty="0" smtClean="0"/>
            </a:br>
            <a:r>
              <a:rPr lang="en-US" sz="2000" dirty="0" smtClean="0"/>
              <a:t>How to Use this in Real Life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7. Apply Entrepreneurial Leadership Daily</a:t>
            </a:r>
          </a:p>
          <a:p>
            <a:endParaRPr lang="en-US" sz="800" dirty="0" smtClean="0"/>
          </a:p>
          <a:p>
            <a:pPr lvl="1"/>
            <a:r>
              <a:rPr lang="en-US" u="sng" dirty="0" smtClean="0"/>
              <a:t>Practice</a:t>
            </a:r>
            <a:r>
              <a:rPr lang="en-US" dirty="0" smtClean="0"/>
              <a:t>:</a:t>
            </a:r>
          </a:p>
          <a:p>
            <a:pPr lvl="1"/>
            <a:endParaRPr lang="en-US" sz="800" dirty="0" smtClean="0"/>
          </a:p>
          <a:p>
            <a:pPr lvl="2"/>
            <a:r>
              <a:rPr lang="en-US" dirty="0" smtClean="0">
                <a:solidFill>
                  <a:srgbClr val="FF0000"/>
                </a:solidFill>
              </a:rPr>
              <a:t>Thinking Long-Term</a:t>
            </a:r>
          </a:p>
          <a:p>
            <a:pPr lvl="2"/>
            <a:r>
              <a:rPr lang="en-US" dirty="0" smtClean="0">
                <a:solidFill>
                  <a:srgbClr val="FF0000"/>
                </a:solidFill>
              </a:rPr>
              <a:t>Staying Adaptable</a:t>
            </a:r>
          </a:p>
          <a:p>
            <a:pPr lvl="2"/>
            <a:r>
              <a:rPr lang="en-US" dirty="0" smtClean="0">
                <a:solidFill>
                  <a:srgbClr val="FF0000"/>
                </a:solidFill>
              </a:rPr>
              <a:t>Communicating Vision Clearly</a:t>
            </a:r>
          </a:p>
          <a:p>
            <a:pPr lvl="2"/>
            <a:r>
              <a:rPr lang="en-US" dirty="0" smtClean="0">
                <a:solidFill>
                  <a:srgbClr val="FF0000"/>
                </a:solidFill>
              </a:rPr>
              <a:t>Balancing Risk with Planning</a:t>
            </a:r>
          </a:p>
          <a:p>
            <a:pPr lvl="2"/>
            <a:endParaRPr lang="en-US" sz="800" dirty="0" smtClean="0"/>
          </a:p>
          <a:p>
            <a:pPr lvl="3"/>
            <a:r>
              <a:rPr lang="en-US" sz="1800" dirty="0" smtClean="0">
                <a:solidFill>
                  <a:srgbClr val="0070C0"/>
                </a:solidFill>
              </a:rPr>
              <a:t>These Habits Support Sustainable Scaling.</a:t>
            </a:r>
            <a:endParaRPr lang="en-US" sz="1800" dirty="0">
              <a:solidFill>
                <a:srgbClr val="0070C0"/>
              </a:solidFill>
            </a:endParaRPr>
          </a:p>
        </p:txBody>
      </p:sp>
      <p:pic>
        <p:nvPicPr>
          <p:cNvPr id="6" name="Picture 5" descr="C:\Users\Michaelm\AppData\Local\Temp\{AC2FA38D-B2AD-4477-BCD8-B9568377081E}.t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352800"/>
            <a:ext cx="2992701" cy="2931795"/>
          </a:xfrm>
          <a:prstGeom prst="rect">
            <a:avLst/>
          </a:prstGeom>
          <a:noFill/>
          <a:ln>
            <a:noFill/>
          </a:ln>
        </p:spPr>
      </p:pic>
    </p:spTree>
    <p:extLst>
      <p:ext uri="{BB962C8B-B14F-4D97-AF65-F5344CB8AC3E}">
        <p14:creationId xmlns:p14="http://schemas.microsoft.com/office/powerpoint/2010/main" val="726278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Insight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The Central Message of the Curriculum is</a:t>
            </a:r>
            <a:r>
              <a:rPr lang="en-US" dirty="0" smtClean="0"/>
              <a:t>:</a:t>
            </a:r>
          </a:p>
          <a:p>
            <a:endParaRPr lang="en-US" sz="800" dirty="0" smtClean="0"/>
          </a:p>
          <a:p>
            <a:pPr lvl="1"/>
            <a:r>
              <a:rPr lang="en-US" dirty="0" smtClean="0"/>
              <a:t>Successful Ventures Don’t Just Grow – </a:t>
            </a:r>
          </a:p>
          <a:p>
            <a:pPr lvl="1"/>
            <a:endParaRPr lang="en-US" sz="800" dirty="0"/>
          </a:p>
          <a:p>
            <a:pPr lvl="2"/>
            <a:r>
              <a:rPr lang="en-US" dirty="0" smtClean="0">
                <a:solidFill>
                  <a:srgbClr val="FF0000"/>
                </a:solidFill>
              </a:rPr>
              <a:t>They Scale Intentionally Through Planning, Leadership, Evolution, Innovation Culture, and Strategic Positioning.</a:t>
            </a:r>
            <a:endParaRPr lang="en-US" dirty="0">
              <a:solidFill>
                <a:srgbClr val="FF0000"/>
              </a:solidFill>
            </a:endParaRPr>
          </a:p>
        </p:txBody>
      </p:sp>
      <p:pic>
        <p:nvPicPr>
          <p:cNvPr id="6" name="Picture 5" descr="Being Intentional in 2013 – Just Lov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2072" y="4178469"/>
            <a:ext cx="5943600" cy="1979930"/>
          </a:xfrm>
          <a:prstGeom prst="rect">
            <a:avLst/>
          </a:prstGeom>
          <a:noFill/>
          <a:ln>
            <a:noFill/>
          </a:ln>
        </p:spPr>
      </p:pic>
    </p:spTree>
    <p:extLst>
      <p:ext uri="{BB962C8B-B14F-4D97-AF65-F5344CB8AC3E}">
        <p14:creationId xmlns:p14="http://schemas.microsoft.com/office/powerpoint/2010/main" val="2610612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Model Canvas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normAutofit/>
          </a:bodyPr>
          <a:lstStyle/>
          <a:p>
            <a:r>
              <a:rPr lang="en-US" sz="2400" u="sng" dirty="0">
                <a:cs typeface="Times New Roman" panose="02020603050405020304" pitchFamily="18" charset="0"/>
              </a:rPr>
              <a:t>Why Use a Business Model Canvas</a:t>
            </a:r>
            <a:r>
              <a:rPr lang="en-US" dirty="0" smtClean="0">
                <a:cs typeface="Times New Roman" panose="02020603050405020304" pitchFamily="18" charset="0"/>
              </a:rPr>
              <a:t>?</a:t>
            </a:r>
          </a:p>
          <a:p>
            <a:endParaRPr lang="en-US" sz="800" dirty="0">
              <a:cs typeface="Times New Roman" panose="02020603050405020304" pitchFamily="18" charset="0"/>
            </a:endParaRPr>
          </a:p>
          <a:p>
            <a:pPr lvl="1"/>
            <a:r>
              <a:rPr lang="en-US" sz="2000" dirty="0">
                <a:solidFill>
                  <a:srgbClr val="FF0000"/>
                </a:solidFill>
                <a:cs typeface="Times New Roman" panose="02020603050405020304" pitchFamily="18" charset="0"/>
              </a:rPr>
              <a:t>Provides a clear overview of the entire business on one page. </a:t>
            </a:r>
          </a:p>
          <a:p>
            <a:pPr lvl="1"/>
            <a:r>
              <a:rPr lang="en-US" sz="2000" dirty="0">
                <a:solidFill>
                  <a:srgbClr val="FF0000"/>
                </a:solidFill>
                <a:cs typeface="Times New Roman" panose="02020603050405020304" pitchFamily="18" charset="0"/>
              </a:rPr>
              <a:t>Helps identify strengths, weaknesses, and opportunities. </a:t>
            </a:r>
          </a:p>
          <a:p>
            <a:pPr lvl="1"/>
            <a:r>
              <a:rPr lang="en-US" sz="2000" dirty="0">
                <a:solidFill>
                  <a:srgbClr val="FF0000"/>
                </a:solidFill>
                <a:cs typeface="Times New Roman" panose="02020603050405020304" pitchFamily="18" charset="0"/>
              </a:rPr>
              <a:t>Facilitates communication among team members and stakeholders. </a:t>
            </a:r>
          </a:p>
          <a:p>
            <a:pPr lvl="1"/>
            <a:r>
              <a:rPr lang="en-US" sz="2000" dirty="0">
                <a:solidFill>
                  <a:srgbClr val="FF0000"/>
                </a:solidFill>
                <a:cs typeface="Times New Roman" panose="02020603050405020304" pitchFamily="18" charset="0"/>
              </a:rPr>
              <a:t>Supports innovation and business model redesign. </a:t>
            </a:r>
          </a:p>
          <a:p>
            <a:pPr lvl="1"/>
            <a:r>
              <a:rPr lang="en-US" sz="2000" dirty="0">
                <a:solidFill>
                  <a:srgbClr val="FF0000"/>
                </a:solidFill>
                <a:cs typeface="Times New Roman" panose="02020603050405020304" pitchFamily="18" charset="0"/>
              </a:rPr>
              <a:t>Useful for startups seeking </a:t>
            </a:r>
            <a:r>
              <a:rPr lang="en-US" sz="2000" dirty="0" smtClean="0">
                <a:solidFill>
                  <a:srgbClr val="FF0000"/>
                </a:solidFill>
                <a:cs typeface="Times New Roman" panose="02020603050405020304" pitchFamily="18" charset="0"/>
              </a:rPr>
              <a:t>investment </a:t>
            </a:r>
            <a:r>
              <a:rPr lang="en-US" sz="1600" dirty="0" smtClean="0">
                <a:solidFill>
                  <a:srgbClr val="FF0000"/>
                </a:solidFill>
                <a:cs typeface="Times New Roman" panose="02020603050405020304" pitchFamily="18" charset="0"/>
              </a:rPr>
              <a:t>&amp;</a:t>
            </a:r>
            <a:r>
              <a:rPr lang="en-US" sz="2000" dirty="0" smtClean="0">
                <a:solidFill>
                  <a:srgbClr val="FF0000"/>
                </a:solidFill>
                <a:cs typeface="Times New Roman" panose="02020603050405020304" pitchFamily="18" charset="0"/>
              </a:rPr>
              <a:t> businesses </a:t>
            </a:r>
            <a:r>
              <a:rPr lang="en-US" sz="2000" dirty="0">
                <a:solidFill>
                  <a:srgbClr val="FF0000"/>
                </a:solidFill>
                <a:cs typeface="Times New Roman" panose="02020603050405020304" pitchFamily="18" charset="0"/>
              </a:rPr>
              <a:t>planning growth. </a:t>
            </a:r>
          </a:p>
        </p:txBody>
      </p:sp>
      <p:pic>
        <p:nvPicPr>
          <p:cNvPr id="5" name="Picture 4" descr="Business Model Canvas Vector Art, Icons, and Graphics for ..."/>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114800"/>
            <a:ext cx="4495800" cy="2200910"/>
          </a:xfrm>
          <a:prstGeom prst="rect">
            <a:avLst/>
          </a:prstGeom>
          <a:noFill/>
          <a:ln>
            <a:noFill/>
          </a:ln>
        </p:spPr>
      </p:pic>
    </p:spTree>
    <p:extLst>
      <p:ext uri="{BB962C8B-B14F-4D97-AF65-F5344CB8AC3E}">
        <p14:creationId xmlns:p14="http://schemas.microsoft.com/office/powerpoint/2010/main" val="2146040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Writing a Business Plan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For Entrepreneurs</a:t>
            </a:r>
            <a:r>
              <a:rPr lang="en-US" dirty="0" smtClean="0"/>
              <a:t>:</a:t>
            </a:r>
          </a:p>
          <a:p>
            <a:pPr lvl="1"/>
            <a:r>
              <a:rPr lang="en-US" sz="2000" dirty="0" smtClean="0">
                <a:solidFill>
                  <a:srgbClr val="FF0000"/>
                </a:solidFill>
              </a:rPr>
              <a:t>Clarifies Strategy</a:t>
            </a:r>
          </a:p>
          <a:p>
            <a:pPr lvl="1"/>
            <a:r>
              <a:rPr lang="en-US" sz="2000" dirty="0" smtClean="0">
                <a:solidFill>
                  <a:srgbClr val="FF0000"/>
                </a:solidFill>
              </a:rPr>
              <a:t>Tests Assumptions</a:t>
            </a:r>
          </a:p>
          <a:p>
            <a:pPr lvl="1"/>
            <a:r>
              <a:rPr lang="en-US" sz="2000" dirty="0" smtClean="0">
                <a:solidFill>
                  <a:srgbClr val="FF0000"/>
                </a:solidFill>
              </a:rPr>
              <a:t>Sets Benchmarks</a:t>
            </a:r>
          </a:p>
          <a:p>
            <a:pPr lvl="1"/>
            <a:r>
              <a:rPr lang="en-US" sz="2000" dirty="0" smtClean="0">
                <a:solidFill>
                  <a:srgbClr val="FF0000"/>
                </a:solidFill>
              </a:rPr>
              <a:t>Improves Decision-Making</a:t>
            </a:r>
          </a:p>
          <a:p>
            <a:r>
              <a:rPr lang="en-US" sz="2400" u="sng" dirty="0" smtClean="0"/>
              <a:t>For Investors</a:t>
            </a:r>
            <a:r>
              <a:rPr lang="en-US" dirty="0" smtClean="0"/>
              <a:t>:</a:t>
            </a:r>
          </a:p>
          <a:p>
            <a:pPr lvl="1"/>
            <a:r>
              <a:rPr lang="en-US" sz="2000" dirty="0" smtClean="0">
                <a:solidFill>
                  <a:srgbClr val="FF0000"/>
                </a:solidFill>
              </a:rPr>
              <a:t>Evaluates Risk</a:t>
            </a:r>
          </a:p>
          <a:p>
            <a:pPr lvl="1"/>
            <a:r>
              <a:rPr lang="en-US" sz="2000" dirty="0" smtClean="0">
                <a:solidFill>
                  <a:srgbClr val="FF0000"/>
                </a:solidFill>
              </a:rPr>
              <a:t>Estimates Return</a:t>
            </a:r>
          </a:p>
          <a:p>
            <a:pPr lvl="1"/>
            <a:r>
              <a:rPr lang="en-US" sz="2000" dirty="0" smtClean="0">
                <a:solidFill>
                  <a:srgbClr val="FF0000"/>
                </a:solidFill>
              </a:rPr>
              <a:t>Assesses Management Capability</a:t>
            </a:r>
          </a:p>
          <a:p>
            <a:pPr lvl="1"/>
            <a:r>
              <a:rPr lang="en-US" sz="2000" dirty="0" smtClean="0">
                <a:solidFill>
                  <a:srgbClr val="FF0000"/>
                </a:solidFill>
              </a:rPr>
              <a:t>Confirms Market Opportunity</a:t>
            </a:r>
          </a:p>
        </p:txBody>
      </p:sp>
      <p:pic>
        <p:nvPicPr>
          <p:cNvPr id="5" name="Picture 4" descr="Business plan Images - Free Download on Magnific (formerly ..."/>
          <p:cNvPicPr/>
          <p:nvPr/>
        </p:nvPicPr>
        <p:blipFill>
          <a:blip r:embed="rId2">
            <a:extLst>
              <a:ext uri="{28A0092B-C50C-407E-A947-70E740481C1C}">
                <a14:useLocalDpi xmlns:a14="http://schemas.microsoft.com/office/drawing/2010/main" val="0"/>
              </a:ext>
            </a:extLst>
          </a:blip>
          <a:srcRect/>
          <a:stretch>
            <a:fillRect/>
          </a:stretch>
        </p:blipFill>
        <p:spPr bwMode="auto">
          <a:xfrm>
            <a:off x="4648199" y="3886200"/>
            <a:ext cx="4201015" cy="2423160"/>
          </a:xfrm>
          <a:prstGeom prst="rect">
            <a:avLst/>
          </a:prstGeom>
          <a:noFill/>
          <a:ln>
            <a:noFill/>
          </a:ln>
        </p:spPr>
      </p:pic>
    </p:spTree>
    <p:extLst>
      <p:ext uri="{BB962C8B-B14F-4D97-AF65-F5344CB8AC3E}">
        <p14:creationId xmlns:p14="http://schemas.microsoft.com/office/powerpoint/2010/main" val="924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Perspectives in a Business Plan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A Strong Plan Addresses</a:t>
            </a:r>
            <a:r>
              <a:rPr lang="en-US" dirty="0" smtClean="0"/>
              <a:t>:</a:t>
            </a:r>
          </a:p>
          <a:p>
            <a:endParaRPr lang="en-US" sz="800" dirty="0" smtClean="0"/>
          </a:p>
          <a:p>
            <a:pPr lvl="1"/>
            <a:r>
              <a:rPr lang="en-US" u="sng" dirty="0" smtClean="0"/>
              <a:t>Entrepreneur Perspective</a:t>
            </a:r>
          </a:p>
          <a:p>
            <a:pPr lvl="2"/>
            <a:r>
              <a:rPr lang="en-US" dirty="0" smtClean="0">
                <a:solidFill>
                  <a:srgbClr val="FF0000"/>
                </a:solidFill>
              </a:rPr>
              <a:t>Vision and Execution</a:t>
            </a:r>
          </a:p>
          <a:p>
            <a:pPr lvl="1"/>
            <a:r>
              <a:rPr lang="en-US" u="sng" dirty="0" smtClean="0"/>
              <a:t>Customer Perspective</a:t>
            </a:r>
          </a:p>
          <a:p>
            <a:pPr lvl="2"/>
            <a:r>
              <a:rPr lang="en-US" dirty="0" smtClean="0">
                <a:solidFill>
                  <a:srgbClr val="FF0000"/>
                </a:solidFill>
              </a:rPr>
              <a:t>Market Need and Demand</a:t>
            </a:r>
          </a:p>
          <a:p>
            <a:pPr lvl="1"/>
            <a:r>
              <a:rPr lang="en-US" u="sng" dirty="0" smtClean="0"/>
              <a:t>Investor Perspective</a:t>
            </a:r>
          </a:p>
          <a:p>
            <a:pPr lvl="2"/>
            <a:r>
              <a:rPr lang="en-US" dirty="0" smtClean="0">
                <a:solidFill>
                  <a:srgbClr val="FF0000"/>
                </a:solidFill>
              </a:rPr>
              <a:t>Profitability and Return Potential</a:t>
            </a:r>
            <a:endParaRPr lang="en-US" dirty="0">
              <a:solidFill>
                <a:srgbClr val="FF0000"/>
              </a:solidFill>
            </a:endParaRPr>
          </a:p>
        </p:txBody>
      </p:sp>
      <p:pic>
        <p:nvPicPr>
          <p:cNvPr id="5" name="Picture 4" descr="Business plan Vectors - Download Free High-Quality Vectors | Magnific  (formerly Freepik)"/>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86200"/>
            <a:ext cx="3810000" cy="2413000"/>
          </a:xfrm>
          <a:prstGeom prst="rect">
            <a:avLst/>
          </a:prstGeom>
          <a:noFill/>
          <a:ln>
            <a:noFill/>
          </a:ln>
        </p:spPr>
      </p:pic>
    </p:spTree>
    <p:extLst>
      <p:ext uri="{BB962C8B-B14F-4D97-AF65-F5344CB8AC3E}">
        <p14:creationId xmlns:p14="http://schemas.microsoft.com/office/powerpoint/2010/main" val="1874106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Sections of a Business Plan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normAutofit/>
          </a:bodyPr>
          <a:lstStyle/>
          <a:p>
            <a:r>
              <a:rPr lang="en-US" sz="2400" u="sng" dirty="0" smtClean="0"/>
              <a:t>Typical Structure Includes</a:t>
            </a:r>
            <a:r>
              <a:rPr lang="en-US" dirty="0" smtClean="0"/>
              <a:t>:</a:t>
            </a:r>
          </a:p>
          <a:p>
            <a:endParaRPr lang="en-US" sz="900" dirty="0" smtClean="0"/>
          </a:p>
          <a:p>
            <a:pPr marL="731520" lvl="1" indent="-457200">
              <a:buFont typeface="+mj-lt"/>
              <a:buAutoNum type="arabicPeriod"/>
            </a:pPr>
            <a:r>
              <a:rPr lang="en-US" sz="2000" dirty="0" smtClean="0">
                <a:solidFill>
                  <a:srgbClr val="FF0000"/>
                </a:solidFill>
              </a:rPr>
              <a:t>Executive Summary</a:t>
            </a:r>
          </a:p>
          <a:p>
            <a:pPr marL="731520" lvl="1" indent="-457200">
              <a:buFont typeface="+mj-lt"/>
              <a:buAutoNum type="arabicPeriod"/>
            </a:pPr>
            <a:r>
              <a:rPr lang="en-US" sz="2000" dirty="0" smtClean="0">
                <a:solidFill>
                  <a:srgbClr val="FF0000"/>
                </a:solidFill>
              </a:rPr>
              <a:t>Venture Concept and Valuation Proposition</a:t>
            </a:r>
          </a:p>
          <a:p>
            <a:pPr marL="731520" lvl="1" indent="-457200">
              <a:buFont typeface="+mj-lt"/>
              <a:buAutoNum type="arabicPeriod"/>
            </a:pPr>
            <a:r>
              <a:rPr lang="en-US" sz="2000" dirty="0" smtClean="0">
                <a:solidFill>
                  <a:srgbClr val="FF0000"/>
                </a:solidFill>
              </a:rPr>
              <a:t>Marketing Analysis</a:t>
            </a:r>
          </a:p>
          <a:p>
            <a:pPr marL="731520" lvl="1" indent="-457200">
              <a:buFont typeface="+mj-lt"/>
              <a:buAutoNum type="arabicPeriod"/>
            </a:pPr>
            <a:r>
              <a:rPr lang="en-US" sz="2000" dirty="0" smtClean="0">
                <a:solidFill>
                  <a:srgbClr val="FF0000"/>
                </a:solidFill>
              </a:rPr>
              <a:t>Operations Plan</a:t>
            </a:r>
          </a:p>
          <a:p>
            <a:pPr marL="731520" lvl="1" indent="-457200">
              <a:buFont typeface="+mj-lt"/>
              <a:buAutoNum type="arabicPeriod"/>
            </a:pPr>
            <a:r>
              <a:rPr lang="en-US" sz="2000" dirty="0" smtClean="0">
                <a:solidFill>
                  <a:srgbClr val="FF0000"/>
                </a:solidFill>
              </a:rPr>
              <a:t>Management Team</a:t>
            </a:r>
          </a:p>
          <a:p>
            <a:pPr marL="731520" lvl="1" indent="-457200">
              <a:buFont typeface="+mj-lt"/>
              <a:buAutoNum type="arabicPeriod"/>
            </a:pPr>
            <a:r>
              <a:rPr lang="en-US" sz="2000" dirty="0" smtClean="0">
                <a:solidFill>
                  <a:srgbClr val="FF0000"/>
                </a:solidFill>
              </a:rPr>
              <a:t>Financial Projections</a:t>
            </a:r>
          </a:p>
          <a:p>
            <a:pPr marL="731520" lvl="1" indent="-457200">
              <a:buFont typeface="+mj-lt"/>
              <a:buAutoNum type="arabicPeriod"/>
            </a:pPr>
            <a:r>
              <a:rPr lang="en-US" sz="2000" dirty="0" smtClean="0">
                <a:solidFill>
                  <a:srgbClr val="FF0000"/>
                </a:solidFill>
              </a:rPr>
              <a:t>Risk Analysis</a:t>
            </a:r>
          </a:p>
          <a:p>
            <a:pPr marL="731520" lvl="1" indent="-457200">
              <a:buFont typeface="+mj-lt"/>
              <a:buAutoNum type="arabicPeriod"/>
            </a:pPr>
            <a:r>
              <a:rPr lang="en-US" sz="2000" dirty="0" smtClean="0">
                <a:solidFill>
                  <a:srgbClr val="FF0000"/>
                </a:solidFill>
              </a:rPr>
              <a:t>Exit Strategy</a:t>
            </a:r>
          </a:p>
          <a:p>
            <a:pPr marL="731520" lvl="1" indent="-457200">
              <a:buFont typeface="+mj-lt"/>
              <a:buAutoNum type="arabicPeriod"/>
            </a:pPr>
            <a:r>
              <a:rPr lang="en-US" sz="2000" dirty="0" smtClean="0">
                <a:solidFill>
                  <a:srgbClr val="FF0000"/>
                </a:solidFill>
              </a:rPr>
              <a:t>Milestone Schedule</a:t>
            </a:r>
          </a:p>
          <a:p>
            <a:pPr marL="731520" lvl="1" indent="-457200">
              <a:buFont typeface="+mj-lt"/>
              <a:buAutoNum type="arabicPeriod"/>
            </a:pPr>
            <a:r>
              <a:rPr lang="en-US" sz="2000" dirty="0" smtClean="0">
                <a:solidFill>
                  <a:srgbClr val="FF0000"/>
                </a:solidFill>
              </a:rPr>
              <a:t>Appendix</a:t>
            </a:r>
            <a:endParaRPr lang="en-US" sz="2000" dirty="0">
              <a:solidFill>
                <a:srgbClr val="FF0000"/>
              </a:solidFill>
            </a:endParaRPr>
          </a:p>
        </p:txBody>
      </p:sp>
      <p:pic>
        <p:nvPicPr>
          <p:cNvPr id="5" name="Picture 4" descr="How Write Business Plan Step by Step: Complete Guide"/>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0"/>
            <a:ext cx="5029200" cy="3212308"/>
          </a:xfrm>
          <a:prstGeom prst="rect">
            <a:avLst/>
          </a:prstGeom>
          <a:noFill/>
          <a:ln>
            <a:noFill/>
          </a:ln>
        </p:spPr>
      </p:pic>
    </p:spTree>
    <p:extLst>
      <p:ext uri="{BB962C8B-B14F-4D97-AF65-F5344CB8AC3E}">
        <p14:creationId xmlns:p14="http://schemas.microsoft.com/office/powerpoint/2010/main" val="32810088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8720</TotalTime>
  <Words>2100</Words>
  <Application>Microsoft Office PowerPoint</Application>
  <PresentationFormat>On-screen Show (4:3)</PresentationFormat>
  <Paragraphs>582</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Calibri</vt:lpstr>
      <vt:lpstr>Georgia</vt:lpstr>
      <vt:lpstr>Times New Roman</vt:lpstr>
      <vt:lpstr>Wingdings</vt:lpstr>
      <vt:lpstr>Wingdings 2</vt:lpstr>
      <vt:lpstr>Civic</vt:lpstr>
      <vt:lpstr>Entrepreneurship Class Presentation SUMM Consolidate. Session 6</vt:lpstr>
      <vt:lpstr>Purpose of a Business Plan</vt:lpstr>
      <vt:lpstr>Business Plan Pitfalls</vt:lpstr>
      <vt:lpstr>Business Model Canvas</vt:lpstr>
      <vt:lpstr>Business Model Canvas 9 Core Elements</vt:lpstr>
      <vt:lpstr>Business Model Canvas</vt:lpstr>
      <vt:lpstr>Benefits of Writing a Business Plan</vt:lpstr>
      <vt:lpstr>Three Key Perspectives in a Business Plan</vt:lpstr>
      <vt:lpstr>Major Sections of a Business Plan</vt:lpstr>
      <vt:lpstr>The 10 Major Sections of a Business Plan 1. Executive Summary</vt:lpstr>
      <vt:lpstr>The 10 Major Sections of a Business Plan 2. Venture Concept and Value Proposition</vt:lpstr>
      <vt:lpstr>The 10 Major Sections of a Business Plan 3. Marketing Plan</vt:lpstr>
      <vt:lpstr>The 10 Major Sections of a Business Plan 4. Operations Plan</vt:lpstr>
      <vt:lpstr>The 10 Major Sections of a Business Plan 5. Management Team</vt:lpstr>
      <vt:lpstr>The 10 Major Sections of a Business Plan 6. Financial Plan</vt:lpstr>
      <vt:lpstr>The 10 Major Sections of a Business Plan 7. Critical Risks</vt:lpstr>
      <vt:lpstr>The 10 Major Sections of a Business Plan 8. Harvest (Exit) Strategy</vt:lpstr>
      <vt:lpstr>The 10 Major Sections of a Business Plan 9. Milestone Schedule</vt:lpstr>
      <vt:lpstr>The 10 Major Sections of a Business Plan 10. Appendix (or Supporting Documents)</vt:lpstr>
      <vt:lpstr>The 10 Major Sections of a Business Plan Key Takeaway</vt:lpstr>
      <vt:lpstr>The Pitch Presenting the Plan </vt:lpstr>
      <vt:lpstr>Understanding the Curriculum</vt:lpstr>
      <vt:lpstr>Application of the Curriculum</vt:lpstr>
      <vt:lpstr>Application of the Curriculum</vt:lpstr>
      <vt:lpstr>Application of the Curriculum</vt:lpstr>
      <vt:lpstr>Application of the Curriculum</vt:lpstr>
      <vt:lpstr>Key Takeaway</vt:lpstr>
      <vt:lpstr>Strategic Planning in Growing Ventures</vt:lpstr>
      <vt:lpstr>Why Entrepreneurs Often Avoid Planning</vt:lpstr>
      <vt:lpstr>Five Strategic Mistakes Entrepreneurs Must Avoid</vt:lpstr>
      <vt:lpstr>Entrepreneurial + Strategic Actions Create Wealth</vt:lpstr>
      <vt:lpstr>The Entrepreneurial Strategy Matrix Risk vs. Innovation</vt:lpstr>
      <vt:lpstr>Venture Life Cycle Stages</vt:lpstr>
      <vt:lpstr>Transition from Entrepreneur to Manager</vt:lpstr>
      <vt:lpstr>Managing Growth Challenges</vt:lpstr>
      <vt:lpstr>Managing Organizational Paradoxes</vt:lpstr>
      <vt:lpstr>Breaking Through the “Growth Wall”</vt:lpstr>
      <vt:lpstr>Growth Hacking</vt:lpstr>
      <vt:lpstr>Blitzscaling</vt:lpstr>
      <vt:lpstr>Building an Entrepreneurial Company</vt:lpstr>
      <vt:lpstr>Unique Challenges of Growing Small Firms</vt:lpstr>
      <vt:lpstr>Entrepreneurial Leadership</vt:lpstr>
      <vt:lpstr>Key Takeaways</vt:lpstr>
      <vt:lpstr>Application How to Use this in Real Life</vt:lpstr>
      <vt:lpstr>Application How to Use this in Real Life</vt:lpstr>
      <vt:lpstr>Application How to Use this in Real Life</vt:lpstr>
      <vt:lpstr>Application How to Use this in Real Life</vt:lpstr>
      <vt:lpstr>Application How to Use this in Real Life</vt:lpstr>
      <vt:lpstr>Application How to Use this in Real Life</vt:lpstr>
      <vt:lpstr>Application How to Use this in Real Life</vt:lpstr>
      <vt:lpstr>Final Insight</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802</cp:revision>
  <cp:lastPrinted>2026-06-08T21:39:18Z</cp:lastPrinted>
  <dcterms:created xsi:type="dcterms:W3CDTF">2015-02-01T00:37:43Z</dcterms:created>
  <dcterms:modified xsi:type="dcterms:W3CDTF">2026-06-08T21:43:26Z</dcterms:modified>
</cp:coreProperties>
</file>