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4"/>
  </p:notesMasterIdLst>
  <p:handoutMasterIdLst>
    <p:handoutMasterId r:id="rId35"/>
  </p:handoutMasterIdLst>
  <p:sldIdLst>
    <p:sldId id="484" r:id="rId2"/>
    <p:sldId id="485" r:id="rId3"/>
    <p:sldId id="486" r:id="rId4"/>
    <p:sldId id="487" r:id="rId5"/>
    <p:sldId id="491" r:id="rId6"/>
    <p:sldId id="492" r:id="rId7"/>
    <p:sldId id="493" r:id="rId8"/>
    <p:sldId id="494" r:id="rId9"/>
    <p:sldId id="496" r:id="rId10"/>
    <p:sldId id="498" r:id="rId11"/>
    <p:sldId id="500" r:id="rId12"/>
    <p:sldId id="501" r:id="rId13"/>
    <p:sldId id="502" r:id="rId14"/>
    <p:sldId id="504" r:id="rId15"/>
    <p:sldId id="505" r:id="rId16"/>
    <p:sldId id="506" r:id="rId17"/>
    <p:sldId id="507" r:id="rId18"/>
    <p:sldId id="508" r:id="rId19"/>
    <p:sldId id="509" r:id="rId20"/>
    <p:sldId id="510" r:id="rId21"/>
    <p:sldId id="511" r:id="rId22"/>
    <p:sldId id="512" r:id="rId23"/>
    <p:sldId id="516" r:id="rId24"/>
    <p:sldId id="530" r:id="rId25"/>
    <p:sldId id="518" r:id="rId26"/>
    <p:sldId id="519" r:id="rId27"/>
    <p:sldId id="521" r:id="rId28"/>
    <p:sldId id="522" r:id="rId29"/>
    <p:sldId id="520" r:id="rId30"/>
    <p:sldId id="523" r:id="rId31"/>
    <p:sldId id="524" r:id="rId32"/>
    <p:sldId id="326"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8/7/2025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8/7/2025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8/7/2025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8/7/2025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8/7/2025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8/7/2025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8/7/2025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8/7/2025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8/7/2025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8/7/2025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Functional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The Functional Approach asserts that all managers perform various functions in doing their jobs. </a:t>
            </a:r>
          </a:p>
          <a:p>
            <a:endParaRPr lang="en-US" sz="900" u="sng" dirty="0"/>
          </a:p>
          <a:p>
            <a:pPr lvl="1"/>
            <a:r>
              <a:rPr lang="en-US" dirty="0" smtClean="0"/>
              <a:t>He identified five functions critical to managerial effectiveness:</a:t>
            </a:r>
          </a:p>
          <a:p>
            <a:endParaRPr lang="en-US" sz="900" dirty="0" smtClean="0"/>
          </a:p>
          <a:p>
            <a:pPr marL="731520" lvl="1" indent="-457200">
              <a:buFont typeface="+mj-lt"/>
              <a:buAutoNum type="arabicPeriod"/>
            </a:pPr>
            <a:r>
              <a:rPr lang="en-US" u="sng" dirty="0" smtClean="0"/>
              <a:t>Planning</a:t>
            </a:r>
          </a:p>
          <a:p>
            <a:pPr lvl="2"/>
            <a:r>
              <a:rPr lang="en-US" sz="1900" dirty="0" smtClean="0">
                <a:solidFill>
                  <a:srgbClr val="FF0000"/>
                </a:solidFill>
              </a:rPr>
              <a:t>Setting down a course of action.</a:t>
            </a:r>
          </a:p>
          <a:p>
            <a:pPr marL="731520" lvl="1" indent="-457200">
              <a:buFont typeface="+mj-lt"/>
              <a:buAutoNum type="arabicPeriod"/>
            </a:pPr>
            <a:r>
              <a:rPr lang="en-US" u="sng" dirty="0" smtClean="0"/>
              <a:t>Organizing</a:t>
            </a:r>
          </a:p>
          <a:p>
            <a:pPr lvl="2"/>
            <a:r>
              <a:rPr lang="en-US" sz="1900" dirty="0" smtClean="0">
                <a:solidFill>
                  <a:srgbClr val="FF0000"/>
                </a:solidFill>
              </a:rPr>
              <a:t>Designing a structure, with tasks and authority clearly defined.</a:t>
            </a:r>
          </a:p>
          <a:p>
            <a:pPr marL="731520" lvl="1" indent="-457200">
              <a:buFont typeface="+mj-lt"/>
              <a:buAutoNum type="arabicPeriod"/>
            </a:pPr>
            <a:r>
              <a:rPr lang="en-US" u="sng" dirty="0" smtClean="0"/>
              <a:t>Commanding</a:t>
            </a:r>
          </a:p>
          <a:p>
            <a:pPr lvl="2"/>
            <a:r>
              <a:rPr lang="en-US" sz="1900" dirty="0" smtClean="0">
                <a:solidFill>
                  <a:srgbClr val="FF0000"/>
                </a:solidFill>
              </a:rPr>
              <a:t>Directing subordinate’s actions.</a:t>
            </a:r>
          </a:p>
          <a:p>
            <a:pPr marL="731520" lvl="1" indent="-457200">
              <a:buFont typeface="+mj-lt"/>
              <a:buAutoNum type="arabicPeriod"/>
            </a:pPr>
            <a:r>
              <a:rPr lang="en-US" u="sng" dirty="0" smtClean="0"/>
              <a:t>Coordinating</a:t>
            </a:r>
          </a:p>
          <a:p>
            <a:pPr lvl="2"/>
            <a:r>
              <a:rPr lang="en-US" sz="1900" dirty="0" smtClean="0">
                <a:solidFill>
                  <a:srgbClr val="FF0000"/>
                </a:solidFill>
              </a:rPr>
              <a:t>Pulling organizational elements toward common objectives.</a:t>
            </a:r>
          </a:p>
          <a:p>
            <a:pPr marL="731520" lvl="1" indent="-457200">
              <a:buFont typeface="+mj-lt"/>
              <a:buAutoNum type="arabicPeriod"/>
            </a:pPr>
            <a:r>
              <a:rPr lang="en-US" u="sng" dirty="0" smtClean="0"/>
              <a:t>Controlling</a:t>
            </a:r>
          </a:p>
          <a:p>
            <a:pPr lvl="2"/>
            <a:r>
              <a:rPr lang="en-US" sz="1900" dirty="0" smtClean="0">
                <a:solidFill>
                  <a:srgbClr val="FF0000"/>
                </a:solidFill>
              </a:rPr>
              <a:t>Ensuring that plans are carried out.</a:t>
            </a:r>
            <a:endParaRPr lang="en-US" sz="1900" dirty="0">
              <a:solidFill>
                <a:srgbClr val="FF0000"/>
              </a:solidFill>
            </a:endParaRPr>
          </a:p>
        </p:txBody>
      </p:sp>
      <p:pic>
        <p:nvPicPr>
          <p:cNvPr id="7" name="Picture 6" descr="Process Approach Stock Illustrations – 9,382 Process Approach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953000"/>
            <a:ext cx="1676400" cy="1371600"/>
          </a:xfrm>
          <a:prstGeom prst="rect">
            <a:avLst/>
          </a:prstGeom>
          <a:noFill/>
          <a:ln>
            <a:noFill/>
          </a:ln>
        </p:spPr>
      </p:pic>
    </p:spTree>
    <p:extLst>
      <p:ext uri="{BB962C8B-B14F-4D97-AF65-F5344CB8AC3E}">
        <p14:creationId xmlns:p14="http://schemas.microsoft.com/office/powerpoint/2010/main" val="102348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Relations-Behavioral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Elton Mayo conducted a study and hypothesized that if lighting at Western Electric Company in Hawthorne Illinois improved, then productivity would increase</a:t>
            </a:r>
            <a:r>
              <a:rPr lang="en-US" sz="2000" dirty="0" smtClean="0"/>
              <a:t>. </a:t>
            </a:r>
          </a:p>
          <a:p>
            <a:endParaRPr lang="en-US" sz="800" dirty="0"/>
          </a:p>
          <a:p>
            <a:pPr lvl="1"/>
            <a:r>
              <a:rPr lang="en-US" sz="2000" dirty="0" smtClean="0"/>
              <a:t>Numerous variations in working conditions were introduced, and no matter what change occurred, productivity continued to rise until it stabilized at a relatively high level.</a:t>
            </a:r>
          </a:p>
          <a:p>
            <a:pPr lvl="1"/>
            <a:endParaRPr lang="en-US" sz="900" dirty="0" smtClean="0"/>
          </a:p>
          <a:p>
            <a:pPr lvl="2"/>
            <a:r>
              <a:rPr lang="en-US" sz="1800" dirty="0" smtClean="0">
                <a:solidFill>
                  <a:srgbClr val="FF0000"/>
                </a:solidFill>
              </a:rPr>
              <a:t>He concluded that the workers performed differently than normal, because the researchers were observing them.  </a:t>
            </a:r>
          </a:p>
          <a:p>
            <a:pPr lvl="2"/>
            <a:r>
              <a:rPr lang="en-US" sz="1800" dirty="0" smtClean="0">
                <a:solidFill>
                  <a:srgbClr val="FF0000"/>
                </a:solidFill>
              </a:rPr>
              <a:t>This became known as the Hawthorne Effect.  </a:t>
            </a:r>
            <a:endParaRPr lang="en-US" sz="1800" dirty="0">
              <a:solidFill>
                <a:srgbClr val="FF0000"/>
              </a:solidFill>
            </a:endParaRPr>
          </a:p>
        </p:txBody>
      </p:sp>
      <p:pic>
        <p:nvPicPr>
          <p:cNvPr id="9" name="Picture 8" descr="Behavioral Approach to Management – A study by Artur Victoria"/>
          <p:cNvPicPr/>
          <p:nvPr/>
        </p:nvPicPr>
        <p:blipFill>
          <a:blip r:embed="rId2">
            <a:extLst>
              <a:ext uri="{28A0092B-C50C-407E-A947-70E740481C1C}">
                <a14:useLocalDpi xmlns:a14="http://schemas.microsoft.com/office/drawing/2010/main" val="0"/>
              </a:ext>
            </a:extLst>
          </a:blip>
          <a:srcRect/>
          <a:stretch>
            <a:fillRect/>
          </a:stretch>
        </p:blipFill>
        <p:spPr bwMode="auto">
          <a:xfrm>
            <a:off x="5453743" y="4953000"/>
            <a:ext cx="3725091" cy="1912141"/>
          </a:xfrm>
          <a:prstGeom prst="rect">
            <a:avLst/>
          </a:prstGeom>
          <a:noFill/>
          <a:ln>
            <a:noFill/>
          </a:ln>
        </p:spPr>
      </p:pic>
    </p:spTree>
    <p:extLst>
      <p:ext uri="{BB962C8B-B14F-4D97-AF65-F5344CB8AC3E}">
        <p14:creationId xmlns:p14="http://schemas.microsoft.com/office/powerpoint/2010/main" val="34162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Relations-Behavioral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These studies gave rise to what was known as the human relations movement and later as the behavioral science approach</a:t>
            </a:r>
            <a:r>
              <a:rPr lang="en-US" sz="2100" dirty="0" smtClean="0"/>
              <a:t>.  </a:t>
            </a:r>
          </a:p>
          <a:p>
            <a:endParaRPr lang="en-US" sz="800" dirty="0"/>
          </a:p>
          <a:p>
            <a:pPr lvl="1"/>
            <a:r>
              <a:rPr lang="en-US" sz="2000" dirty="0" smtClean="0"/>
              <a:t>This approach focuses on the behavior of people in organizations.  </a:t>
            </a:r>
          </a:p>
          <a:p>
            <a:pPr lvl="1"/>
            <a:endParaRPr lang="en-US" sz="800" dirty="0"/>
          </a:p>
          <a:p>
            <a:pPr lvl="2"/>
            <a:r>
              <a:rPr lang="en-US" sz="1800" dirty="0" smtClean="0">
                <a:solidFill>
                  <a:srgbClr val="FF0000"/>
                </a:solidFill>
              </a:rPr>
              <a:t>Contributions from psychologists, sociologists, and other behavioral disciplines have provided numerous insights into individual and group behavior in work settings and the impact of supervisory practices and procedures on EE motivation and work performance.</a:t>
            </a:r>
            <a:endParaRPr lang="en-US" sz="1800" dirty="0">
              <a:solidFill>
                <a:srgbClr val="FF0000"/>
              </a:solidFill>
            </a:endParaRPr>
          </a:p>
        </p:txBody>
      </p:sp>
      <p:pic>
        <p:nvPicPr>
          <p:cNvPr id="5" name="Picture 4" descr="The 'Hawthorne Effect' in the modern workplace"/>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191000"/>
            <a:ext cx="4096512" cy="2133600"/>
          </a:xfrm>
          <a:prstGeom prst="rect">
            <a:avLst/>
          </a:prstGeom>
          <a:noFill/>
          <a:ln>
            <a:noFill/>
          </a:ln>
        </p:spPr>
      </p:pic>
    </p:spTree>
    <p:extLst>
      <p:ext uri="{BB962C8B-B14F-4D97-AF65-F5344CB8AC3E}">
        <p14:creationId xmlns:p14="http://schemas.microsoft.com/office/powerpoint/2010/main" val="4253483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Quantitative-Systems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Quantitative-Systems Approaches refers to the field of management </a:t>
            </a:r>
            <a:r>
              <a:rPr lang="en-US" sz="2200" u="sng" dirty="0" smtClean="0"/>
              <a:t>that </a:t>
            </a:r>
            <a:r>
              <a:rPr lang="en-US" sz="2200" u="sng" dirty="0" smtClean="0"/>
              <a:t>uses mathematical modeling as a foundation</a:t>
            </a:r>
            <a:r>
              <a:rPr lang="en-US" sz="2200" dirty="0" smtClean="0"/>
              <a:t>.</a:t>
            </a:r>
          </a:p>
          <a:p>
            <a:endParaRPr lang="en-US" sz="800" dirty="0" smtClean="0"/>
          </a:p>
          <a:p>
            <a:pPr lvl="1"/>
            <a:r>
              <a:rPr lang="en-US" sz="2000" dirty="0" smtClean="0"/>
              <a:t>These models quantitatively describe the interrelationship of variables through data.  The models can be manipulated and outcomes predicted.  They are used in decision making.</a:t>
            </a:r>
          </a:p>
          <a:p>
            <a:pPr lvl="1"/>
            <a:endParaRPr lang="en-US" sz="800" dirty="0" smtClean="0"/>
          </a:p>
          <a:p>
            <a:pPr lvl="2"/>
            <a:r>
              <a:rPr lang="en-US" sz="1800" dirty="0">
                <a:solidFill>
                  <a:srgbClr val="FF0000"/>
                </a:solidFill>
              </a:rPr>
              <a:t>Mathematical modeling typically is </a:t>
            </a:r>
            <a:r>
              <a:rPr lang="en-US" sz="1800" dirty="0" smtClean="0">
                <a:solidFill>
                  <a:srgbClr val="FF0000"/>
                </a:solidFill>
              </a:rPr>
              <a:t>used </a:t>
            </a:r>
            <a:r>
              <a:rPr lang="en-US" sz="1800" dirty="0">
                <a:solidFill>
                  <a:srgbClr val="FF0000"/>
                </a:solidFill>
              </a:rPr>
              <a:t>to build “what-if” </a:t>
            </a:r>
            <a:r>
              <a:rPr lang="en-US" sz="1800" dirty="0" smtClean="0">
                <a:solidFill>
                  <a:srgbClr val="FF0000"/>
                </a:solidFill>
              </a:rPr>
              <a:t>scenarios      </a:t>
            </a:r>
            <a:r>
              <a:rPr lang="en-US" sz="1800" dirty="0" smtClean="0">
                <a:solidFill>
                  <a:srgbClr val="FF0000"/>
                </a:solidFill>
              </a:rPr>
              <a:t>(</a:t>
            </a:r>
            <a:r>
              <a:rPr lang="en-US" sz="1800" dirty="0">
                <a:solidFill>
                  <a:srgbClr val="FF0000"/>
                </a:solidFill>
              </a:rPr>
              <a:t>i.e. what would be the effect on sales if we reduce EEs by 10%?).  </a:t>
            </a:r>
          </a:p>
        </p:txBody>
      </p:sp>
      <p:pic>
        <p:nvPicPr>
          <p:cNvPr id="7" name="Picture 6" descr="Different Types of Quantitative Research: Meaning &amp;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267200"/>
            <a:ext cx="3886200" cy="2057400"/>
          </a:xfrm>
          <a:prstGeom prst="rect">
            <a:avLst/>
          </a:prstGeom>
          <a:noFill/>
          <a:ln>
            <a:noFill/>
          </a:ln>
        </p:spPr>
      </p:pic>
    </p:spTree>
    <p:extLst>
      <p:ext uri="{BB962C8B-B14F-4D97-AF65-F5344CB8AC3E}">
        <p14:creationId xmlns:p14="http://schemas.microsoft.com/office/powerpoint/2010/main" val="35409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Factors and Trends Affecting the Role of the Supervisor</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In the near future, supervisors will have to understand and address many complex environmental factors and trends</a:t>
            </a:r>
            <a:r>
              <a:rPr lang="en-US" dirty="0" smtClean="0"/>
              <a:t>.  </a:t>
            </a:r>
          </a:p>
          <a:p>
            <a:endParaRPr lang="en-US" sz="800" dirty="0"/>
          </a:p>
          <a:p>
            <a:pPr lvl="1"/>
            <a:r>
              <a:rPr lang="en-US" dirty="0" smtClean="0"/>
              <a:t>Although every supervisor is responsible for managing numerous resources, unquestionably the most important, overriding aspect of supervision is the management of people.</a:t>
            </a:r>
          </a:p>
          <a:p>
            <a:pPr lvl="1"/>
            <a:endParaRPr lang="en-US" sz="800" dirty="0"/>
          </a:p>
          <a:p>
            <a:pPr lvl="2"/>
            <a:r>
              <a:rPr lang="en-US" dirty="0" smtClean="0">
                <a:solidFill>
                  <a:srgbClr val="FF0000"/>
                </a:solidFill>
              </a:rPr>
              <a:t>Therefore the nature of the workforce should be of vital concern to the supervisor who plans for the future.  </a:t>
            </a:r>
            <a:endParaRPr lang="en-US" dirty="0">
              <a:solidFill>
                <a:srgbClr val="FF0000"/>
              </a:solidFill>
            </a:endParaRPr>
          </a:p>
        </p:txBody>
      </p:sp>
      <p:pic>
        <p:nvPicPr>
          <p:cNvPr id="5" name="Picture 4" descr="8 Essential People Management Ski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114800"/>
            <a:ext cx="2282952" cy="2209800"/>
          </a:xfrm>
          <a:prstGeom prst="rect">
            <a:avLst/>
          </a:prstGeom>
          <a:noFill/>
          <a:ln>
            <a:noFill/>
          </a:ln>
        </p:spPr>
      </p:pic>
    </p:spTree>
    <p:extLst>
      <p:ext uri="{BB962C8B-B14F-4D97-AF65-F5344CB8AC3E}">
        <p14:creationId xmlns:p14="http://schemas.microsoft.com/office/powerpoint/2010/main" val="420731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Factors and Trends Affecting the Role of the Supervisor</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Finding qualified EEs and assimilating them </a:t>
            </a:r>
            <a:r>
              <a:rPr lang="en-US" sz="2000" u="sng" dirty="0" smtClean="0"/>
              <a:t>into the </a:t>
            </a:r>
            <a:r>
              <a:rPr lang="en-US" sz="2200" u="sng" dirty="0" smtClean="0"/>
              <a:t>organization is a critical supervisory responsibility</a:t>
            </a:r>
            <a:r>
              <a:rPr lang="en-US" sz="2200" dirty="0" smtClean="0"/>
              <a:t>.  </a:t>
            </a:r>
          </a:p>
          <a:p>
            <a:endParaRPr lang="en-US" sz="800" dirty="0"/>
          </a:p>
          <a:p>
            <a:pPr lvl="1"/>
            <a:r>
              <a:rPr lang="en-US" sz="2000" dirty="0" smtClean="0">
                <a:solidFill>
                  <a:schemeClr val="accent6">
                    <a:lumMod val="75000"/>
                  </a:schemeClr>
                </a:solidFill>
              </a:rPr>
              <a:t>The </a:t>
            </a:r>
            <a:r>
              <a:rPr lang="en-US" sz="2000" dirty="0" smtClean="0">
                <a:solidFill>
                  <a:schemeClr val="accent6">
                    <a:lumMod val="75000"/>
                  </a:schemeClr>
                </a:solidFill>
              </a:rPr>
              <a:t>traditional challenges of attracting and retaining </a:t>
            </a:r>
            <a:r>
              <a:rPr lang="en-US" sz="2000" dirty="0" smtClean="0">
                <a:solidFill>
                  <a:schemeClr val="accent6">
                    <a:lumMod val="75000"/>
                  </a:schemeClr>
                </a:solidFill>
              </a:rPr>
              <a:t>the most qualified </a:t>
            </a:r>
            <a:r>
              <a:rPr lang="en-US" sz="2000" dirty="0" smtClean="0">
                <a:solidFill>
                  <a:schemeClr val="accent6">
                    <a:lumMod val="75000"/>
                  </a:schemeClr>
                </a:solidFill>
              </a:rPr>
              <a:t>EEs is overshadowed by the challenge of leading and motivating an increasingly changing workforce. </a:t>
            </a:r>
            <a:endParaRPr lang="en-US" sz="2000" dirty="0" smtClean="0">
              <a:solidFill>
                <a:schemeClr val="accent6">
                  <a:lumMod val="75000"/>
                </a:schemeClr>
              </a:solidFill>
            </a:endParaRPr>
          </a:p>
          <a:p>
            <a:pPr lvl="1"/>
            <a:endParaRPr lang="en-US" sz="800" dirty="0">
              <a:solidFill>
                <a:schemeClr val="accent6">
                  <a:lumMod val="75000"/>
                </a:schemeClr>
              </a:solidFill>
            </a:endParaRPr>
          </a:p>
          <a:p>
            <a:pPr lvl="2"/>
            <a:r>
              <a:rPr lang="en-US" sz="1800" dirty="0" smtClean="0">
                <a:solidFill>
                  <a:srgbClr val="FF0000"/>
                </a:solidFill>
              </a:rPr>
              <a:t>The </a:t>
            </a:r>
            <a:r>
              <a:rPr lang="en-US" sz="1800" dirty="0" smtClean="0">
                <a:solidFill>
                  <a:srgbClr val="FF0000"/>
                </a:solidFill>
              </a:rPr>
              <a:t>most significant characteristic of this changing workforce </a:t>
            </a:r>
            <a:r>
              <a:rPr lang="en-US" sz="1800" dirty="0" smtClean="0">
                <a:solidFill>
                  <a:srgbClr val="FF0000"/>
                </a:solidFill>
              </a:rPr>
              <a:t>is</a:t>
            </a:r>
            <a:r>
              <a:rPr lang="en-US" sz="1800" dirty="0" smtClean="0">
                <a:solidFill>
                  <a:srgbClr val="FF0000"/>
                </a:solidFill>
              </a:rPr>
              <a:t> diversity</a:t>
            </a:r>
            <a:r>
              <a:rPr lang="en-US" sz="1800" dirty="0" smtClean="0">
                <a:solidFill>
                  <a:srgbClr val="FF0000"/>
                </a:solidFill>
              </a:rPr>
              <a:t>.  </a:t>
            </a:r>
            <a:endParaRPr lang="en-US" sz="1800" dirty="0" smtClean="0">
              <a:solidFill>
                <a:srgbClr val="FF0000"/>
              </a:solidFill>
            </a:endParaRPr>
          </a:p>
          <a:p>
            <a:pPr lvl="2"/>
            <a:r>
              <a:rPr lang="en-US" sz="1800" dirty="0" smtClean="0">
                <a:solidFill>
                  <a:srgbClr val="FF0000"/>
                </a:solidFill>
              </a:rPr>
              <a:t>Organizations</a:t>
            </a:r>
            <a:r>
              <a:rPr lang="en-US" sz="1800" dirty="0" smtClean="0">
                <a:solidFill>
                  <a:srgbClr val="FF0000"/>
                </a:solidFill>
              </a:rPr>
              <a:t> </a:t>
            </a:r>
            <a:r>
              <a:rPr lang="en-US" sz="1800" dirty="0" smtClean="0">
                <a:solidFill>
                  <a:srgbClr val="FF0000"/>
                </a:solidFill>
              </a:rPr>
              <a:t>are</a:t>
            </a:r>
            <a:r>
              <a:rPr lang="en-US" sz="1800" dirty="0" smtClean="0">
                <a:solidFill>
                  <a:srgbClr val="FF0000"/>
                </a:solidFill>
              </a:rPr>
              <a:t> </a:t>
            </a:r>
            <a:r>
              <a:rPr lang="en-US" sz="1800" dirty="0" smtClean="0">
                <a:solidFill>
                  <a:srgbClr val="FF0000"/>
                </a:solidFill>
              </a:rPr>
              <a:t>composed of EEs with different cultural, ethnic, gender, age, educational level, racial, and lifestyle characteristics. </a:t>
            </a:r>
            <a:r>
              <a:rPr lang="en-US" sz="1800" dirty="0" smtClean="0">
                <a:solidFill>
                  <a:srgbClr val="FF0000"/>
                </a:solidFill>
              </a:rPr>
              <a:t>The </a:t>
            </a:r>
            <a:r>
              <a:rPr lang="en-US" sz="1800" dirty="0" smtClean="0">
                <a:solidFill>
                  <a:srgbClr val="FF0000"/>
                </a:solidFill>
              </a:rPr>
              <a:t>supervisor will need to get people from many different cultures to work together.</a:t>
            </a:r>
            <a:endParaRPr lang="en-US" sz="1800" dirty="0">
              <a:solidFill>
                <a:srgbClr val="FF0000"/>
              </a:solidFill>
            </a:endParaRPr>
          </a:p>
        </p:txBody>
      </p:sp>
      <p:pic>
        <p:nvPicPr>
          <p:cNvPr id="6" name="Picture 5" descr="2,600+ Diversity And Inclusion Words Stock Photos, Pictures &amp; Royalty-Free  Images - iStock"/>
          <p:cNvPicPr/>
          <p:nvPr/>
        </p:nvPicPr>
        <p:blipFill>
          <a:blip r:embed="rId2">
            <a:extLst>
              <a:ext uri="{28A0092B-C50C-407E-A947-70E740481C1C}">
                <a14:useLocalDpi xmlns:a14="http://schemas.microsoft.com/office/drawing/2010/main" val="0"/>
              </a:ext>
            </a:extLst>
          </a:blip>
          <a:srcRect/>
          <a:stretch>
            <a:fillRect/>
          </a:stretch>
        </p:blipFill>
        <p:spPr bwMode="auto">
          <a:xfrm>
            <a:off x="4333385" y="5257800"/>
            <a:ext cx="4419600" cy="990600"/>
          </a:xfrm>
          <a:prstGeom prst="rect">
            <a:avLst/>
          </a:prstGeom>
          <a:noFill/>
          <a:ln>
            <a:noFill/>
          </a:ln>
        </p:spPr>
      </p:pic>
    </p:spTree>
    <p:extLst>
      <p:ext uri="{BB962C8B-B14F-4D97-AF65-F5344CB8AC3E}">
        <p14:creationId xmlns:p14="http://schemas.microsoft.com/office/powerpoint/2010/main" val="335682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and Workforce Growth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400" u="sng" dirty="0" smtClean="0"/>
              <a:t>Both the population and workforce will continue to grow</a:t>
            </a:r>
            <a:r>
              <a:rPr lang="en-US" dirty="0" smtClean="0"/>
              <a:t>.</a:t>
            </a:r>
          </a:p>
          <a:p>
            <a:endParaRPr lang="en-US" sz="800" dirty="0" smtClean="0"/>
          </a:p>
          <a:p>
            <a:pPr lvl="1"/>
            <a:r>
              <a:rPr lang="en-US" sz="2000" dirty="0" smtClean="0"/>
              <a:t>Immigration has accounted for, and will continue to account for, a considerable share of the nation’s population and workforce growth.</a:t>
            </a:r>
          </a:p>
          <a:p>
            <a:endParaRPr lang="en-US" sz="800" dirty="0" smtClean="0"/>
          </a:p>
          <a:p>
            <a:pPr lvl="2"/>
            <a:r>
              <a:rPr lang="en-US" sz="1800" dirty="0" smtClean="0">
                <a:solidFill>
                  <a:srgbClr val="FF0000"/>
                </a:solidFill>
              </a:rPr>
              <a:t>The growth in the number of new immigrants (refugees, legal or illegal) may expand certain interracial and intercultural problems that supervisors face in managing diverse workforces.</a:t>
            </a:r>
            <a:endParaRPr lang="en-US" sz="1800" dirty="0">
              <a:solidFill>
                <a:srgbClr val="FF0000"/>
              </a:solidFill>
            </a:endParaRPr>
          </a:p>
        </p:txBody>
      </p:sp>
      <p:pic>
        <p:nvPicPr>
          <p:cNvPr id="6" name="Picture 5" descr="Effectively Managing Diversity in the Workplace • Sprigg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038600"/>
            <a:ext cx="4443984" cy="2247900"/>
          </a:xfrm>
          <a:prstGeom prst="rect">
            <a:avLst/>
          </a:prstGeom>
          <a:noFill/>
          <a:ln>
            <a:noFill/>
          </a:ln>
        </p:spPr>
      </p:pic>
    </p:spTree>
    <p:extLst>
      <p:ext uri="{BB962C8B-B14F-4D97-AF65-F5344CB8AC3E}">
        <p14:creationId xmlns:p14="http://schemas.microsoft.com/office/powerpoint/2010/main" val="17950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and Workforce Growth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100" u="sng" dirty="0" smtClean="0"/>
              <a:t>Although managing a diverse workforce presents some difficulties, it also presents numerous opportunities for supervisors to build on the strengths of individuals and groups</a:t>
            </a:r>
            <a:r>
              <a:rPr lang="en-US" sz="2100" dirty="0" smtClean="0"/>
              <a:t>.</a:t>
            </a:r>
          </a:p>
          <a:p>
            <a:endParaRPr lang="en-US" sz="800" dirty="0" smtClean="0"/>
          </a:p>
          <a:p>
            <a:pPr lvl="1"/>
            <a:r>
              <a:rPr lang="en-US" sz="2000" dirty="0" smtClean="0"/>
              <a:t>Supervisors must understand the rights of EEs and their employers, regardless of workforce differences.</a:t>
            </a:r>
          </a:p>
          <a:p>
            <a:pPr lvl="1"/>
            <a:endParaRPr lang="en-US" sz="800" dirty="0" smtClean="0"/>
          </a:p>
          <a:p>
            <a:pPr lvl="2"/>
            <a:r>
              <a:rPr lang="en-US" sz="1800" dirty="0" smtClean="0">
                <a:solidFill>
                  <a:srgbClr val="FF0000"/>
                </a:solidFill>
              </a:rPr>
              <a:t>And, they</a:t>
            </a:r>
            <a:r>
              <a:rPr lang="en-US" sz="1800" dirty="0" smtClean="0">
                <a:solidFill>
                  <a:srgbClr val="FF0000"/>
                </a:solidFill>
              </a:rPr>
              <a:t> </a:t>
            </a:r>
            <a:r>
              <a:rPr lang="en-US" sz="1800" dirty="0" smtClean="0">
                <a:solidFill>
                  <a:srgbClr val="FF0000"/>
                </a:solidFill>
              </a:rPr>
              <a:t>must recognize the value of a diverse workforce and their own need to become more adaptable to change.  </a:t>
            </a:r>
            <a:endParaRPr lang="en-US" sz="1800" dirty="0">
              <a:solidFill>
                <a:srgbClr val="FF0000"/>
              </a:solidFill>
            </a:endParaRPr>
          </a:p>
        </p:txBody>
      </p:sp>
      <p:pic>
        <p:nvPicPr>
          <p:cNvPr id="5" name="Picture 4" descr="The Undeniable Impact of Workplace Diversity [Infograph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267200"/>
            <a:ext cx="3823062" cy="2050868"/>
          </a:xfrm>
          <a:prstGeom prst="rect">
            <a:avLst/>
          </a:prstGeom>
          <a:noFill/>
          <a:ln>
            <a:noFill/>
          </a:ln>
        </p:spPr>
      </p:pic>
    </p:spTree>
    <p:extLst>
      <p:ext uri="{BB962C8B-B14F-4D97-AF65-F5344CB8AC3E}">
        <p14:creationId xmlns:p14="http://schemas.microsoft.com/office/powerpoint/2010/main" val="191044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Other Population and Workforce Growth Considerations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Changing Age Patterns</a:t>
            </a:r>
          </a:p>
          <a:p>
            <a:r>
              <a:rPr lang="en-US" dirty="0" smtClean="0"/>
              <a:t>Women in the Workforce and Related Issues</a:t>
            </a:r>
          </a:p>
          <a:p>
            <a:pPr lvl="1"/>
            <a:r>
              <a:rPr lang="en-US" dirty="0" smtClean="0">
                <a:solidFill>
                  <a:srgbClr val="FF0000"/>
                </a:solidFill>
              </a:rPr>
              <a:t>Flextime – Job Sharing – Telecommuting</a:t>
            </a:r>
          </a:p>
          <a:p>
            <a:r>
              <a:rPr lang="en-US" dirty="0" smtClean="0"/>
              <a:t>Minorities in the Workforce</a:t>
            </a:r>
          </a:p>
          <a:p>
            <a:r>
              <a:rPr lang="en-US" dirty="0" smtClean="0"/>
              <a:t>Barriers for Women and Minorities</a:t>
            </a:r>
          </a:p>
          <a:p>
            <a:pPr lvl="1"/>
            <a:r>
              <a:rPr lang="en-US" dirty="0" smtClean="0">
                <a:solidFill>
                  <a:srgbClr val="FF0000"/>
                </a:solidFill>
              </a:rPr>
              <a:t>Glass Ceiling – Barrier that Limits Advancement</a:t>
            </a:r>
          </a:p>
          <a:p>
            <a:pPr lvl="1"/>
            <a:r>
              <a:rPr lang="en-US" dirty="0" smtClean="0">
                <a:solidFill>
                  <a:srgbClr val="FF0000"/>
                </a:solidFill>
              </a:rPr>
              <a:t>Glass Walls – Barriers that Compartmentalize Occupational Classes</a:t>
            </a:r>
          </a:p>
          <a:p>
            <a:r>
              <a:rPr lang="en-US" dirty="0" smtClean="0"/>
              <a:t>Educational Preparation</a:t>
            </a:r>
          </a:p>
          <a:p>
            <a:pPr lvl="1"/>
            <a:r>
              <a:rPr lang="en-US" dirty="0" smtClean="0">
                <a:solidFill>
                  <a:srgbClr val="FF0000"/>
                </a:solidFill>
              </a:rPr>
              <a:t>Underemployment: Skills-Knowledge-Abilities (SKAs)</a:t>
            </a:r>
          </a:p>
          <a:p>
            <a:pPr lvl="1"/>
            <a:r>
              <a:rPr lang="en-US" dirty="0" smtClean="0">
                <a:solidFill>
                  <a:srgbClr val="FF0000"/>
                </a:solidFill>
              </a:rPr>
              <a:t>Competitive Advantage</a:t>
            </a:r>
          </a:p>
          <a:p>
            <a:r>
              <a:rPr lang="en-US" dirty="0" smtClean="0"/>
              <a:t>Occupational and Industry Trends</a:t>
            </a:r>
          </a:p>
          <a:p>
            <a:r>
              <a:rPr lang="en-US" dirty="0" smtClean="0"/>
              <a:t>Changing Technology and Business Conditions</a:t>
            </a:r>
          </a:p>
          <a:p>
            <a:r>
              <a:rPr lang="en-US" dirty="0" smtClean="0"/>
              <a:t>Global Challenges – Government and Societal Issues</a:t>
            </a:r>
          </a:p>
          <a:p>
            <a:r>
              <a:rPr lang="en-US" dirty="0" smtClean="0"/>
              <a:t>Work Scheduling and Employment Conditions</a:t>
            </a:r>
          </a:p>
          <a:p>
            <a:pPr lvl="1"/>
            <a:r>
              <a:rPr lang="en-US" dirty="0" smtClean="0">
                <a:solidFill>
                  <a:srgbClr val="FF0000"/>
                </a:solidFill>
              </a:rPr>
              <a:t>Contingent Workforce – Part Time or Temporary to Meet Employer Needs</a:t>
            </a:r>
          </a:p>
          <a:p>
            <a:endParaRPr lang="en-US" dirty="0"/>
          </a:p>
        </p:txBody>
      </p:sp>
      <p:pic>
        <p:nvPicPr>
          <p:cNvPr id="5" name="Picture 4" descr="ETC"/>
          <p:cNvPicPr/>
          <p:nvPr/>
        </p:nvPicPr>
        <p:blipFill>
          <a:blip r:embed="rId2">
            <a:extLst>
              <a:ext uri="{28A0092B-C50C-407E-A947-70E740481C1C}">
                <a14:useLocalDpi xmlns:a14="http://schemas.microsoft.com/office/drawing/2010/main" val="0"/>
              </a:ext>
            </a:extLst>
          </a:blip>
          <a:srcRect/>
          <a:stretch>
            <a:fillRect/>
          </a:stretch>
        </p:blipFill>
        <p:spPr bwMode="auto">
          <a:xfrm>
            <a:off x="6973390" y="3733800"/>
            <a:ext cx="1797448" cy="1682750"/>
          </a:xfrm>
          <a:prstGeom prst="rect">
            <a:avLst/>
          </a:prstGeom>
          <a:noFill/>
          <a:ln>
            <a:noFill/>
          </a:ln>
        </p:spPr>
      </p:pic>
    </p:spTree>
    <p:extLst>
      <p:ext uri="{BB962C8B-B14F-4D97-AF65-F5344CB8AC3E}">
        <p14:creationId xmlns:p14="http://schemas.microsoft.com/office/powerpoint/2010/main" val="284906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Culture and Ethical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Corporate Social Responsibility (CSR) is a concept whereby organizations consider the interests of society by taking responsibility for the impact of their actions on all stakeholders, and the environment and communities in which they operate</a:t>
            </a:r>
            <a:r>
              <a:rPr lang="en-US" sz="2200" dirty="0" smtClean="0"/>
              <a:t>.  </a:t>
            </a:r>
            <a:endParaRPr lang="en-US" sz="2200" dirty="0"/>
          </a:p>
        </p:txBody>
      </p:sp>
      <p:pic>
        <p:nvPicPr>
          <p:cNvPr id="5" name="Picture 4" descr="Corporate Social Responsibility (CSR) – Shahabuddin Amerudin @ UTM"/>
          <p:cNvPicPr/>
          <p:nvPr/>
        </p:nvPicPr>
        <p:blipFill>
          <a:blip r:embed="rId2">
            <a:extLst>
              <a:ext uri="{28A0092B-C50C-407E-A947-70E740481C1C}">
                <a14:useLocalDpi xmlns:a14="http://schemas.microsoft.com/office/drawing/2010/main" val="0"/>
              </a:ext>
            </a:extLst>
          </a:blip>
          <a:srcRect/>
          <a:stretch>
            <a:fillRect/>
          </a:stretch>
        </p:blipFill>
        <p:spPr bwMode="auto">
          <a:xfrm>
            <a:off x="1923288" y="3376803"/>
            <a:ext cx="5334000" cy="2722245"/>
          </a:xfrm>
          <a:prstGeom prst="rect">
            <a:avLst/>
          </a:prstGeom>
          <a:noFill/>
          <a:ln>
            <a:noFill/>
          </a:ln>
        </p:spPr>
      </p:pic>
    </p:spTree>
    <p:extLst>
      <p:ext uri="{BB962C8B-B14F-4D97-AF65-F5344CB8AC3E}">
        <p14:creationId xmlns:p14="http://schemas.microsoft.com/office/powerpoint/2010/main" val="216218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One: Supervisory Management Overview and Challenges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lstStyle/>
          <a:p>
            <a:r>
              <a:rPr lang="en-US" sz="2400" u="sng" dirty="0" smtClean="0"/>
              <a:t>Chapter One: The Supervisory Challenge</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Understand that we are in difficult times.</a:t>
            </a:r>
          </a:p>
          <a:p>
            <a:pPr lvl="2"/>
            <a:r>
              <a:rPr lang="en-US" sz="1800" dirty="0" smtClean="0">
                <a:solidFill>
                  <a:srgbClr val="FF0000"/>
                </a:solidFill>
              </a:rPr>
              <a:t>Explain the demands and rewards of being a supervisor.</a:t>
            </a:r>
          </a:p>
          <a:p>
            <a:pPr lvl="2"/>
            <a:r>
              <a:rPr lang="en-US" sz="1800" dirty="0" smtClean="0">
                <a:solidFill>
                  <a:srgbClr val="FF0000"/>
                </a:solidFill>
              </a:rPr>
              <a:t>Describe the contributions of four schools of management thought.</a:t>
            </a:r>
          </a:p>
          <a:p>
            <a:pPr lvl="2"/>
            <a:r>
              <a:rPr lang="en-US" sz="1800" dirty="0" smtClean="0">
                <a:solidFill>
                  <a:srgbClr val="FF0000"/>
                </a:solidFill>
              </a:rPr>
              <a:t>Identify the trends that will affect supervisors.</a:t>
            </a:r>
          </a:p>
          <a:p>
            <a:pPr lvl="2"/>
            <a:r>
              <a:rPr lang="en-US" sz="1800" dirty="0" smtClean="0">
                <a:solidFill>
                  <a:srgbClr val="FF0000"/>
                </a:solidFill>
              </a:rPr>
              <a:t>Explain why supervisors must continually grow and develop.</a:t>
            </a:r>
          </a:p>
        </p:txBody>
      </p:sp>
      <p:pic>
        <p:nvPicPr>
          <p:cNvPr id="5" name="Picture 4"/>
          <p:cNvPicPr>
            <a:picLocks noChangeAspect="1"/>
          </p:cNvPicPr>
          <p:nvPr/>
        </p:nvPicPr>
        <p:blipFill>
          <a:blip r:embed="rId2"/>
          <a:stretch>
            <a:fillRect/>
          </a:stretch>
        </p:blipFill>
        <p:spPr>
          <a:xfrm>
            <a:off x="6307152" y="4343400"/>
            <a:ext cx="2586409" cy="1981200"/>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Corporate Social Responsibility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Author Archie Carrol developed a four-part definition of CSR that provides a medium for analyzing a company’s responsibility</a:t>
            </a:r>
            <a:r>
              <a:rPr lang="en-US" dirty="0" smtClean="0"/>
              <a:t>.</a:t>
            </a:r>
          </a:p>
          <a:p>
            <a:endParaRPr lang="en-US" sz="800" dirty="0" smtClean="0"/>
          </a:p>
          <a:p>
            <a:pPr marL="731520" lvl="1" indent="-457200">
              <a:buFont typeface="+mj-lt"/>
              <a:buAutoNum type="arabicPeriod"/>
            </a:pPr>
            <a:r>
              <a:rPr lang="en-US" sz="2000" u="sng" dirty="0" smtClean="0"/>
              <a:t>Legal Responsibility</a:t>
            </a:r>
          </a:p>
          <a:p>
            <a:pPr lvl="2"/>
            <a:r>
              <a:rPr lang="en-US" sz="1800" dirty="0" smtClean="0">
                <a:solidFill>
                  <a:srgbClr val="FF0000"/>
                </a:solidFill>
              </a:rPr>
              <a:t>To comply with statutory obligations – play by the rules.</a:t>
            </a:r>
          </a:p>
          <a:p>
            <a:pPr marL="731520" lvl="1" indent="-457200">
              <a:buFont typeface="+mj-lt"/>
              <a:buAutoNum type="arabicPeriod"/>
            </a:pPr>
            <a:r>
              <a:rPr lang="en-US" sz="2000" u="sng" dirty="0" smtClean="0"/>
              <a:t>Economic Responsibility</a:t>
            </a:r>
          </a:p>
          <a:p>
            <a:pPr lvl="2"/>
            <a:r>
              <a:rPr lang="en-US" sz="1800" dirty="0" smtClean="0">
                <a:solidFill>
                  <a:srgbClr val="FF0000"/>
                </a:solidFill>
              </a:rPr>
              <a:t>To be profitable – to make money for the shareholders.</a:t>
            </a:r>
          </a:p>
          <a:p>
            <a:pPr marL="731520" lvl="1" indent="-457200">
              <a:buFont typeface="+mj-lt"/>
              <a:buAutoNum type="arabicPeriod"/>
            </a:pPr>
            <a:r>
              <a:rPr lang="en-US" sz="2000" u="sng" dirty="0" smtClean="0"/>
              <a:t>Ethical Responsibility</a:t>
            </a:r>
          </a:p>
          <a:p>
            <a:pPr lvl="2"/>
            <a:r>
              <a:rPr lang="en-US" sz="1800" dirty="0" smtClean="0">
                <a:solidFill>
                  <a:srgbClr val="FF0000"/>
                </a:solidFill>
              </a:rPr>
              <a:t>To do what is right, just, and fair.</a:t>
            </a:r>
          </a:p>
          <a:p>
            <a:pPr marL="731520" lvl="1" indent="-457200">
              <a:buFont typeface="+mj-lt"/>
              <a:buAutoNum type="arabicPeriod"/>
            </a:pPr>
            <a:r>
              <a:rPr lang="en-US" sz="2000" u="sng" dirty="0" smtClean="0"/>
              <a:t>Philanthropic Responsibility</a:t>
            </a:r>
          </a:p>
          <a:p>
            <a:pPr lvl="2"/>
            <a:r>
              <a:rPr lang="en-US" sz="1800" dirty="0" smtClean="0">
                <a:solidFill>
                  <a:srgbClr val="FF0000"/>
                </a:solidFill>
              </a:rPr>
              <a:t>To contribute resources to improve the community and society.</a:t>
            </a:r>
            <a:endParaRPr lang="en-US" sz="1800" dirty="0">
              <a:solidFill>
                <a:srgbClr val="FF0000"/>
              </a:solidFill>
            </a:endParaRPr>
          </a:p>
        </p:txBody>
      </p:sp>
      <p:pic>
        <p:nvPicPr>
          <p:cNvPr id="5" name="Picture 4" descr="What role does corporate social responsibility play? - TIME BUSINESS NEW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334001"/>
            <a:ext cx="2133600" cy="1524000"/>
          </a:xfrm>
          <a:prstGeom prst="rect">
            <a:avLst/>
          </a:prstGeom>
          <a:noFill/>
          <a:ln>
            <a:noFill/>
          </a:ln>
        </p:spPr>
      </p:pic>
    </p:spTree>
    <p:extLst>
      <p:ext uri="{BB962C8B-B14F-4D97-AF65-F5344CB8AC3E}">
        <p14:creationId xmlns:p14="http://schemas.microsoft.com/office/powerpoint/2010/main" val="479865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Corporate Culture is the set of shared purposes, values, and beliefs that EEs have about their organization</a:t>
            </a:r>
            <a:r>
              <a:rPr lang="en-US" dirty="0" smtClean="0"/>
              <a:t>.  </a:t>
            </a:r>
          </a:p>
          <a:p>
            <a:endParaRPr lang="en-US" sz="800" dirty="0"/>
          </a:p>
          <a:p>
            <a:pPr lvl="1"/>
            <a:r>
              <a:rPr lang="en-US" sz="2000" dirty="0" smtClean="0">
                <a:solidFill>
                  <a:srgbClr val="FF0000"/>
                </a:solidFill>
              </a:rPr>
              <a:t>To provide a foundation for the desired type of corporate culture, many companies develop mission statements and codes of conduct.</a:t>
            </a:r>
            <a:endParaRPr lang="en-US" sz="2000" dirty="0">
              <a:solidFill>
                <a:srgbClr val="FF0000"/>
              </a:solidFill>
            </a:endParaRPr>
          </a:p>
        </p:txBody>
      </p:sp>
      <p:pic>
        <p:nvPicPr>
          <p:cNvPr id="5" name="Picture 4" descr="6 Elements to Assess Your Company's Culture - Surpass Your Goa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276600"/>
            <a:ext cx="3510860" cy="3018536"/>
          </a:xfrm>
          <a:prstGeom prst="rect">
            <a:avLst/>
          </a:prstGeom>
          <a:noFill/>
          <a:ln>
            <a:noFill/>
          </a:ln>
        </p:spPr>
      </p:pic>
    </p:spTree>
    <p:extLst>
      <p:ext uri="{BB962C8B-B14F-4D97-AF65-F5344CB8AC3E}">
        <p14:creationId xmlns:p14="http://schemas.microsoft.com/office/powerpoint/2010/main" val="369448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Supervisors have a major influence in determining the direction of the corporate culture in their departments</a:t>
            </a:r>
            <a:r>
              <a:rPr lang="en-US" dirty="0" smtClean="0"/>
              <a:t>.  </a:t>
            </a:r>
          </a:p>
          <a:p>
            <a:endParaRPr lang="en-US" sz="800" dirty="0"/>
          </a:p>
          <a:p>
            <a:pPr lvl="1"/>
            <a:r>
              <a:rPr lang="en-US" dirty="0" smtClean="0"/>
              <a:t>They play significant roles in informing, educating, and setting examples for ethical behavior.  </a:t>
            </a:r>
          </a:p>
          <a:p>
            <a:pPr lvl="1"/>
            <a:endParaRPr lang="en-US" sz="800" dirty="0"/>
          </a:p>
          <a:p>
            <a:pPr lvl="2"/>
            <a:r>
              <a:rPr lang="en-US" sz="1800" dirty="0">
                <a:solidFill>
                  <a:srgbClr val="FF0000"/>
                </a:solidFill>
              </a:rPr>
              <a:t>It is critical that ethical behavior and fair dealings are at the forefront of good management practices, beginning at the supervisory level.   </a:t>
            </a:r>
          </a:p>
        </p:txBody>
      </p:sp>
      <p:pic>
        <p:nvPicPr>
          <p:cNvPr id="5" name="Picture 4" descr="Business Ethics&quot; Images – Browse 6,910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419600"/>
            <a:ext cx="4758363" cy="2438400"/>
          </a:xfrm>
          <a:prstGeom prst="rect">
            <a:avLst/>
          </a:prstGeom>
          <a:noFill/>
          <a:ln>
            <a:noFill/>
          </a:ln>
        </p:spPr>
      </p:pic>
    </p:spTree>
    <p:extLst>
      <p:ext uri="{BB962C8B-B14F-4D97-AF65-F5344CB8AC3E}">
        <p14:creationId xmlns:p14="http://schemas.microsoft.com/office/powerpoint/2010/main" val="658134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Workplace Incivility</a:t>
            </a:r>
            <a:r>
              <a:rPr lang="en-US" sz="2800" dirty="0" smtClean="0"/>
              <a:t/>
            </a:r>
            <a:br>
              <a:rPr lang="en-US" sz="2800" dirty="0" smtClean="0"/>
            </a:br>
            <a:r>
              <a:rPr lang="en-US" sz="1800" dirty="0" smtClean="0"/>
              <a:t>People Who Make Life Difficult</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300" u="sng" dirty="0" smtClean="0"/>
              <a:t>Research suggests that “rude behavior is on the rise in the workplace and can undermine organizational effectiveness</a:t>
            </a:r>
            <a:r>
              <a:rPr lang="en-US" sz="2300" dirty="0" smtClean="0"/>
              <a:t>.”</a:t>
            </a:r>
          </a:p>
          <a:p>
            <a:endParaRPr lang="en-US" sz="800" dirty="0" smtClean="0"/>
          </a:p>
          <a:p>
            <a:pPr lvl="1"/>
            <a:r>
              <a:rPr lang="en-US" dirty="0" smtClean="0">
                <a:solidFill>
                  <a:srgbClr val="FF0000"/>
                </a:solidFill>
              </a:rPr>
              <a:t>Crude or impolite </a:t>
            </a:r>
            <a:r>
              <a:rPr lang="en-US" dirty="0" smtClean="0">
                <a:solidFill>
                  <a:srgbClr val="FF0000"/>
                </a:solidFill>
              </a:rPr>
              <a:t>behavior directly affects the recipients and lowers group morale.</a:t>
            </a:r>
            <a:endParaRPr lang="en-US" dirty="0">
              <a:solidFill>
                <a:srgbClr val="FF0000"/>
              </a:solidFill>
            </a:endParaRPr>
          </a:p>
        </p:txBody>
      </p:sp>
      <p:pic>
        <p:nvPicPr>
          <p:cNvPr id="5" name="Picture 4" descr="How to Work With Difficult People - NetCredit Blog"/>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67200"/>
            <a:ext cx="3505200" cy="1891199"/>
          </a:xfrm>
          <a:prstGeom prst="rect">
            <a:avLst/>
          </a:prstGeom>
          <a:noFill/>
          <a:ln>
            <a:noFill/>
          </a:ln>
        </p:spPr>
      </p:pic>
      <p:pic>
        <p:nvPicPr>
          <p:cNvPr id="6" name="Picture 5" descr="Difficult People Stock Illustrations – 7,050 Difficult People Stock  Illustrations, Vectors &amp; Clipart - Dreamstim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855" y="4657976"/>
            <a:ext cx="4704588" cy="1502600"/>
          </a:xfrm>
          <a:prstGeom prst="rect">
            <a:avLst/>
          </a:prstGeom>
          <a:noFill/>
          <a:ln>
            <a:noFill/>
          </a:ln>
        </p:spPr>
      </p:pic>
    </p:spTree>
    <p:extLst>
      <p:ext uri="{BB962C8B-B14F-4D97-AF65-F5344CB8AC3E}">
        <p14:creationId xmlns:p14="http://schemas.microsoft.com/office/powerpoint/2010/main" val="663868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pic>
        <p:nvPicPr>
          <p:cNvPr id="5" name="Content Placeholder 4" descr="How to deal with difficult people"/>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532"/>
            <a:ext cx="9372600" cy="6864531"/>
          </a:xfrm>
          <a:prstGeom prst="rect">
            <a:avLst/>
          </a:prstGeom>
          <a:noFill/>
          <a:ln>
            <a:noFill/>
          </a:ln>
        </p:spPr>
      </p:pic>
    </p:spTree>
    <p:extLst>
      <p:ext uri="{BB962C8B-B14F-4D97-AF65-F5344CB8AC3E}">
        <p14:creationId xmlns:p14="http://schemas.microsoft.com/office/powerpoint/2010/main" val="1346405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Difficult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400" u="sng" dirty="0" smtClean="0"/>
              <a:t>How do you get people off the bench and into the game?  </a:t>
            </a:r>
          </a:p>
          <a:p>
            <a:r>
              <a:rPr lang="en-US" sz="2400" u="sng" dirty="0" smtClean="0"/>
              <a:t>How do you get diverse groups of people to work together?  </a:t>
            </a:r>
          </a:p>
          <a:p>
            <a:endParaRPr lang="en-US" sz="800" dirty="0"/>
          </a:p>
          <a:p>
            <a:pPr lvl="1"/>
            <a:r>
              <a:rPr lang="en-US" dirty="0" smtClean="0"/>
              <a:t>These questions have been with us since the beginning of time.  </a:t>
            </a:r>
          </a:p>
          <a:p>
            <a:pPr lvl="1"/>
            <a:endParaRPr lang="en-US" sz="800" dirty="0"/>
          </a:p>
          <a:p>
            <a:pPr lvl="2"/>
            <a:r>
              <a:rPr lang="en-US" dirty="0">
                <a:solidFill>
                  <a:srgbClr val="FF0000"/>
                </a:solidFill>
              </a:rPr>
              <a:t>The Three E’s – Engagement, Empowerment, and </a:t>
            </a:r>
            <a:r>
              <a:rPr lang="en-US" dirty="0" smtClean="0">
                <a:solidFill>
                  <a:srgbClr val="FF0000"/>
                </a:solidFill>
              </a:rPr>
              <a:t>Employee Participation </a:t>
            </a:r>
            <a:r>
              <a:rPr lang="en-US" dirty="0">
                <a:solidFill>
                  <a:srgbClr val="FF0000"/>
                </a:solidFill>
              </a:rPr>
              <a:t>in Decision </a:t>
            </a:r>
            <a:r>
              <a:rPr lang="en-US" dirty="0" smtClean="0">
                <a:solidFill>
                  <a:srgbClr val="FF0000"/>
                </a:solidFill>
              </a:rPr>
              <a:t>Making</a:t>
            </a:r>
            <a:r>
              <a:rPr lang="en-US" dirty="0">
                <a:solidFill>
                  <a:srgbClr val="FF0000"/>
                </a:solidFill>
              </a:rPr>
              <a:t> </a:t>
            </a:r>
            <a:r>
              <a:rPr lang="en-US" dirty="0" smtClean="0">
                <a:solidFill>
                  <a:srgbClr val="FF0000"/>
                </a:solidFill>
              </a:rPr>
              <a:t>help with this effort.</a:t>
            </a:r>
            <a:endParaRPr lang="en-US" dirty="0">
              <a:solidFill>
                <a:srgbClr val="FF0000"/>
              </a:solidFill>
            </a:endParaRPr>
          </a:p>
        </p:txBody>
      </p:sp>
      <p:pic>
        <p:nvPicPr>
          <p:cNvPr id="6" name="Picture 5" descr="File:Eo circle pink letter-e.svg - Wikimedia Comm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877491"/>
            <a:ext cx="2687901" cy="2438400"/>
          </a:xfrm>
          <a:prstGeom prst="rect">
            <a:avLst/>
          </a:prstGeom>
          <a:noFill/>
          <a:ln>
            <a:noFill/>
          </a:ln>
        </p:spPr>
      </p:pic>
      <p:pic>
        <p:nvPicPr>
          <p:cNvPr id="7" name="Picture 6" descr="Download 3 Number HD Image Free HQ PNG Image in different resolution |  FreePNGIm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257800"/>
            <a:ext cx="1257300" cy="1058091"/>
          </a:xfrm>
          <a:prstGeom prst="rect">
            <a:avLst/>
          </a:prstGeom>
          <a:noFill/>
          <a:ln>
            <a:noFill/>
          </a:ln>
        </p:spPr>
      </p:pic>
    </p:spTree>
    <p:extLst>
      <p:ext uri="{BB962C8B-B14F-4D97-AF65-F5344CB8AC3E}">
        <p14:creationId xmlns:p14="http://schemas.microsoft.com/office/powerpoint/2010/main" val="3427625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Difficult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a:bodyPr>
          <a:lstStyle/>
          <a:p>
            <a:r>
              <a:rPr lang="en-US" sz="2400" u="sng" dirty="0" smtClean="0"/>
              <a:t>Certain factors that need to be present for EEs to further both their own self-interests and the interests of their organization</a:t>
            </a:r>
            <a:r>
              <a:rPr lang="en-US" sz="2400" u="sng" dirty="0"/>
              <a:t>:</a:t>
            </a:r>
            <a:endParaRPr lang="en-US" sz="2400" u="sng" dirty="0" smtClean="0"/>
          </a:p>
          <a:p>
            <a:endParaRPr lang="en-US" sz="900" u="sng" dirty="0"/>
          </a:p>
          <a:p>
            <a:pPr lvl="1"/>
            <a:r>
              <a:rPr lang="en-US" sz="1900" dirty="0" smtClean="0">
                <a:solidFill>
                  <a:srgbClr val="FF0000"/>
                </a:solidFill>
              </a:rPr>
              <a:t>Do I believe that my job is important?</a:t>
            </a:r>
          </a:p>
          <a:p>
            <a:pPr lvl="1"/>
            <a:r>
              <a:rPr lang="en-US" sz="1900" dirty="0" smtClean="0">
                <a:solidFill>
                  <a:srgbClr val="FF0000"/>
                </a:solidFill>
              </a:rPr>
              <a:t>Do managers communicate expectations-provide feedback-lead by example?</a:t>
            </a:r>
          </a:p>
          <a:p>
            <a:pPr lvl="1"/>
            <a:r>
              <a:rPr lang="en-US" sz="1900" dirty="0" smtClean="0">
                <a:solidFill>
                  <a:srgbClr val="FF0000"/>
                </a:solidFill>
              </a:rPr>
              <a:t>Is the job mentally stimulating?</a:t>
            </a:r>
          </a:p>
          <a:p>
            <a:pPr lvl="1"/>
            <a:r>
              <a:rPr lang="en-US" sz="1900" dirty="0" smtClean="0">
                <a:solidFill>
                  <a:srgbClr val="FF0000"/>
                </a:solidFill>
              </a:rPr>
              <a:t>Is there a connection between what I do and organizational performance?</a:t>
            </a:r>
          </a:p>
          <a:p>
            <a:pPr lvl="1"/>
            <a:r>
              <a:rPr lang="en-US" sz="1900" dirty="0" smtClean="0">
                <a:solidFill>
                  <a:srgbClr val="FF0000"/>
                </a:solidFill>
              </a:rPr>
              <a:t>Are there opportunities for personal and professional growth?</a:t>
            </a:r>
          </a:p>
          <a:p>
            <a:pPr lvl="1"/>
            <a:r>
              <a:rPr lang="en-US" sz="1900" dirty="0" smtClean="0">
                <a:solidFill>
                  <a:srgbClr val="FF0000"/>
                </a:solidFill>
              </a:rPr>
              <a:t>Do I connect to what the organization stands for?  Am I passionate about it?</a:t>
            </a:r>
          </a:p>
          <a:p>
            <a:pPr lvl="1"/>
            <a:r>
              <a:rPr lang="en-US" sz="1900" dirty="0" smtClean="0">
                <a:solidFill>
                  <a:srgbClr val="FF0000"/>
                </a:solidFill>
              </a:rPr>
              <a:t>Is there a climate of open and honest communication?</a:t>
            </a:r>
          </a:p>
          <a:p>
            <a:pPr lvl="1"/>
            <a:r>
              <a:rPr lang="en-US" sz="1900" dirty="0" smtClean="0">
                <a:solidFill>
                  <a:srgbClr val="FF0000"/>
                </a:solidFill>
              </a:rPr>
              <a:t>Am I empowered to make decisions that impact what I do and how I do it?</a:t>
            </a:r>
            <a:endParaRPr lang="en-US" sz="1900" dirty="0">
              <a:solidFill>
                <a:srgbClr val="FF0000"/>
              </a:solidFill>
            </a:endParaRPr>
          </a:p>
        </p:txBody>
      </p:sp>
      <p:pic>
        <p:nvPicPr>
          <p:cNvPr id="7" name="Picture 6" descr="Ask Images – Browse 1,305,900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105400"/>
            <a:ext cx="2400300" cy="1219200"/>
          </a:xfrm>
          <a:prstGeom prst="rect">
            <a:avLst/>
          </a:prstGeom>
          <a:noFill/>
          <a:ln>
            <a:noFill/>
          </a:ln>
        </p:spPr>
      </p:pic>
    </p:spTree>
    <p:extLst>
      <p:ext uri="{BB962C8B-B14F-4D97-AF65-F5344CB8AC3E}">
        <p14:creationId xmlns:p14="http://schemas.microsoft.com/office/powerpoint/2010/main" val="352913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400" u="sng" dirty="0" smtClean="0"/>
              <a:t>Engaged </a:t>
            </a:r>
            <a:r>
              <a:rPr lang="en-US" sz="2400" u="sng" dirty="0" smtClean="0"/>
              <a:t>employees </a:t>
            </a:r>
            <a:r>
              <a:rPr lang="en-US" sz="2400" u="sng" dirty="0" smtClean="0"/>
              <a:t>are those who are enthused about what they do, where they do it, and who they do it with</a:t>
            </a:r>
            <a:r>
              <a:rPr lang="en-US" dirty="0" smtClean="0"/>
              <a:t>.  </a:t>
            </a:r>
          </a:p>
          <a:p>
            <a:endParaRPr lang="en-US" sz="800" dirty="0"/>
          </a:p>
          <a:p>
            <a:pPr lvl="1"/>
            <a:r>
              <a:rPr lang="en-US" dirty="0" smtClean="0">
                <a:solidFill>
                  <a:srgbClr val="FF0000"/>
                </a:solidFill>
              </a:rPr>
              <a:t>They are fully involved because they have been engaged.  </a:t>
            </a:r>
            <a:endParaRPr lang="en-US" dirty="0">
              <a:solidFill>
                <a:srgbClr val="FF0000"/>
              </a:solidFill>
            </a:endParaRPr>
          </a:p>
        </p:txBody>
      </p:sp>
      <p:pic>
        <p:nvPicPr>
          <p:cNvPr id="5" name="Picture 4" descr="Edinburgh Network: Growing Approaches to Genuine Engagement (ENGAGE) | The  University of Edinburgh"/>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429000"/>
            <a:ext cx="5715000" cy="2517140"/>
          </a:xfrm>
          <a:prstGeom prst="rect">
            <a:avLst/>
          </a:prstGeom>
          <a:noFill/>
          <a:ln>
            <a:noFill/>
          </a:ln>
        </p:spPr>
      </p:pic>
    </p:spTree>
    <p:extLst>
      <p:ext uri="{BB962C8B-B14F-4D97-AF65-F5344CB8AC3E}">
        <p14:creationId xmlns:p14="http://schemas.microsoft.com/office/powerpoint/2010/main" val="4021817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Empowerment means giving employees the authority and responsibility to achieve objectives</a:t>
            </a:r>
            <a:r>
              <a:rPr lang="en-US" dirty="0" smtClean="0"/>
              <a:t>.  </a:t>
            </a:r>
          </a:p>
          <a:p>
            <a:endParaRPr lang="en-US" sz="800" dirty="0"/>
          </a:p>
          <a:p>
            <a:pPr lvl="1"/>
            <a:r>
              <a:rPr lang="en-US" sz="2000" dirty="0" smtClean="0">
                <a:solidFill>
                  <a:srgbClr val="FF0000"/>
                </a:solidFill>
              </a:rPr>
              <a:t>Opportunities to make suggestions and participate in decisions affecting their jobs can and should be supported.  </a:t>
            </a:r>
          </a:p>
        </p:txBody>
      </p:sp>
      <p:pic>
        <p:nvPicPr>
          <p:cNvPr id="5" name="Picture 4" descr="Employee Empowerment Examples To Inspire HR - AI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588" y="3352800"/>
            <a:ext cx="5867400" cy="2954020"/>
          </a:xfrm>
          <a:prstGeom prst="rect">
            <a:avLst/>
          </a:prstGeom>
          <a:noFill/>
          <a:ln>
            <a:noFill/>
          </a:ln>
        </p:spPr>
      </p:pic>
    </p:spTree>
    <p:extLst>
      <p:ext uri="{BB962C8B-B14F-4D97-AF65-F5344CB8AC3E}">
        <p14:creationId xmlns:p14="http://schemas.microsoft.com/office/powerpoint/2010/main" val="84089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Participative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Participative Management essentially means a willingness to permit EEs to influence or share in managerial decisions</a:t>
            </a:r>
            <a:r>
              <a:rPr lang="en-US" dirty="0" smtClean="0"/>
              <a:t>.  </a:t>
            </a:r>
          </a:p>
          <a:p>
            <a:endParaRPr lang="en-US" sz="800" dirty="0"/>
          </a:p>
          <a:p>
            <a:pPr lvl="1"/>
            <a:r>
              <a:rPr lang="en-US" dirty="0" smtClean="0">
                <a:solidFill>
                  <a:srgbClr val="FF0000"/>
                </a:solidFill>
              </a:rPr>
              <a:t>If supervisors learn to react to this practice in a positive way, it should improve their own and their company’s performance.  </a:t>
            </a:r>
            <a:endParaRPr lang="en-US" dirty="0">
              <a:solidFill>
                <a:srgbClr val="FF0000"/>
              </a:solidFill>
            </a:endParaRPr>
          </a:p>
        </p:txBody>
      </p:sp>
      <p:pic>
        <p:nvPicPr>
          <p:cNvPr id="5" name="Picture 4" descr="What is Participative Management? – Challenge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657600"/>
            <a:ext cx="5562600" cy="2590800"/>
          </a:xfrm>
          <a:prstGeom prst="rect">
            <a:avLst/>
          </a:prstGeom>
          <a:noFill/>
          <a:ln>
            <a:noFill/>
          </a:ln>
        </p:spPr>
      </p:pic>
    </p:spTree>
    <p:extLst>
      <p:ext uri="{BB962C8B-B14F-4D97-AF65-F5344CB8AC3E}">
        <p14:creationId xmlns:p14="http://schemas.microsoft.com/office/powerpoint/2010/main" val="371290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 Times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What does it mean to be a supervisor in uncertain times</a:t>
            </a:r>
            <a:r>
              <a:rPr lang="en-US" dirty="0" smtClean="0"/>
              <a:t>?</a:t>
            </a:r>
          </a:p>
          <a:p>
            <a:endParaRPr lang="en-US" sz="800" dirty="0" smtClean="0"/>
          </a:p>
          <a:p>
            <a:pPr lvl="1"/>
            <a:r>
              <a:rPr lang="en-US" sz="2000" dirty="0" smtClean="0"/>
              <a:t>These recent years have been chaotic, uncertain, and unpredictable.  </a:t>
            </a:r>
          </a:p>
          <a:p>
            <a:pPr lvl="1"/>
            <a:r>
              <a:rPr lang="en-US" sz="2000" dirty="0" smtClean="0"/>
              <a:t>Virtually every aspect of contemporary life has undergone change. </a:t>
            </a:r>
          </a:p>
          <a:p>
            <a:pPr lvl="1"/>
            <a:r>
              <a:rPr lang="en-US" sz="2000" dirty="0" smtClean="0"/>
              <a:t>These have certainly been times that try men’s souls.</a:t>
            </a:r>
          </a:p>
          <a:p>
            <a:pPr lvl="1"/>
            <a:endParaRPr lang="en-US" sz="800" dirty="0" smtClean="0"/>
          </a:p>
          <a:p>
            <a:pPr lvl="2"/>
            <a:r>
              <a:rPr lang="en-US" sz="1800" dirty="0" smtClean="0">
                <a:solidFill>
                  <a:srgbClr val="FF0000"/>
                </a:solidFill>
              </a:rPr>
              <a:t>Major changes will continue to take place, and continuing change will challenge every person in every organization.</a:t>
            </a:r>
          </a:p>
        </p:txBody>
      </p:sp>
      <p:pic>
        <p:nvPicPr>
          <p:cNvPr id="5" name="Picture 4"/>
          <p:cNvPicPr>
            <a:picLocks noChangeAspect="1"/>
          </p:cNvPicPr>
          <p:nvPr/>
        </p:nvPicPr>
        <p:blipFill>
          <a:blip r:embed="rId2"/>
          <a:stretch>
            <a:fillRect/>
          </a:stretch>
        </p:blipFill>
        <p:spPr>
          <a:xfrm>
            <a:off x="6248401" y="3944984"/>
            <a:ext cx="2915194" cy="2915194"/>
          </a:xfrm>
          <a:prstGeom prst="rect">
            <a:avLst/>
          </a:prstGeom>
        </p:spPr>
      </p:pic>
    </p:spTree>
    <p:extLst>
      <p:ext uri="{BB962C8B-B14F-4D97-AF65-F5344CB8AC3E}">
        <p14:creationId xmlns:p14="http://schemas.microsoft.com/office/powerpoint/2010/main" val="1131800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A Professional Perspective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primary responsibility of most supervisors is to manage their firms’ most important resources – human resources (people)</a:t>
            </a:r>
            <a:r>
              <a:rPr lang="en-US" dirty="0" smtClean="0"/>
              <a:t>.  </a:t>
            </a:r>
          </a:p>
          <a:p>
            <a:endParaRPr lang="en-US" sz="900" dirty="0" smtClean="0"/>
          </a:p>
          <a:p>
            <a:pPr lvl="1"/>
            <a:r>
              <a:rPr lang="en-US" sz="2000" dirty="0" smtClean="0">
                <a:solidFill>
                  <a:srgbClr val="FF0000"/>
                </a:solidFill>
              </a:rPr>
              <a:t>Managing people starts with selecting and training individuals, and it continues with ongoing development, motivation, leadership, and preparation of EEs for promotion.</a:t>
            </a:r>
          </a:p>
        </p:txBody>
      </p:sp>
      <p:pic>
        <p:nvPicPr>
          <p:cNvPr id="6" name="Picture 5" descr="8 Essential People Management Ski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276600"/>
            <a:ext cx="3352800" cy="3048000"/>
          </a:xfrm>
          <a:prstGeom prst="rect">
            <a:avLst/>
          </a:prstGeom>
          <a:noFill/>
          <a:ln>
            <a:noFill/>
          </a:ln>
        </p:spPr>
      </p:pic>
    </p:spTree>
    <p:extLst>
      <p:ext uri="{BB962C8B-B14F-4D97-AF65-F5344CB8AC3E}">
        <p14:creationId xmlns:p14="http://schemas.microsoft.com/office/powerpoint/2010/main" val="2180735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A Professional Perspective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400" u="sng" dirty="0" smtClean="0"/>
              <a:t>It is imperative that supervisors recognize the need for constant self-improvement and self-renewal</a:t>
            </a:r>
            <a:r>
              <a:rPr lang="en-US" dirty="0" smtClean="0"/>
              <a:t>.  </a:t>
            </a:r>
          </a:p>
          <a:p>
            <a:endParaRPr lang="en-US" sz="800" dirty="0"/>
          </a:p>
          <a:p>
            <a:pPr lvl="1"/>
            <a:r>
              <a:rPr lang="en-US" sz="2000" dirty="0" smtClean="0"/>
              <a:t>Supervisors must recognize that they, too, can become obsolete unless they constantly take measures to update their own skills and knowledge through a program of continuous self-development.  </a:t>
            </a:r>
          </a:p>
          <a:p>
            <a:pPr lvl="1"/>
            <a:endParaRPr lang="en-US" sz="800" dirty="0"/>
          </a:p>
          <a:p>
            <a:pPr lvl="2"/>
            <a:r>
              <a:rPr lang="en-US" sz="1800" dirty="0" smtClean="0">
                <a:solidFill>
                  <a:srgbClr val="FF0000"/>
                </a:solidFill>
              </a:rPr>
              <a:t>Become a learning organization.</a:t>
            </a:r>
          </a:p>
          <a:p>
            <a:pPr lvl="2"/>
            <a:r>
              <a:rPr lang="en-US" sz="1800" dirty="0" smtClean="0">
                <a:solidFill>
                  <a:srgbClr val="FF0000"/>
                </a:solidFill>
              </a:rPr>
              <a:t>Always try to improve yourself.</a:t>
            </a:r>
          </a:p>
          <a:p>
            <a:pPr lvl="2"/>
            <a:r>
              <a:rPr lang="en-US" sz="1800" dirty="0" smtClean="0">
                <a:solidFill>
                  <a:srgbClr val="FF0000"/>
                </a:solidFill>
              </a:rPr>
              <a:t>Make yourself more valuable.</a:t>
            </a:r>
          </a:p>
          <a:p>
            <a:pPr lvl="2"/>
            <a:r>
              <a:rPr lang="en-US" sz="1800" dirty="0" smtClean="0">
                <a:solidFill>
                  <a:srgbClr val="FF0000"/>
                </a:solidFill>
              </a:rPr>
              <a:t>Seek opportunities to grow.</a:t>
            </a:r>
          </a:p>
          <a:p>
            <a:pPr lvl="2"/>
            <a:r>
              <a:rPr lang="en-US" sz="1800" dirty="0" smtClean="0">
                <a:solidFill>
                  <a:srgbClr val="FF0000"/>
                </a:solidFill>
              </a:rPr>
              <a:t>“Sharpen your saw.”</a:t>
            </a:r>
          </a:p>
          <a:p>
            <a:pPr lvl="2"/>
            <a:endParaRPr lang="en-US" sz="1800" dirty="0">
              <a:solidFill>
                <a:srgbClr val="FF0000"/>
              </a:solidFill>
            </a:endParaRPr>
          </a:p>
        </p:txBody>
      </p:sp>
      <p:pic>
        <p:nvPicPr>
          <p:cNvPr id="5" name="Picture 4" descr="Professional Development | Community College of Philadelphia"/>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648200"/>
            <a:ext cx="4111752" cy="1514553"/>
          </a:xfrm>
          <a:prstGeom prst="rect">
            <a:avLst/>
          </a:prstGeom>
          <a:noFill/>
          <a:ln>
            <a:noFill/>
          </a:ln>
        </p:spPr>
      </p:pic>
    </p:spTree>
    <p:extLst>
      <p:ext uri="{BB962C8B-B14F-4D97-AF65-F5344CB8AC3E}">
        <p14:creationId xmlns:p14="http://schemas.microsoft.com/office/powerpoint/2010/main" val="3147222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and Plan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In order to be successful in these difficult times, supervisors must prepare for and plan to cope with these trends, factors, and problems requiring attention and more effective management</a:t>
            </a:r>
            <a:r>
              <a:rPr lang="en-US" sz="2200" dirty="0" smtClean="0"/>
              <a:t>.  </a:t>
            </a:r>
          </a:p>
          <a:p>
            <a:endParaRPr lang="en-US" sz="800" dirty="0" smtClean="0"/>
          </a:p>
          <a:p>
            <a:pPr lvl="1"/>
            <a:r>
              <a:rPr lang="en-US" sz="2000" dirty="0" smtClean="0">
                <a:solidFill>
                  <a:srgbClr val="FF0000"/>
                </a:solidFill>
              </a:rPr>
              <a:t>Supervisors will need </a:t>
            </a:r>
            <a:r>
              <a:rPr lang="en-US" sz="2000" dirty="0">
                <a:solidFill>
                  <a:srgbClr val="FF0000"/>
                </a:solidFill>
              </a:rPr>
              <a:t>to obtain better performance from their human resources and to do so in a constantly changing environment</a:t>
            </a:r>
            <a:r>
              <a:rPr lang="en-US" sz="2000" dirty="0" smtClean="0">
                <a:solidFill>
                  <a:srgbClr val="FF0000"/>
                </a:solidFill>
              </a:rPr>
              <a:t>.</a:t>
            </a:r>
            <a:endParaRPr lang="en-US" sz="2000" dirty="0">
              <a:solidFill>
                <a:srgbClr val="FF0000"/>
              </a:solidFill>
            </a:endParaRPr>
          </a:p>
          <a:p>
            <a:pPr lvl="1"/>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618769" y="3962400"/>
            <a:ext cx="4115315" cy="2313018"/>
          </a:xfrm>
          <a:prstGeom prst="rect">
            <a:avLst/>
          </a:prstGeom>
        </p:spPr>
      </p:pic>
      <p:pic>
        <p:nvPicPr>
          <p:cNvPr id="6" name="Picture 5"/>
          <p:cNvPicPr>
            <a:picLocks noChangeAspect="1"/>
          </p:cNvPicPr>
          <p:nvPr/>
        </p:nvPicPr>
        <p:blipFill>
          <a:blip r:embed="rId3"/>
          <a:stretch>
            <a:fillRect/>
          </a:stretch>
        </p:blipFill>
        <p:spPr>
          <a:xfrm>
            <a:off x="533400" y="4773672"/>
            <a:ext cx="3983301" cy="1413562"/>
          </a:xfrm>
          <a:prstGeom prst="rect">
            <a:avLst/>
          </a:prstGeom>
        </p:spPr>
      </p:pic>
    </p:spTree>
    <p:extLst>
      <p:ext uri="{BB962C8B-B14F-4D97-AF65-F5344CB8AC3E}">
        <p14:creationId xmlns:p14="http://schemas.microsoft.com/office/powerpoint/2010/main" val="14710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 and Supervisors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Most people obtain their first management experience in supervisory management positions</a:t>
            </a:r>
            <a:r>
              <a:rPr lang="en-US" dirty="0" smtClean="0"/>
              <a:t>.</a:t>
            </a:r>
          </a:p>
          <a:p>
            <a:endParaRPr lang="en-US" sz="800" dirty="0"/>
          </a:p>
          <a:p>
            <a:pPr lvl="1"/>
            <a:r>
              <a:rPr lang="en-US" sz="2000" dirty="0" smtClean="0">
                <a:solidFill>
                  <a:srgbClr val="FF0000"/>
                </a:solidFill>
              </a:rPr>
              <a:t>Supervision has become more complex, sophisticated, </a:t>
            </a:r>
            <a:r>
              <a:rPr lang="en-US" sz="2000" dirty="0" smtClean="0">
                <a:solidFill>
                  <a:srgbClr val="FF0000"/>
                </a:solidFill>
              </a:rPr>
              <a:t>demanding</a:t>
            </a:r>
            <a:r>
              <a:rPr lang="en-US" sz="2000" dirty="0" smtClean="0">
                <a:solidFill>
                  <a:srgbClr val="FF0000"/>
                </a:solidFill>
              </a:rPr>
              <a:t>, and it requires professional and interpersonal skills.</a:t>
            </a:r>
            <a:endParaRPr lang="en-US" sz="2000" dirty="0">
              <a:solidFill>
                <a:srgbClr val="FF0000"/>
              </a:solidFill>
            </a:endParaRPr>
          </a:p>
        </p:txBody>
      </p:sp>
      <p:pic>
        <p:nvPicPr>
          <p:cNvPr id="5" name="Picture 4"/>
          <p:cNvPicPr>
            <a:picLocks noChangeAspect="1"/>
          </p:cNvPicPr>
          <p:nvPr/>
        </p:nvPicPr>
        <p:blipFill>
          <a:blip r:embed="rId2"/>
          <a:stretch>
            <a:fillRect/>
          </a:stretch>
        </p:blipFill>
        <p:spPr>
          <a:xfrm>
            <a:off x="3807484" y="3581400"/>
            <a:ext cx="5037377" cy="2598770"/>
          </a:xfrm>
          <a:prstGeom prst="rect">
            <a:avLst/>
          </a:prstGeom>
        </p:spPr>
      </p:pic>
    </p:spTree>
    <p:extLst>
      <p:ext uri="{BB962C8B-B14F-4D97-AF65-F5344CB8AC3E}">
        <p14:creationId xmlns:p14="http://schemas.microsoft.com/office/powerpoint/2010/main" val="206483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of Management Thought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Management practices can be traced throughout history</a:t>
            </a:r>
            <a:r>
              <a:rPr lang="en-US" dirty="0" smtClean="0"/>
              <a:t>.</a:t>
            </a:r>
          </a:p>
          <a:p>
            <a:endParaRPr lang="en-US" sz="800" dirty="0" smtClean="0"/>
          </a:p>
          <a:p>
            <a:pPr lvl="1"/>
            <a:r>
              <a:rPr lang="en-US" sz="2000" dirty="0" smtClean="0">
                <a:solidFill>
                  <a:srgbClr val="FF0000"/>
                </a:solidFill>
              </a:rPr>
              <a:t>Many early schools of thought still influence the way people approach the supervisory task.</a:t>
            </a:r>
          </a:p>
        </p:txBody>
      </p:sp>
      <p:pic>
        <p:nvPicPr>
          <p:cNvPr id="6" name="Picture 5" descr="School of Thought | LinkedIn"/>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0"/>
            <a:ext cx="3240350" cy="3040162"/>
          </a:xfrm>
          <a:prstGeom prst="rect">
            <a:avLst/>
          </a:prstGeom>
          <a:noFill/>
          <a:ln>
            <a:noFill/>
          </a:ln>
        </p:spPr>
      </p:pic>
    </p:spTree>
    <p:extLst>
      <p:ext uri="{BB962C8B-B14F-4D97-AF65-F5344CB8AC3E}">
        <p14:creationId xmlns:p14="http://schemas.microsoft.com/office/powerpoint/2010/main" val="346226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of Management Thought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Four Approaches to Management</a:t>
            </a:r>
          </a:p>
          <a:p>
            <a:endParaRPr lang="en-US" sz="800" dirty="0" smtClean="0"/>
          </a:p>
          <a:p>
            <a:pPr marL="731520" lvl="1" indent="-457200">
              <a:buFont typeface="+mj-lt"/>
              <a:buAutoNum type="arabicPeriod"/>
            </a:pPr>
            <a:r>
              <a:rPr lang="en-US" sz="2000" dirty="0" smtClean="0">
                <a:solidFill>
                  <a:srgbClr val="FF0000"/>
                </a:solidFill>
              </a:rPr>
              <a:t>The Scientific Management Approach</a:t>
            </a:r>
          </a:p>
          <a:p>
            <a:pPr marL="731520" lvl="1" indent="-457200">
              <a:buFont typeface="+mj-lt"/>
              <a:buAutoNum type="arabicPeriod"/>
            </a:pPr>
            <a:r>
              <a:rPr lang="en-US" sz="2000" dirty="0" smtClean="0">
                <a:solidFill>
                  <a:srgbClr val="FF0000"/>
                </a:solidFill>
              </a:rPr>
              <a:t>The Functional Approach</a:t>
            </a:r>
          </a:p>
          <a:p>
            <a:pPr marL="731520" lvl="1" indent="-457200">
              <a:buFont typeface="+mj-lt"/>
              <a:buAutoNum type="arabicPeriod"/>
            </a:pPr>
            <a:r>
              <a:rPr lang="en-US" sz="2000" dirty="0" smtClean="0">
                <a:solidFill>
                  <a:srgbClr val="FF0000"/>
                </a:solidFill>
              </a:rPr>
              <a:t>The Human Relations-Behavioral Approach</a:t>
            </a:r>
          </a:p>
          <a:p>
            <a:pPr marL="731520" lvl="1" indent="-457200">
              <a:buFont typeface="+mj-lt"/>
              <a:buAutoNum type="arabicPeriod"/>
            </a:pPr>
            <a:r>
              <a:rPr lang="en-US" sz="2000" dirty="0" smtClean="0">
                <a:solidFill>
                  <a:srgbClr val="FF0000"/>
                </a:solidFill>
              </a:rPr>
              <a:t>The Quantitative-Systems Approach</a:t>
            </a:r>
            <a:endParaRPr lang="en-US" sz="2000" dirty="0">
              <a:solidFill>
                <a:srgbClr val="FF0000"/>
              </a:solidFill>
            </a:endParaRPr>
          </a:p>
        </p:txBody>
      </p:sp>
      <p:pic>
        <p:nvPicPr>
          <p:cNvPr id="5" name="Picture 4"/>
          <p:cNvPicPr>
            <a:picLocks noChangeAspect="1"/>
          </p:cNvPicPr>
          <p:nvPr/>
        </p:nvPicPr>
        <p:blipFill>
          <a:blip r:embed="rId2"/>
          <a:stretch>
            <a:fillRect/>
          </a:stretch>
        </p:blipFill>
        <p:spPr>
          <a:xfrm>
            <a:off x="4818887" y="4563331"/>
            <a:ext cx="3430293" cy="1227869"/>
          </a:xfrm>
          <a:prstGeom prst="rect">
            <a:avLst/>
          </a:prstGeom>
        </p:spPr>
      </p:pic>
      <p:pic>
        <p:nvPicPr>
          <p:cNvPr id="7" name="Picture 6"/>
          <p:cNvPicPr>
            <a:picLocks noChangeAspect="1"/>
          </p:cNvPicPr>
          <p:nvPr/>
        </p:nvPicPr>
        <p:blipFill>
          <a:blip r:embed="rId3"/>
          <a:stretch>
            <a:fillRect/>
          </a:stretch>
        </p:blipFill>
        <p:spPr>
          <a:xfrm>
            <a:off x="1118886" y="4072794"/>
            <a:ext cx="3453114" cy="1940828"/>
          </a:xfrm>
          <a:prstGeom prst="rect">
            <a:avLst/>
          </a:prstGeom>
        </p:spPr>
      </p:pic>
    </p:spTree>
    <p:extLst>
      <p:ext uri="{BB962C8B-B14F-4D97-AF65-F5344CB8AC3E}">
        <p14:creationId xmlns:p14="http://schemas.microsoft.com/office/powerpoint/2010/main" val="326624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Management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Frederick Taylor is the Father of Scientific </a:t>
            </a:r>
            <a:r>
              <a:rPr lang="en-US" sz="2400" u="sng" dirty="0" smtClean="0"/>
              <a:t>Management.</a:t>
            </a:r>
            <a:endParaRPr lang="en-US" sz="2400" u="sng" dirty="0" smtClean="0"/>
          </a:p>
          <a:p>
            <a:endParaRPr lang="en-US" sz="800" u="sng" dirty="0" smtClean="0"/>
          </a:p>
          <a:p>
            <a:pPr lvl="1"/>
            <a:r>
              <a:rPr lang="en-US" dirty="0"/>
              <a:t>He </a:t>
            </a:r>
            <a:r>
              <a:rPr lang="en-US" dirty="0" smtClean="0"/>
              <a:t>believed that a </a:t>
            </a:r>
            <a:r>
              <a:rPr lang="en-US" dirty="0"/>
              <a:t>manager’s job was to perform mental tasks, such as determining the “one best way” to do a job.</a:t>
            </a:r>
            <a:endParaRPr lang="en-US" u="sng" dirty="0" smtClean="0"/>
          </a:p>
          <a:p>
            <a:pPr lvl="1"/>
            <a:endParaRPr lang="en-US" sz="800" u="sng" dirty="0" smtClean="0"/>
          </a:p>
          <a:p>
            <a:pPr lvl="2"/>
            <a:r>
              <a:rPr lang="en-US" dirty="0" smtClean="0">
                <a:solidFill>
                  <a:srgbClr val="FF0000"/>
                </a:solidFill>
              </a:rPr>
              <a:t>He focused on determining the most efficient ways to increase output and productivity.</a:t>
            </a:r>
          </a:p>
        </p:txBody>
      </p:sp>
      <p:pic>
        <p:nvPicPr>
          <p:cNvPr id="5" name="Picture 4"/>
          <p:cNvPicPr>
            <a:picLocks noChangeAspect="1"/>
          </p:cNvPicPr>
          <p:nvPr/>
        </p:nvPicPr>
        <p:blipFill>
          <a:blip r:embed="rId2"/>
          <a:stretch>
            <a:fillRect/>
          </a:stretch>
        </p:blipFill>
        <p:spPr>
          <a:xfrm>
            <a:off x="4419600" y="3581400"/>
            <a:ext cx="4474464" cy="2712558"/>
          </a:xfrm>
          <a:prstGeom prst="rect">
            <a:avLst/>
          </a:prstGeom>
        </p:spPr>
      </p:pic>
    </p:spTree>
    <p:extLst>
      <p:ext uri="{BB962C8B-B14F-4D97-AF65-F5344CB8AC3E}">
        <p14:creationId xmlns:p14="http://schemas.microsoft.com/office/powerpoint/2010/main" val="373713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Management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principles of Scientific </a:t>
            </a:r>
            <a:r>
              <a:rPr lang="en-US" sz="2400" u="sng" dirty="0"/>
              <a:t>M</a:t>
            </a:r>
            <a:r>
              <a:rPr lang="en-US" sz="2400" u="sng" dirty="0" smtClean="0"/>
              <a:t>anagement, include</a:t>
            </a:r>
            <a:r>
              <a:rPr lang="en-US" sz="2400" dirty="0" smtClean="0"/>
              <a:t>:</a:t>
            </a:r>
          </a:p>
          <a:p>
            <a:endParaRPr lang="en-US" sz="900" dirty="0" smtClean="0"/>
          </a:p>
          <a:p>
            <a:pPr lvl="1"/>
            <a:r>
              <a:rPr lang="en-US" sz="2000" dirty="0" smtClean="0">
                <a:solidFill>
                  <a:schemeClr val="tx1">
                    <a:lumMod val="65000"/>
                    <a:lumOff val="35000"/>
                  </a:schemeClr>
                </a:solidFill>
              </a:rPr>
              <a:t>Analyze the tasks associated with each job.  </a:t>
            </a:r>
          </a:p>
          <a:p>
            <a:pPr lvl="2"/>
            <a:r>
              <a:rPr lang="en-US" sz="1700" dirty="0" smtClean="0">
                <a:solidFill>
                  <a:srgbClr val="FF0000"/>
                </a:solidFill>
              </a:rPr>
              <a:t>Use the principles of science to find the best way to perform the work.</a:t>
            </a:r>
          </a:p>
          <a:p>
            <a:pPr lvl="1"/>
            <a:r>
              <a:rPr lang="en-US" sz="2000" dirty="0" smtClean="0">
                <a:solidFill>
                  <a:schemeClr val="tx1">
                    <a:lumMod val="65000"/>
                    <a:lumOff val="35000"/>
                  </a:schemeClr>
                </a:solidFill>
              </a:rPr>
              <a:t>Recruit the EE best suited to perform the job</a:t>
            </a:r>
            <a:r>
              <a:rPr lang="en-US" sz="2000" dirty="0">
                <a:solidFill>
                  <a:schemeClr val="tx1">
                    <a:lumMod val="65000"/>
                    <a:lumOff val="35000"/>
                  </a:schemeClr>
                </a:solidFill>
              </a:rPr>
              <a:t>.</a:t>
            </a:r>
            <a:endParaRPr lang="en-US" sz="2000" dirty="0" smtClean="0">
              <a:solidFill>
                <a:schemeClr val="tx1">
                  <a:lumMod val="65000"/>
                  <a:lumOff val="35000"/>
                </a:schemeClr>
              </a:solidFill>
            </a:endParaRPr>
          </a:p>
          <a:p>
            <a:pPr lvl="2"/>
            <a:r>
              <a:rPr lang="en-US" sz="1700" dirty="0">
                <a:solidFill>
                  <a:srgbClr val="FF0000"/>
                </a:solidFill>
              </a:rPr>
              <a:t>C</a:t>
            </a:r>
            <a:r>
              <a:rPr lang="en-US" sz="1700" dirty="0" smtClean="0">
                <a:solidFill>
                  <a:srgbClr val="FF0000"/>
                </a:solidFill>
              </a:rPr>
              <a:t>hoose </a:t>
            </a:r>
            <a:r>
              <a:rPr lang="en-US" sz="1700" dirty="0" smtClean="0">
                <a:solidFill>
                  <a:srgbClr val="FF0000"/>
                </a:solidFill>
              </a:rPr>
              <a:t>the person </a:t>
            </a:r>
            <a:r>
              <a:rPr lang="en-US" sz="1700" dirty="0" smtClean="0">
                <a:solidFill>
                  <a:srgbClr val="FF0000"/>
                </a:solidFill>
              </a:rPr>
              <a:t>who has </a:t>
            </a:r>
            <a:r>
              <a:rPr lang="en-US" sz="1700" dirty="0" smtClean="0">
                <a:solidFill>
                  <a:srgbClr val="FF0000"/>
                </a:solidFill>
              </a:rPr>
              <a:t>skills</a:t>
            </a:r>
            <a:r>
              <a:rPr lang="en-US" sz="1700" dirty="0" smtClean="0">
                <a:solidFill>
                  <a:srgbClr val="FF0000"/>
                </a:solidFill>
              </a:rPr>
              <a:t>, aptitude, and other attributes to do the job.</a:t>
            </a:r>
          </a:p>
          <a:p>
            <a:pPr lvl="1"/>
            <a:r>
              <a:rPr lang="en-US" sz="2000" dirty="0" smtClean="0">
                <a:solidFill>
                  <a:schemeClr val="tx1">
                    <a:lumMod val="65000"/>
                    <a:lumOff val="35000"/>
                  </a:schemeClr>
                </a:solidFill>
              </a:rPr>
              <a:t>Instruct the EE in the one best way to perform the job.</a:t>
            </a:r>
          </a:p>
          <a:p>
            <a:pPr lvl="1"/>
            <a:r>
              <a:rPr lang="en-US" sz="2000" dirty="0" smtClean="0">
                <a:solidFill>
                  <a:schemeClr val="tx1">
                    <a:lumMod val="65000"/>
                    <a:lumOff val="35000"/>
                  </a:schemeClr>
                </a:solidFill>
              </a:rPr>
              <a:t>Reward the accomplishment of the EE.  </a:t>
            </a:r>
          </a:p>
          <a:p>
            <a:pPr lvl="2"/>
            <a:r>
              <a:rPr lang="en-US" sz="1700" dirty="0" smtClean="0">
                <a:solidFill>
                  <a:srgbClr val="FF0000"/>
                </a:solidFill>
              </a:rPr>
              <a:t>Taylor believed workers were economically motivated and would, therefore, do the job the way they were instructed if rewarded with money.</a:t>
            </a:r>
          </a:p>
          <a:p>
            <a:pPr lvl="1"/>
            <a:r>
              <a:rPr lang="en-US" sz="2000" dirty="0" smtClean="0">
                <a:solidFill>
                  <a:schemeClr val="tx1">
                    <a:lumMod val="65000"/>
                    <a:lumOff val="35000"/>
                  </a:schemeClr>
                </a:solidFill>
              </a:rPr>
              <a:t>Cooperate </a:t>
            </a:r>
            <a:r>
              <a:rPr lang="en-US" sz="2000" dirty="0" smtClean="0">
                <a:solidFill>
                  <a:schemeClr val="tx1">
                    <a:lumMod val="65000"/>
                    <a:lumOff val="35000"/>
                  </a:schemeClr>
                </a:solidFill>
              </a:rPr>
              <a:t>w</a:t>
            </a:r>
            <a:r>
              <a:rPr lang="en-US" sz="2000" dirty="0" smtClean="0">
                <a:solidFill>
                  <a:schemeClr val="tx1">
                    <a:lumMod val="65000"/>
                    <a:lumOff val="35000"/>
                  </a:schemeClr>
                </a:solidFill>
              </a:rPr>
              <a:t>ith</a:t>
            </a:r>
            <a:r>
              <a:rPr lang="en-US" sz="2000" dirty="0" smtClean="0">
                <a:solidFill>
                  <a:schemeClr val="tx1">
                    <a:lumMod val="65000"/>
                    <a:lumOff val="35000"/>
                  </a:schemeClr>
                </a:solidFill>
              </a:rPr>
              <a:t> EEs </a:t>
            </a:r>
            <a:r>
              <a:rPr lang="en-US" sz="2000" dirty="0" smtClean="0">
                <a:solidFill>
                  <a:schemeClr val="tx1">
                    <a:lumMod val="65000"/>
                    <a:lumOff val="35000"/>
                  </a:schemeClr>
                </a:solidFill>
              </a:rPr>
              <a:t>to ensure the job matches plans and principles.</a:t>
            </a:r>
          </a:p>
          <a:p>
            <a:pPr lvl="1"/>
            <a:r>
              <a:rPr lang="en-US" sz="2000" dirty="0" smtClean="0">
                <a:solidFill>
                  <a:schemeClr val="tx1">
                    <a:lumMod val="65000"/>
                    <a:lumOff val="35000"/>
                  </a:schemeClr>
                </a:solidFill>
              </a:rPr>
              <a:t>Ensure equal division of work </a:t>
            </a:r>
            <a:r>
              <a:rPr lang="en-US" sz="2000" dirty="0" smtClean="0">
                <a:solidFill>
                  <a:schemeClr val="tx1">
                    <a:lumMod val="65000"/>
                    <a:lumOff val="35000"/>
                  </a:schemeClr>
                </a:solidFill>
              </a:rPr>
              <a:t>and </a:t>
            </a:r>
            <a:r>
              <a:rPr lang="en-US" sz="2000" dirty="0" smtClean="0">
                <a:solidFill>
                  <a:schemeClr val="tx1">
                    <a:lumMod val="65000"/>
                    <a:lumOff val="35000"/>
                  </a:schemeClr>
                </a:solidFill>
              </a:rPr>
              <a:t>responsibility.</a:t>
            </a:r>
            <a:endParaRPr lang="en-US" sz="2000" dirty="0">
              <a:solidFill>
                <a:schemeClr val="tx1">
                  <a:lumMod val="65000"/>
                  <a:lumOff val="35000"/>
                </a:schemeClr>
              </a:solidFill>
            </a:endParaRPr>
          </a:p>
        </p:txBody>
      </p:sp>
      <p:pic>
        <p:nvPicPr>
          <p:cNvPr id="5" name="Picture 4" descr="Key Points Images – Browse 45,905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5638800"/>
            <a:ext cx="3850058" cy="1236617"/>
          </a:xfrm>
          <a:prstGeom prst="rect">
            <a:avLst/>
          </a:prstGeom>
          <a:noFill/>
          <a:ln>
            <a:noFill/>
          </a:ln>
        </p:spPr>
      </p:pic>
    </p:spTree>
    <p:extLst>
      <p:ext uri="{BB962C8B-B14F-4D97-AF65-F5344CB8AC3E}">
        <p14:creationId xmlns:p14="http://schemas.microsoft.com/office/powerpoint/2010/main" val="22381117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4098</TotalTime>
  <Words>1878</Words>
  <Application>Microsoft Office PowerPoint</Application>
  <PresentationFormat>On-screen Show (4:3)</PresentationFormat>
  <Paragraphs>239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Georgia</vt:lpstr>
      <vt:lpstr>Wingdings</vt:lpstr>
      <vt:lpstr>Wingdings 2</vt:lpstr>
      <vt:lpstr>Civic</vt:lpstr>
      <vt:lpstr>Supervision</vt:lpstr>
      <vt:lpstr>Part One: Supervisory Management Overview and Challenges</vt:lpstr>
      <vt:lpstr>Difficult Times</vt:lpstr>
      <vt:lpstr>Prepare and Plan</vt:lpstr>
      <vt:lpstr>Managers and Supervisors</vt:lpstr>
      <vt:lpstr>Schools of Management Thought</vt:lpstr>
      <vt:lpstr>Schools of Management Thought</vt:lpstr>
      <vt:lpstr>The Scientific Management Approach</vt:lpstr>
      <vt:lpstr>The Scientific Management Approach</vt:lpstr>
      <vt:lpstr>The Functional Approach</vt:lpstr>
      <vt:lpstr>The Human Relations-Behavioral Approach</vt:lpstr>
      <vt:lpstr>The Human Relations-Behavioral Approach</vt:lpstr>
      <vt:lpstr>The Quantitative-Systems Approaches</vt:lpstr>
      <vt:lpstr>Factors and Trends Affecting the Role of the Supervisor</vt:lpstr>
      <vt:lpstr>Factors and Trends Affecting the Role of the Supervisor</vt:lpstr>
      <vt:lpstr>Population and Workforce Growth</vt:lpstr>
      <vt:lpstr>Population and Workforce Growth</vt:lpstr>
      <vt:lpstr>Other Population and Workforce Growth Considerations</vt:lpstr>
      <vt:lpstr>Corporate Culture and Ethical Conduct</vt:lpstr>
      <vt:lpstr>Corporate Social Responsibility</vt:lpstr>
      <vt:lpstr>Corporate Culture</vt:lpstr>
      <vt:lpstr>Corporate Culture</vt:lpstr>
      <vt:lpstr>Workplace Incivility People Who Make Life Difficult</vt:lpstr>
      <vt:lpstr>PowerPoint Presentation</vt:lpstr>
      <vt:lpstr>Dealing with Difficult People</vt:lpstr>
      <vt:lpstr>Dealing with Difficult People</vt:lpstr>
      <vt:lpstr>Engage Employees</vt:lpstr>
      <vt:lpstr>Empower Employees</vt:lpstr>
      <vt:lpstr>Participative Management</vt:lpstr>
      <vt:lpstr>Supervision: A Professional Perspective</vt:lpstr>
      <vt:lpstr>Supervision: A Professional Perspective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323</cp:revision>
  <cp:lastPrinted>2024-01-03T23:30:12Z</cp:lastPrinted>
  <dcterms:created xsi:type="dcterms:W3CDTF">2015-02-01T00:37:43Z</dcterms:created>
  <dcterms:modified xsi:type="dcterms:W3CDTF">2025-08-07T18:04:57Z</dcterms:modified>
</cp:coreProperties>
</file>