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1"/>
  </p:sldMasterIdLst>
  <p:notesMasterIdLst>
    <p:notesMasterId r:id="rId73"/>
  </p:notesMasterIdLst>
  <p:handoutMasterIdLst>
    <p:handoutMasterId r:id="rId74"/>
  </p:handoutMasterIdLst>
  <p:sldIdLst>
    <p:sldId id="430" r:id="rId2"/>
    <p:sldId id="413" r:id="rId3"/>
    <p:sldId id="412" r:id="rId4"/>
    <p:sldId id="414" r:id="rId5"/>
    <p:sldId id="415" r:id="rId6"/>
    <p:sldId id="416" r:id="rId7"/>
    <p:sldId id="417" r:id="rId8"/>
    <p:sldId id="419" r:id="rId9"/>
    <p:sldId id="420" r:id="rId10"/>
    <p:sldId id="421" r:id="rId11"/>
    <p:sldId id="422" r:id="rId12"/>
    <p:sldId id="423" r:id="rId13"/>
    <p:sldId id="424" r:id="rId14"/>
    <p:sldId id="425" r:id="rId15"/>
    <p:sldId id="426" r:id="rId16"/>
    <p:sldId id="427" r:id="rId17"/>
    <p:sldId id="428" r:id="rId18"/>
    <p:sldId id="344" r:id="rId19"/>
    <p:sldId id="345" r:id="rId20"/>
    <p:sldId id="346" r:id="rId21"/>
    <p:sldId id="347" r:id="rId22"/>
    <p:sldId id="348" r:id="rId23"/>
    <p:sldId id="429" r:id="rId24"/>
    <p:sldId id="349" r:id="rId25"/>
    <p:sldId id="431" r:id="rId26"/>
    <p:sldId id="350" r:id="rId27"/>
    <p:sldId id="351" r:id="rId28"/>
    <p:sldId id="432" r:id="rId29"/>
    <p:sldId id="352" r:id="rId30"/>
    <p:sldId id="353" r:id="rId31"/>
    <p:sldId id="354" r:id="rId32"/>
    <p:sldId id="355" r:id="rId33"/>
    <p:sldId id="356" r:id="rId34"/>
    <p:sldId id="357" r:id="rId35"/>
    <p:sldId id="358" r:id="rId36"/>
    <p:sldId id="359" r:id="rId37"/>
    <p:sldId id="360" r:id="rId38"/>
    <p:sldId id="361" r:id="rId39"/>
    <p:sldId id="433" r:id="rId40"/>
    <p:sldId id="362" r:id="rId41"/>
    <p:sldId id="363" r:id="rId42"/>
    <p:sldId id="364" r:id="rId43"/>
    <p:sldId id="365" r:id="rId44"/>
    <p:sldId id="366" r:id="rId45"/>
    <p:sldId id="367" r:id="rId46"/>
    <p:sldId id="368" r:id="rId47"/>
    <p:sldId id="369" r:id="rId48"/>
    <p:sldId id="370" r:id="rId49"/>
    <p:sldId id="371" r:id="rId50"/>
    <p:sldId id="372" r:id="rId51"/>
    <p:sldId id="373" r:id="rId52"/>
    <p:sldId id="374" r:id="rId53"/>
    <p:sldId id="375" r:id="rId54"/>
    <p:sldId id="378" r:id="rId55"/>
    <p:sldId id="379" r:id="rId56"/>
    <p:sldId id="380" r:id="rId57"/>
    <p:sldId id="381" r:id="rId58"/>
    <p:sldId id="382" r:id="rId59"/>
    <p:sldId id="384" r:id="rId60"/>
    <p:sldId id="385" r:id="rId61"/>
    <p:sldId id="386" r:id="rId62"/>
    <p:sldId id="387" r:id="rId63"/>
    <p:sldId id="388" r:id="rId64"/>
    <p:sldId id="389" r:id="rId65"/>
    <p:sldId id="390" r:id="rId66"/>
    <p:sldId id="391" r:id="rId67"/>
    <p:sldId id="392" r:id="rId68"/>
    <p:sldId id="393" r:id="rId69"/>
    <p:sldId id="394" r:id="rId70"/>
    <p:sldId id="395" r:id="rId71"/>
    <p:sldId id="411" r:id="rId72"/>
  </p:sldIdLst>
  <p:sldSz cx="9144000" cy="6858000" type="screen4x3"/>
  <p:notesSz cx="7004050" cy="92900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5" d="100"/>
          <a:sy n="85" d="100"/>
        </p:scale>
        <p:origin x="-1380" y="-5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5088" cy="464503"/>
          </a:xfrm>
          <a:prstGeom prst="rect">
            <a:avLst/>
          </a:prstGeom>
        </p:spPr>
        <p:txBody>
          <a:bodyPr vert="horz" lIns="93104" tIns="46552" rIns="93104" bIns="46552" rtlCol="0"/>
          <a:lstStyle>
            <a:lvl1pPr algn="l">
              <a:defRPr sz="1200"/>
            </a:lvl1pPr>
          </a:lstStyle>
          <a:p>
            <a:endParaRPr lang="en-US"/>
          </a:p>
        </p:txBody>
      </p:sp>
      <p:sp>
        <p:nvSpPr>
          <p:cNvPr id="3" name="Date Placeholder 2"/>
          <p:cNvSpPr>
            <a:spLocks noGrp="1"/>
          </p:cNvSpPr>
          <p:nvPr>
            <p:ph type="dt" sz="quarter" idx="1"/>
          </p:nvPr>
        </p:nvSpPr>
        <p:spPr>
          <a:xfrm>
            <a:off x="3967341" y="0"/>
            <a:ext cx="3035088" cy="464503"/>
          </a:xfrm>
          <a:prstGeom prst="rect">
            <a:avLst/>
          </a:prstGeom>
        </p:spPr>
        <p:txBody>
          <a:bodyPr vert="horz" lIns="93104" tIns="46552" rIns="93104" bIns="46552" rtlCol="0"/>
          <a:lstStyle>
            <a:lvl1pPr algn="r">
              <a:defRPr sz="1200"/>
            </a:lvl1pPr>
          </a:lstStyle>
          <a:p>
            <a:fld id="{6B7DA4AC-974E-42E6-ADCF-4203FE358AA4}" type="datetimeFigureOut">
              <a:rPr lang="en-US" smtClean="0"/>
              <a:pPr/>
              <a:t>2/22/2022</a:t>
            </a:fld>
            <a:endParaRPr lang="en-US"/>
          </a:p>
        </p:txBody>
      </p:sp>
      <p:sp>
        <p:nvSpPr>
          <p:cNvPr id="4" name="Footer Placeholder 3"/>
          <p:cNvSpPr>
            <a:spLocks noGrp="1"/>
          </p:cNvSpPr>
          <p:nvPr>
            <p:ph type="ftr" sz="quarter" idx="2"/>
          </p:nvPr>
        </p:nvSpPr>
        <p:spPr>
          <a:xfrm>
            <a:off x="0" y="8823935"/>
            <a:ext cx="3035088" cy="464503"/>
          </a:xfrm>
          <a:prstGeom prst="rect">
            <a:avLst/>
          </a:prstGeom>
        </p:spPr>
        <p:txBody>
          <a:bodyPr vert="horz" lIns="93104" tIns="46552" rIns="93104" bIns="46552" rtlCol="0" anchor="b"/>
          <a:lstStyle>
            <a:lvl1pPr algn="l">
              <a:defRPr sz="1200"/>
            </a:lvl1pPr>
          </a:lstStyle>
          <a:p>
            <a:endParaRPr lang="en-US"/>
          </a:p>
        </p:txBody>
      </p:sp>
      <p:sp>
        <p:nvSpPr>
          <p:cNvPr id="5" name="Slide Number Placeholder 4"/>
          <p:cNvSpPr>
            <a:spLocks noGrp="1"/>
          </p:cNvSpPr>
          <p:nvPr>
            <p:ph type="sldNum" sz="quarter" idx="3"/>
          </p:nvPr>
        </p:nvSpPr>
        <p:spPr>
          <a:xfrm>
            <a:off x="3967341" y="8823935"/>
            <a:ext cx="3035088" cy="464503"/>
          </a:xfrm>
          <a:prstGeom prst="rect">
            <a:avLst/>
          </a:prstGeom>
        </p:spPr>
        <p:txBody>
          <a:bodyPr vert="horz" lIns="93104" tIns="46552" rIns="93104" bIns="46552" rtlCol="0" anchor="b"/>
          <a:lstStyle>
            <a:lvl1pPr algn="r">
              <a:defRPr sz="1200"/>
            </a:lvl1pPr>
          </a:lstStyle>
          <a:p>
            <a:fld id="{3FD61C31-B3EE-4759-A0BA-E5F8E4CCDF88}"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5088" cy="464503"/>
          </a:xfrm>
          <a:prstGeom prst="rect">
            <a:avLst/>
          </a:prstGeom>
        </p:spPr>
        <p:txBody>
          <a:bodyPr vert="horz" lIns="93104" tIns="46552" rIns="93104" bIns="46552" rtlCol="0"/>
          <a:lstStyle>
            <a:lvl1pPr algn="l">
              <a:defRPr sz="1200"/>
            </a:lvl1pPr>
          </a:lstStyle>
          <a:p>
            <a:endParaRPr lang="en-US"/>
          </a:p>
        </p:txBody>
      </p:sp>
      <p:sp>
        <p:nvSpPr>
          <p:cNvPr id="3" name="Date Placeholder 2"/>
          <p:cNvSpPr>
            <a:spLocks noGrp="1"/>
          </p:cNvSpPr>
          <p:nvPr>
            <p:ph type="dt" idx="1"/>
          </p:nvPr>
        </p:nvSpPr>
        <p:spPr>
          <a:xfrm>
            <a:off x="3967341" y="0"/>
            <a:ext cx="3035088" cy="464503"/>
          </a:xfrm>
          <a:prstGeom prst="rect">
            <a:avLst/>
          </a:prstGeom>
        </p:spPr>
        <p:txBody>
          <a:bodyPr vert="horz" lIns="93104" tIns="46552" rIns="93104" bIns="46552" rtlCol="0"/>
          <a:lstStyle>
            <a:lvl1pPr algn="r">
              <a:defRPr sz="1200"/>
            </a:lvl1pPr>
          </a:lstStyle>
          <a:p>
            <a:fld id="{AB3AED7D-9DD8-42E4-A441-A4CA968E04D7}" type="datetimeFigureOut">
              <a:rPr lang="en-US" smtClean="0"/>
              <a:pPr/>
              <a:t>2/22/2022</a:t>
            </a:fld>
            <a:endParaRPr lang="en-US"/>
          </a:p>
        </p:txBody>
      </p:sp>
      <p:sp>
        <p:nvSpPr>
          <p:cNvPr id="4" name="Slide Image Placeholder 3"/>
          <p:cNvSpPr>
            <a:spLocks noGrp="1" noRot="1" noChangeAspect="1"/>
          </p:cNvSpPr>
          <p:nvPr>
            <p:ph type="sldImg" idx="2"/>
          </p:nvPr>
        </p:nvSpPr>
        <p:spPr>
          <a:xfrm>
            <a:off x="1179513" y="696913"/>
            <a:ext cx="4645025" cy="3482975"/>
          </a:xfrm>
          <a:prstGeom prst="rect">
            <a:avLst/>
          </a:prstGeom>
          <a:noFill/>
          <a:ln w="12700">
            <a:solidFill>
              <a:prstClr val="black"/>
            </a:solidFill>
          </a:ln>
        </p:spPr>
        <p:txBody>
          <a:bodyPr vert="horz" lIns="93104" tIns="46552" rIns="93104" bIns="46552" rtlCol="0" anchor="ctr"/>
          <a:lstStyle/>
          <a:p>
            <a:endParaRPr lang="en-US"/>
          </a:p>
        </p:txBody>
      </p:sp>
      <p:sp>
        <p:nvSpPr>
          <p:cNvPr id="5" name="Notes Placeholder 4"/>
          <p:cNvSpPr>
            <a:spLocks noGrp="1"/>
          </p:cNvSpPr>
          <p:nvPr>
            <p:ph type="body" sz="quarter" idx="3"/>
          </p:nvPr>
        </p:nvSpPr>
        <p:spPr>
          <a:xfrm>
            <a:off x="700405" y="4412774"/>
            <a:ext cx="5603240" cy="4180523"/>
          </a:xfrm>
          <a:prstGeom prst="rect">
            <a:avLst/>
          </a:prstGeom>
        </p:spPr>
        <p:txBody>
          <a:bodyPr vert="horz" lIns="93104" tIns="46552" rIns="93104" bIns="4655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3935"/>
            <a:ext cx="3035088" cy="464503"/>
          </a:xfrm>
          <a:prstGeom prst="rect">
            <a:avLst/>
          </a:prstGeom>
        </p:spPr>
        <p:txBody>
          <a:bodyPr vert="horz" lIns="93104" tIns="46552" rIns="93104" bIns="46552" rtlCol="0" anchor="b"/>
          <a:lstStyle>
            <a:lvl1pPr algn="l">
              <a:defRPr sz="1200"/>
            </a:lvl1pPr>
          </a:lstStyle>
          <a:p>
            <a:endParaRPr lang="en-US"/>
          </a:p>
        </p:txBody>
      </p:sp>
      <p:sp>
        <p:nvSpPr>
          <p:cNvPr id="7" name="Slide Number Placeholder 6"/>
          <p:cNvSpPr>
            <a:spLocks noGrp="1"/>
          </p:cNvSpPr>
          <p:nvPr>
            <p:ph type="sldNum" sz="quarter" idx="5"/>
          </p:nvPr>
        </p:nvSpPr>
        <p:spPr>
          <a:xfrm>
            <a:off x="3967341" y="8823935"/>
            <a:ext cx="3035088" cy="464503"/>
          </a:xfrm>
          <a:prstGeom prst="rect">
            <a:avLst/>
          </a:prstGeom>
        </p:spPr>
        <p:txBody>
          <a:bodyPr vert="horz" lIns="93104" tIns="46552" rIns="93104" bIns="46552" rtlCol="0" anchor="b"/>
          <a:lstStyle>
            <a:lvl1pPr algn="r">
              <a:defRPr sz="1200"/>
            </a:lvl1pPr>
          </a:lstStyle>
          <a:p>
            <a:fld id="{AE9A0E45-D3D1-4CEA-B045-CF13EE2B0781}"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15D011CB-83C6-4E91-9FDB-265F08C13C8B}" type="datetime1">
              <a:rPr lang="en-US" smtClean="0"/>
              <a:pPr/>
              <a:t>2/22/2022</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20D00819-4290-4B0E-9748-4BC756073EEF}" type="slidenum">
              <a:rPr lang="en-US" smtClean="0"/>
              <a:pPr/>
              <a:t>‹#›</a:t>
            </a:fld>
            <a:endParaRPr lang="en-US"/>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6B032AA-12D4-498F-8109-1A9BD92F5B83}" type="datetime1">
              <a:rPr lang="en-US" smtClean="0"/>
              <a:pPr/>
              <a:t>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D00819-4290-4B0E-9748-4BC756073EE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20D00819-4290-4B0E-9748-4BC756073EEF}" type="slidenum">
              <a:rPr lang="en-US" smtClean="0"/>
              <a:pPr/>
              <a:t>‹#›</a:t>
            </a:fld>
            <a:endParaRPr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A2EF394-C634-4AB5-B159-B7F8F5D29245}" type="datetime1">
              <a:rPr lang="en-US" smtClean="0"/>
              <a:pPr/>
              <a:t>2/22/2022</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430634D6-A907-4F6E-986B-FB4ECF697650}" type="datetime1">
              <a:rPr lang="en-US" smtClean="0"/>
              <a:pPr/>
              <a:t>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1026372"/>
            <a:ext cx="457200" cy="441325"/>
          </a:xfrm>
        </p:spPr>
        <p:txBody>
          <a:bodyPr/>
          <a:lstStyle/>
          <a:p>
            <a:fld id="{20D00819-4290-4B0E-9748-4BC756073EEF}" type="slidenum">
              <a:rPr lang="en-US" smtClean="0"/>
              <a:pPr/>
              <a:t>‹#›</a:t>
            </a:fld>
            <a:endParaRPr lang="en-US"/>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7F52A5AC-6ED6-462F-80E9-696C059FB8E9}" type="datetime1">
              <a:rPr lang="en-US" smtClean="0"/>
              <a:pPr/>
              <a:t>2/22/2022</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20D00819-4290-4B0E-9748-4BC756073EEF}" type="slidenum">
              <a:rPr lang="en-US" smtClean="0"/>
              <a:pPr/>
              <a:t>‹#›</a:t>
            </a:fld>
            <a:endParaRPr lang="en-US"/>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B43621D8-330B-4D0C-893E-4DF97FC93857}" type="datetime1">
              <a:rPr lang="en-US" smtClean="0"/>
              <a:pPr/>
              <a:t>2/22/2022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D00819-4290-4B0E-9748-4BC756073EEF}" type="slidenum">
              <a:rPr lang="en-US" smtClean="0"/>
              <a:pPr/>
              <a:t>‹#›</a:t>
            </a:fld>
            <a:endParaRPr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D0C34B78-13DF-423E-B04F-95DF1E174687}" type="datetime1">
              <a:rPr lang="en-US" smtClean="0"/>
              <a:pPr/>
              <a:t>2/22/2022</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20D00819-4290-4B0E-9748-4BC756073EEF}" type="slidenum">
              <a:rPr lang="en-US" smtClean="0"/>
              <a:pPr/>
              <a:t>‹#›</a:t>
            </a:fld>
            <a:endParaRPr lang="en-US"/>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30CD8FE-539F-4444-A6F7-BB3204BF338A}" type="datetime1">
              <a:rPr lang="en-US" smtClean="0"/>
              <a:pPr/>
              <a:t>2/22/2022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4343400" y="1036020"/>
            <a:ext cx="457200" cy="441325"/>
          </a:xfrm>
        </p:spPr>
        <p:txBody>
          <a:bodyPr/>
          <a:lstStyle/>
          <a:p>
            <a:fld id="{20D00819-4290-4B0E-9748-4BC756073EE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99E8318B-1C3B-47EE-9556-F5136FEF586E}" type="datetime1">
              <a:rPr lang="en-US" smtClean="0"/>
              <a:pPr/>
              <a:t>2/22/2022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20D00819-4290-4B0E-9748-4BC756073EE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20D00819-4290-4B0E-9748-4BC756073EEF}" type="slidenum">
              <a:rPr lang="en-US" smtClean="0"/>
              <a:pPr/>
              <a:t>‹#›</a:t>
            </a:fld>
            <a:endParaRPr lang="en-US"/>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B7D0345B-5BCA-4938-B08A-70D87A517F53}" type="datetime1">
              <a:rPr lang="en-US" smtClean="0"/>
              <a:pPr/>
              <a:t>2/22/2022</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20D00819-4290-4B0E-9748-4BC756073EEF}" type="slidenum">
              <a:rPr lang="en-US" smtClean="0"/>
              <a:pPr/>
              <a:t>‹#›</a:t>
            </a:fld>
            <a:endParaRPr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FC1BF817-D9DF-401C-9BD7-4962A194BA8C}" type="datetime1">
              <a:rPr lang="en-US" smtClean="0"/>
              <a:pPr/>
              <a:t>2/22/2022</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974A9CB2-FADA-4140-8B76-CACB7228FB7A}" type="datetime1">
              <a:rPr lang="en-US" smtClean="0"/>
              <a:pPr/>
              <a:t>2/22/2022</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20D00819-4290-4B0E-9748-4BC756073EEF}" type="slidenum">
              <a:rPr lang="en-US" smtClean="0"/>
              <a:pPr/>
              <a:t>‹#›</a:t>
            </a:fld>
            <a:endParaRPr lang="en-US"/>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hf hdr="0" ftr="0" dt="0"/>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2.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5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09.gi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Mentor Leader</a:t>
            </a:r>
            <a:br>
              <a:rPr lang="en-US" dirty="0" smtClean="0"/>
            </a:br>
            <a:r>
              <a:rPr lang="en-US" sz="2000" dirty="0" smtClean="0"/>
              <a:t>Session Two</a:t>
            </a:r>
            <a:endParaRPr lang="en-US" sz="2000"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1</a:t>
            </a:fld>
            <a:endParaRPr lang="en-US"/>
          </a:p>
        </p:txBody>
      </p:sp>
      <p:pic>
        <p:nvPicPr>
          <p:cNvPr id="5" name="Content Placeholder 5" descr="The Mentor Leader: Secrets to Building People and Teams That Win  Consistently: Dungy, Tony, Whitaker, Nathan, Caldwell, Jim: 0031809138069:  Amazon.com: Books"/>
          <p:cNvPicPr>
            <a:picLocks noGrp="1"/>
          </p:cNvPicPr>
          <p:nvPr>
            <p:ph sz="quarter" idx="1"/>
          </p:nvPr>
        </p:nvPicPr>
        <p:blipFill>
          <a:blip r:embed="rId2" cstate="print"/>
          <a:srcRect/>
          <a:stretch>
            <a:fillRect/>
          </a:stretch>
        </p:blipFill>
        <p:spPr bwMode="auto">
          <a:xfrm>
            <a:off x="2895600" y="1524000"/>
            <a:ext cx="3447817" cy="4797425"/>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Mentor Leader</a:t>
            </a:r>
            <a:br>
              <a:rPr lang="en-US" dirty="0" smtClean="0"/>
            </a:br>
            <a:r>
              <a:rPr lang="en-US" sz="2000" dirty="0" smtClean="0"/>
              <a:t>Motivation</a:t>
            </a:r>
            <a:endParaRPr lang="en-US" sz="2000"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10</a:t>
            </a:fld>
            <a:endParaRPr lang="en-US"/>
          </a:p>
        </p:txBody>
      </p:sp>
      <p:sp>
        <p:nvSpPr>
          <p:cNvPr id="4" name="Content Placeholder 3"/>
          <p:cNvSpPr>
            <a:spLocks noGrp="1"/>
          </p:cNvSpPr>
          <p:nvPr>
            <p:ph sz="quarter" idx="1"/>
          </p:nvPr>
        </p:nvSpPr>
        <p:spPr/>
        <p:txBody>
          <a:bodyPr/>
          <a:lstStyle/>
          <a:p>
            <a:r>
              <a:rPr lang="en-US" sz="2400" u="sng" dirty="0" smtClean="0"/>
              <a:t>Motivations, Priorities, and Balance</a:t>
            </a:r>
          </a:p>
          <a:p>
            <a:endParaRPr lang="en-US" sz="800" dirty="0" smtClean="0"/>
          </a:p>
          <a:p>
            <a:pPr lvl="1"/>
            <a:r>
              <a:rPr lang="en-US" dirty="0" smtClean="0"/>
              <a:t>We should surround ourselves with people whose strengths complement our weaknesses.</a:t>
            </a:r>
            <a:endParaRPr lang="en-US" dirty="0"/>
          </a:p>
        </p:txBody>
      </p:sp>
      <p:pic>
        <p:nvPicPr>
          <p:cNvPr id="8" name="Picture 7" descr="Always Surround Yourself With Good People&amp;quot; Poster by Claireandrewss |  Redbubble"/>
          <p:cNvPicPr/>
          <p:nvPr/>
        </p:nvPicPr>
        <p:blipFill>
          <a:blip r:embed="rId2" cstate="print"/>
          <a:srcRect/>
          <a:stretch>
            <a:fillRect/>
          </a:stretch>
        </p:blipFill>
        <p:spPr bwMode="auto">
          <a:xfrm>
            <a:off x="4876800" y="2590800"/>
            <a:ext cx="3505200" cy="358140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Action Steps</a:t>
            </a:r>
            <a:br>
              <a:rPr lang="en-US" dirty="0" smtClean="0"/>
            </a:br>
            <a:r>
              <a:rPr lang="en-US" sz="2000" dirty="0" smtClean="0"/>
              <a:t>Look Within</a:t>
            </a:r>
            <a:endParaRPr lang="en-US" sz="2000"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11</a:t>
            </a:fld>
            <a:endParaRPr lang="en-US"/>
          </a:p>
        </p:txBody>
      </p:sp>
      <p:sp>
        <p:nvSpPr>
          <p:cNvPr id="4" name="Content Placeholder 3"/>
          <p:cNvSpPr>
            <a:spLocks noGrp="1"/>
          </p:cNvSpPr>
          <p:nvPr>
            <p:ph sz="quarter" idx="1"/>
          </p:nvPr>
        </p:nvSpPr>
        <p:spPr/>
        <p:txBody>
          <a:bodyPr/>
          <a:lstStyle/>
          <a:p>
            <a:r>
              <a:rPr lang="en-US" sz="2400" u="sng" dirty="0" smtClean="0"/>
              <a:t>Take a look inside</a:t>
            </a:r>
            <a:r>
              <a:rPr lang="en-US" dirty="0" smtClean="0"/>
              <a:t>.</a:t>
            </a:r>
          </a:p>
          <a:p>
            <a:endParaRPr lang="en-US" sz="800" dirty="0" smtClean="0"/>
          </a:p>
          <a:p>
            <a:pPr lvl="1"/>
            <a:r>
              <a:rPr lang="en-US" dirty="0" smtClean="0"/>
              <a:t>Mentor leaders know who they are, what motivates them, and why they do what they do and react the way they react, and they are always ready to change in order to become the-best-version-of-themselves.</a:t>
            </a:r>
            <a:endParaRPr lang="en-US" dirty="0"/>
          </a:p>
        </p:txBody>
      </p:sp>
      <p:pic>
        <p:nvPicPr>
          <p:cNvPr id="10243" name="Picture 3" descr="C:\Users\michaelm\AppData\Local\Microsoft\Windows\INetCache\IE\8ZR0P28V\look---[1].gif"/>
          <p:cNvPicPr>
            <a:picLocks noChangeAspect="1" noChangeArrowheads="1"/>
          </p:cNvPicPr>
          <p:nvPr/>
        </p:nvPicPr>
        <p:blipFill>
          <a:blip r:embed="rId2" cstate="print"/>
          <a:srcRect/>
          <a:stretch>
            <a:fillRect/>
          </a:stretch>
        </p:blipFill>
        <p:spPr bwMode="auto">
          <a:xfrm>
            <a:off x="1629770" y="4191000"/>
            <a:ext cx="2256430" cy="1889760"/>
          </a:xfrm>
          <a:prstGeom prst="rect">
            <a:avLst/>
          </a:prstGeom>
          <a:noFill/>
        </p:spPr>
      </p:pic>
      <p:pic>
        <p:nvPicPr>
          <p:cNvPr id="6" name="Picture 5" descr="A Look Within - Home | Facebook"/>
          <p:cNvPicPr/>
          <p:nvPr/>
        </p:nvPicPr>
        <p:blipFill>
          <a:blip r:embed="rId3" cstate="print"/>
          <a:srcRect/>
          <a:stretch>
            <a:fillRect/>
          </a:stretch>
        </p:blipFill>
        <p:spPr bwMode="auto">
          <a:xfrm>
            <a:off x="4419600" y="3657600"/>
            <a:ext cx="4202430" cy="262128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Action Steps</a:t>
            </a:r>
            <a:br>
              <a:rPr lang="en-US" dirty="0" smtClean="0"/>
            </a:br>
            <a:r>
              <a:rPr lang="en-US" sz="2000" dirty="0" smtClean="0"/>
              <a:t>Motives</a:t>
            </a:r>
            <a:endParaRPr lang="en-US" sz="2000"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12</a:t>
            </a:fld>
            <a:endParaRPr lang="en-US"/>
          </a:p>
        </p:txBody>
      </p:sp>
      <p:sp>
        <p:nvSpPr>
          <p:cNvPr id="4" name="Content Placeholder 3"/>
          <p:cNvSpPr>
            <a:spLocks noGrp="1"/>
          </p:cNvSpPr>
          <p:nvPr>
            <p:ph sz="quarter" idx="1"/>
          </p:nvPr>
        </p:nvSpPr>
        <p:spPr/>
        <p:txBody>
          <a:bodyPr/>
          <a:lstStyle/>
          <a:p>
            <a:r>
              <a:rPr lang="en-US" u="sng" dirty="0" smtClean="0"/>
              <a:t>Evaluate your motives</a:t>
            </a:r>
            <a:r>
              <a:rPr lang="en-US" dirty="0" smtClean="0"/>
              <a:t>.</a:t>
            </a:r>
          </a:p>
          <a:p>
            <a:endParaRPr lang="en-US" sz="800" dirty="0" smtClean="0"/>
          </a:p>
          <a:p>
            <a:pPr lvl="1"/>
            <a:r>
              <a:rPr lang="en-US" dirty="0" smtClean="0"/>
              <a:t>Are you working for yourself?  For others?</a:t>
            </a:r>
          </a:p>
        </p:txBody>
      </p:sp>
      <p:pic>
        <p:nvPicPr>
          <p:cNvPr id="6" name="Picture 5" descr="Peace By Believing | Our Motives Matter | Our Motives Matter"/>
          <p:cNvPicPr/>
          <p:nvPr/>
        </p:nvPicPr>
        <p:blipFill>
          <a:blip r:embed="rId2" cstate="print"/>
          <a:srcRect/>
          <a:stretch>
            <a:fillRect/>
          </a:stretch>
        </p:blipFill>
        <p:spPr bwMode="auto">
          <a:xfrm>
            <a:off x="1600200" y="2819400"/>
            <a:ext cx="5943600" cy="3343275"/>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Action Steps</a:t>
            </a:r>
            <a:br>
              <a:rPr lang="en-US" dirty="0" smtClean="0"/>
            </a:br>
            <a:r>
              <a:rPr lang="en-US" sz="2000" dirty="0" smtClean="0"/>
              <a:t>Deal with the Past</a:t>
            </a:r>
            <a:endParaRPr lang="en-US" sz="2000"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13</a:t>
            </a:fld>
            <a:endParaRPr lang="en-US"/>
          </a:p>
        </p:txBody>
      </p:sp>
      <p:sp>
        <p:nvSpPr>
          <p:cNvPr id="4" name="Content Placeholder 3"/>
          <p:cNvSpPr>
            <a:spLocks noGrp="1"/>
          </p:cNvSpPr>
          <p:nvPr>
            <p:ph sz="quarter" idx="1"/>
          </p:nvPr>
        </p:nvSpPr>
        <p:spPr/>
        <p:txBody>
          <a:bodyPr/>
          <a:lstStyle/>
          <a:p>
            <a:r>
              <a:rPr lang="en-US" u="sng" dirty="0" smtClean="0"/>
              <a:t>Come to grips with your past</a:t>
            </a:r>
            <a:r>
              <a:rPr lang="en-US" dirty="0" smtClean="0"/>
              <a:t>.</a:t>
            </a:r>
          </a:p>
          <a:p>
            <a:endParaRPr lang="en-US" sz="800" dirty="0" smtClean="0"/>
          </a:p>
          <a:p>
            <a:pPr lvl="1"/>
            <a:r>
              <a:rPr lang="en-US" dirty="0" smtClean="0"/>
              <a:t>Get help if you need to.</a:t>
            </a:r>
          </a:p>
          <a:p>
            <a:pPr lvl="1"/>
            <a:endParaRPr lang="en-US" sz="800" dirty="0" smtClean="0"/>
          </a:p>
          <a:p>
            <a:pPr lvl="2"/>
            <a:r>
              <a:rPr lang="en-US" dirty="0" smtClean="0"/>
              <a:t>Effective leaders get past the past – the things that tie them down.  They realized that forgiveness leads to freedom.</a:t>
            </a:r>
            <a:endParaRPr lang="en-US" dirty="0"/>
          </a:p>
        </p:txBody>
      </p:sp>
      <p:pic>
        <p:nvPicPr>
          <p:cNvPr id="12290" name="Picture 2" descr="C:\Users\michaelm\AppData\Local\Microsoft\Windows\INetCache\IE\XNQPUWUE\Libertad[1].jpg"/>
          <p:cNvPicPr>
            <a:picLocks noChangeAspect="1" noChangeArrowheads="1"/>
          </p:cNvPicPr>
          <p:nvPr/>
        </p:nvPicPr>
        <p:blipFill>
          <a:blip r:embed="rId2" cstate="print"/>
          <a:srcRect/>
          <a:stretch>
            <a:fillRect/>
          </a:stretch>
        </p:blipFill>
        <p:spPr bwMode="auto">
          <a:xfrm>
            <a:off x="4496580" y="3505200"/>
            <a:ext cx="4342620" cy="2766060"/>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Action Steps</a:t>
            </a:r>
            <a:br>
              <a:rPr lang="en-US" dirty="0" smtClean="0"/>
            </a:br>
            <a:r>
              <a:rPr lang="en-US" sz="1800" dirty="0" smtClean="0"/>
              <a:t>Be Yourself</a:t>
            </a:r>
            <a:endParaRPr lang="en-US" sz="1800"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14</a:t>
            </a:fld>
            <a:endParaRPr lang="en-US"/>
          </a:p>
        </p:txBody>
      </p:sp>
      <p:sp>
        <p:nvSpPr>
          <p:cNvPr id="4" name="Content Placeholder 3"/>
          <p:cNvSpPr>
            <a:spLocks noGrp="1"/>
          </p:cNvSpPr>
          <p:nvPr>
            <p:ph sz="quarter" idx="1"/>
          </p:nvPr>
        </p:nvSpPr>
        <p:spPr/>
        <p:txBody>
          <a:bodyPr/>
          <a:lstStyle/>
          <a:p>
            <a:r>
              <a:rPr lang="en-US" sz="2400" u="sng" dirty="0" smtClean="0"/>
              <a:t>Be who you are</a:t>
            </a:r>
            <a:r>
              <a:rPr lang="en-US" dirty="0" smtClean="0"/>
              <a:t>.</a:t>
            </a:r>
          </a:p>
          <a:p>
            <a:endParaRPr lang="en-US" sz="800" dirty="0" smtClean="0"/>
          </a:p>
          <a:p>
            <a:pPr lvl="1"/>
            <a:r>
              <a:rPr lang="en-US" dirty="0" smtClean="0"/>
              <a:t>Mentor leaders lead as the-best-version-of-themselves, and they don’t try to be someone else.</a:t>
            </a:r>
            <a:endParaRPr lang="en-US" dirty="0"/>
          </a:p>
        </p:txBody>
      </p:sp>
      <p:pic>
        <p:nvPicPr>
          <p:cNvPr id="15362" name="Picture 2" descr="C:\Users\michaelm\AppData\Local\Microsoft\Windows\INetCache\IE\2HBKIZ1C\Now-you-see-me-logo[1].jpg"/>
          <p:cNvPicPr>
            <a:picLocks noChangeAspect="1" noChangeArrowheads="1"/>
          </p:cNvPicPr>
          <p:nvPr/>
        </p:nvPicPr>
        <p:blipFill>
          <a:blip r:embed="rId2" cstate="print"/>
          <a:srcRect/>
          <a:stretch>
            <a:fillRect/>
          </a:stretch>
        </p:blipFill>
        <p:spPr bwMode="auto">
          <a:xfrm>
            <a:off x="3505200" y="3276600"/>
            <a:ext cx="5359400" cy="2819400"/>
          </a:xfrm>
          <a:prstGeom prst="rect">
            <a:avLst/>
          </a:prstGeom>
          <a:noFill/>
        </p:spPr>
      </p:pic>
      <p:pic>
        <p:nvPicPr>
          <p:cNvPr id="15363" name="Picture 3" descr="C:\Users\michaelm\AppData\Local\Microsoft\Windows\INetCache\IE\IKBH2KDQ\me-me-me-md_-_from_clkerdotcom_[1].png"/>
          <p:cNvPicPr>
            <a:picLocks noChangeAspect="1" noChangeArrowheads="1"/>
          </p:cNvPicPr>
          <p:nvPr/>
        </p:nvPicPr>
        <p:blipFill>
          <a:blip r:embed="rId3" cstate="print"/>
          <a:srcRect/>
          <a:stretch>
            <a:fillRect/>
          </a:stretch>
        </p:blipFill>
        <p:spPr bwMode="auto">
          <a:xfrm>
            <a:off x="990600" y="3657600"/>
            <a:ext cx="2057400" cy="1941399"/>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Action Steps</a:t>
            </a:r>
            <a:br>
              <a:rPr lang="en-US" dirty="0" smtClean="0"/>
            </a:br>
            <a:r>
              <a:rPr lang="en-US" sz="2000" dirty="0" smtClean="0"/>
              <a:t>Priorities</a:t>
            </a:r>
            <a:endParaRPr lang="en-US" sz="2000"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15</a:t>
            </a:fld>
            <a:endParaRPr lang="en-US"/>
          </a:p>
        </p:txBody>
      </p:sp>
      <p:sp>
        <p:nvSpPr>
          <p:cNvPr id="4" name="Content Placeholder 3"/>
          <p:cNvSpPr>
            <a:spLocks noGrp="1"/>
          </p:cNvSpPr>
          <p:nvPr>
            <p:ph sz="quarter" idx="1"/>
          </p:nvPr>
        </p:nvSpPr>
        <p:spPr/>
        <p:txBody>
          <a:bodyPr/>
          <a:lstStyle/>
          <a:p>
            <a:r>
              <a:rPr lang="en-US" sz="2400" u="sng" dirty="0" smtClean="0"/>
              <a:t>Evaluate your priorities</a:t>
            </a:r>
            <a:r>
              <a:rPr lang="en-US" dirty="0" smtClean="0"/>
              <a:t>.</a:t>
            </a:r>
          </a:p>
          <a:p>
            <a:endParaRPr lang="en-US" sz="800" dirty="0" smtClean="0"/>
          </a:p>
          <a:p>
            <a:pPr lvl="1"/>
            <a:r>
              <a:rPr lang="en-US" dirty="0" smtClean="0"/>
              <a:t>Consider the order of importance you place on your relationship with your family, your work, your friends, and everything else.  Be willing to reevaluate over time.</a:t>
            </a:r>
            <a:endParaRPr lang="en-US" dirty="0"/>
          </a:p>
        </p:txBody>
      </p:sp>
      <p:pic>
        <p:nvPicPr>
          <p:cNvPr id="16386" name="Picture 2" descr="C:\Users\michaelm\AppData\Local\Microsoft\Windows\INetCache\IE\8ZR0P28V\priorities[1].jpg"/>
          <p:cNvPicPr>
            <a:picLocks noChangeAspect="1" noChangeArrowheads="1"/>
          </p:cNvPicPr>
          <p:nvPr/>
        </p:nvPicPr>
        <p:blipFill>
          <a:blip r:embed="rId2" cstate="print"/>
          <a:srcRect/>
          <a:stretch>
            <a:fillRect/>
          </a:stretch>
        </p:blipFill>
        <p:spPr bwMode="auto">
          <a:xfrm>
            <a:off x="762000" y="3733800"/>
            <a:ext cx="4813300" cy="2184400"/>
          </a:xfrm>
          <a:prstGeom prst="rect">
            <a:avLst/>
          </a:prstGeom>
          <a:noFill/>
        </p:spPr>
      </p:pic>
      <p:pic>
        <p:nvPicPr>
          <p:cNvPr id="16387" name="Picture 3" descr="C:\Users\michaelm\AppData\Local\Microsoft\Windows\INetCache\IE\IKBH2KDQ\07-06-2013[1].jpg"/>
          <p:cNvPicPr>
            <a:picLocks noChangeAspect="1" noChangeArrowheads="1"/>
          </p:cNvPicPr>
          <p:nvPr/>
        </p:nvPicPr>
        <p:blipFill>
          <a:blip r:embed="rId3" cstate="print"/>
          <a:srcRect/>
          <a:stretch>
            <a:fillRect/>
          </a:stretch>
        </p:blipFill>
        <p:spPr bwMode="auto">
          <a:xfrm>
            <a:off x="5867400" y="3886200"/>
            <a:ext cx="2514600" cy="1943100"/>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Action Steps</a:t>
            </a:r>
            <a:br>
              <a:rPr lang="en-US" dirty="0" smtClean="0"/>
            </a:br>
            <a:r>
              <a:rPr lang="en-US" sz="2000" dirty="0" smtClean="0"/>
              <a:t>See Yourself</a:t>
            </a:r>
            <a:endParaRPr lang="en-US" sz="2000"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16</a:t>
            </a:fld>
            <a:endParaRPr lang="en-US"/>
          </a:p>
        </p:txBody>
      </p:sp>
      <p:sp>
        <p:nvSpPr>
          <p:cNvPr id="4" name="Content Placeholder 3"/>
          <p:cNvSpPr>
            <a:spLocks noGrp="1"/>
          </p:cNvSpPr>
          <p:nvPr>
            <p:ph sz="quarter" idx="1"/>
          </p:nvPr>
        </p:nvSpPr>
        <p:spPr/>
        <p:txBody>
          <a:bodyPr/>
          <a:lstStyle/>
          <a:p>
            <a:r>
              <a:rPr lang="en-US" u="sng" dirty="0" smtClean="0"/>
              <a:t>Take a look in the mirror</a:t>
            </a:r>
            <a:r>
              <a:rPr lang="en-US" dirty="0" smtClean="0"/>
              <a:t>.</a:t>
            </a:r>
          </a:p>
          <a:p>
            <a:endParaRPr lang="en-US" sz="800" dirty="0" smtClean="0"/>
          </a:p>
          <a:p>
            <a:pPr lvl="1"/>
            <a:r>
              <a:rPr lang="en-US" dirty="0" smtClean="0"/>
              <a:t>Recognize your incredible gifts, abilities, and strengths that are unique to you.</a:t>
            </a:r>
            <a:endParaRPr lang="en-US" dirty="0"/>
          </a:p>
        </p:txBody>
      </p:sp>
      <p:pic>
        <p:nvPicPr>
          <p:cNvPr id="6" name="Picture 5" descr="The Importance Of Self-Reflection And Self-Evaluation | CMS Fitness Courses"/>
          <p:cNvPicPr/>
          <p:nvPr/>
        </p:nvPicPr>
        <p:blipFill>
          <a:blip r:embed="rId2" cstate="print"/>
          <a:srcRect/>
          <a:stretch>
            <a:fillRect/>
          </a:stretch>
        </p:blipFill>
        <p:spPr bwMode="auto">
          <a:xfrm>
            <a:off x="2743200" y="3429000"/>
            <a:ext cx="5943600" cy="2901043"/>
          </a:xfrm>
          <a:prstGeom prst="rect">
            <a:avLst/>
          </a:prstGeom>
          <a:noFill/>
          <a:ln w="9525">
            <a:noFill/>
            <a:miter lim="800000"/>
            <a:headEnd/>
            <a:tailEnd/>
          </a:ln>
        </p:spPr>
      </p:pic>
      <p:pic>
        <p:nvPicPr>
          <p:cNvPr id="1026" name="Picture 2" descr="C:\Users\MichaelM\AppData\Local\Microsoft\Windows\INetCache\IE\76VTN800\magic-mirror-copy[1].jpg"/>
          <p:cNvPicPr>
            <a:picLocks noChangeAspect="1" noChangeArrowheads="1"/>
          </p:cNvPicPr>
          <p:nvPr/>
        </p:nvPicPr>
        <p:blipFill>
          <a:blip r:embed="rId3" cstate="print"/>
          <a:srcRect/>
          <a:stretch>
            <a:fillRect/>
          </a:stretch>
        </p:blipFill>
        <p:spPr bwMode="auto">
          <a:xfrm>
            <a:off x="762000" y="3429000"/>
            <a:ext cx="1766396" cy="2853782"/>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Action Steps</a:t>
            </a:r>
            <a:br>
              <a:rPr lang="en-US" dirty="0" smtClean="0"/>
            </a:br>
            <a:r>
              <a:rPr lang="en-US" sz="2000" dirty="0" smtClean="0"/>
              <a:t>Strength of Others</a:t>
            </a:r>
            <a:endParaRPr lang="en-US" sz="2000"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17</a:t>
            </a:fld>
            <a:endParaRPr lang="en-US"/>
          </a:p>
        </p:txBody>
      </p:sp>
      <p:sp>
        <p:nvSpPr>
          <p:cNvPr id="4" name="Content Placeholder 3"/>
          <p:cNvSpPr>
            <a:spLocks noGrp="1"/>
          </p:cNvSpPr>
          <p:nvPr>
            <p:ph sz="quarter" idx="1"/>
          </p:nvPr>
        </p:nvSpPr>
        <p:spPr/>
        <p:txBody>
          <a:bodyPr/>
          <a:lstStyle/>
          <a:p>
            <a:r>
              <a:rPr lang="en-US" sz="2400" u="sng" dirty="0" smtClean="0"/>
              <a:t>Complement your strengths with the strengths of others</a:t>
            </a:r>
            <a:r>
              <a:rPr lang="en-US" dirty="0" smtClean="0"/>
              <a:t>.</a:t>
            </a:r>
          </a:p>
          <a:p>
            <a:endParaRPr lang="en-US" sz="800" dirty="0" smtClean="0"/>
          </a:p>
          <a:p>
            <a:pPr lvl="1"/>
            <a:r>
              <a:rPr lang="en-US" dirty="0" smtClean="0"/>
              <a:t>Not only were you created for community, but others were too.  </a:t>
            </a:r>
          </a:p>
          <a:p>
            <a:pPr lvl="1"/>
            <a:r>
              <a:rPr lang="en-US" dirty="0" smtClean="0"/>
              <a:t>You are not intended to do everything by yourself.</a:t>
            </a:r>
            <a:endParaRPr lang="en-US" dirty="0"/>
          </a:p>
        </p:txBody>
      </p:sp>
      <p:pic>
        <p:nvPicPr>
          <p:cNvPr id="13316" name="Picture 4" descr="C:\Users\michaelm\AppData\Local\Microsoft\Windows\INetCache\IE\IKBH2KDQ\Hands%20For%20Peace[1].jpg"/>
          <p:cNvPicPr>
            <a:picLocks noChangeAspect="1" noChangeArrowheads="1"/>
          </p:cNvPicPr>
          <p:nvPr/>
        </p:nvPicPr>
        <p:blipFill>
          <a:blip r:embed="rId2" cstate="print"/>
          <a:srcRect/>
          <a:stretch>
            <a:fillRect/>
          </a:stretch>
        </p:blipFill>
        <p:spPr bwMode="auto">
          <a:xfrm>
            <a:off x="1600200" y="3581400"/>
            <a:ext cx="2438400" cy="2438400"/>
          </a:xfrm>
          <a:prstGeom prst="rect">
            <a:avLst/>
          </a:prstGeom>
          <a:noFill/>
        </p:spPr>
      </p:pic>
      <p:pic>
        <p:nvPicPr>
          <p:cNvPr id="8" name="Picture 7" descr="Strength - Fight Like a Girl"/>
          <p:cNvPicPr/>
          <p:nvPr/>
        </p:nvPicPr>
        <p:blipFill>
          <a:blip r:embed="rId3" cstate="print"/>
          <a:srcRect/>
          <a:stretch>
            <a:fillRect/>
          </a:stretch>
        </p:blipFill>
        <p:spPr bwMode="auto">
          <a:xfrm>
            <a:off x="4572000" y="3352800"/>
            <a:ext cx="3276600" cy="281940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Mentor Leader</a:t>
            </a:r>
            <a:endParaRPr lang="en-US"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18</a:t>
            </a:fld>
            <a:endParaRPr lang="en-US"/>
          </a:p>
        </p:txBody>
      </p:sp>
      <p:sp>
        <p:nvSpPr>
          <p:cNvPr id="4" name="Content Placeholder 3"/>
          <p:cNvSpPr>
            <a:spLocks noGrp="1"/>
          </p:cNvSpPr>
          <p:nvPr>
            <p:ph sz="quarter" idx="1"/>
          </p:nvPr>
        </p:nvSpPr>
        <p:spPr/>
        <p:txBody>
          <a:bodyPr>
            <a:normAutofit/>
          </a:bodyPr>
          <a:lstStyle/>
          <a:p>
            <a:r>
              <a:rPr lang="en-US" sz="2400" u="sng" dirty="0" smtClean="0"/>
              <a:t>The Marks of a Mentor Leader: Characteristics that Matter</a:t>
            </a:r>
          </a:p>
          <a:p>
            <a:endParaRPr lang="en-US" sz="800" u="sng" dirty="0" smtClean="0"/>
          </a:p>
          <a:p>
            <a:pPr lvl="1"/>
            <a:r>
              <a:rPr lang="en-US" sz="2300" dirty="0" smtClean="0"/>
              <a:t>Core Leadership Competencies</a:t>
            </a:r>
          </a:p>
          <a:p>
            <a:pPr lvl="1"/>
            <a:endParaRPr lang="en-US" sz="800" dirty="0" smtClean="0"/>
          </a:p>
          <a:p>
            <a:pPr lvl="2"/>
            <a:r>
              <a:rPr lang="en-US" sz="2100" dirty="0" smtClean="0"/>
              <a:t>Trustworthy Traits</a:t>
            </a:r>
          </a:p>
          <a:p>
            <a:pPr lvl="2"/>
            <a:r>
              <a:rPr lang="en-US" sz="2100" dirty="0" smtClean="0"/>
              <a:t>Leadership Attributes</a:t>
            </a:r>
          </a:p>
          <a:p>
            <a:pPr lvl="2"/>
            <a:r>
              <a:rPr lang="en-US" sz="2100" dirty="0" smtClean="0"/>
              <a:t>Relational Qualities</a:t>
            </a:r>
          </a:p>
          <a:p>
            <a:pPr lvl="3">
              <a:buNone/>
            </a:pPr>
            <a:endParaRPr lang="en-US" sz="2100" dirty="0"/>
          </a:p>
        </p:txBody>
      </p:sp>
      <p:pic>
        <p:nvPicPr>
          <p:cNvPr id="1028" name="Picture 4" descr="C:\Users\michaelm\AppData\Local\Microsoft\Windows\INetCache\IE\XNQPUWUE\leadership-traits[1].jpg"/>
          <p:cNvPicPr>
            <a:picLocks noChangeAspect="1" noChangeArrowheads="1"/>
          </p:cNvPicPr>
          <p:nvPr/>
        </p:nvPicPr>
        <p:blipFill>
          <a:blip r:embed="rId2" cstate="print"/>
          <a:srcRect/>
          <a:stretch>
            <a:fillRect/>
          </a:stretch>
        </p:blipFill>
        <p:spPr bwMode="auto">
          <a:xfrm>
            <a:off x="1143000" y="4495800"/>
            <a:ext cx="2514600" cy="1699260"/>
          </a:xfrm>
          <a:prstGeom prst="rect">
            <a:avLst/>
          </a:prstGeom>
          <a:noFill/>
        </p:spPr>
      </p:pic>
      <p:pic>
        <p:nvPicPr>
          <p:cNvPr id="1031" name="Picture 7" descr="C:\Users\michaelm\AppData\Local\Microsoft\Windows\INetCache\IE\2HBKIZ1C\characters[1].gif"/>
          <p:cNvPicPr>
            <a:picLocks noChangeAspect="1" noChangeArrowheads="1"/>
          </p:cNvPicPr>
          <p:nvPr/>
        </p:nvPicPr>
        <p:blipFill>
          <a:blip r:embed="rId3" cstate="print"/>
          <a:srcRect/>
          <a:stretch>
            <a:fillRect/>
          </a:stretch>
        </p:blipFill>
        <p:spPr bwMode="auto">
          <a:xfrm>
            <a:off x="3962400" y="2971800"/>
            <a:ext cx="2895600" cy="3276600"/>
          </a:xfrm>
          <a:prstGeom prst="rect">
            <a:avLst/>
          </a:prstGeom>
          <a:noFill/>
        </p:spPr>
      </p:pic>
      <p:pic>
        <p:nvPicPr>
          <p:cNvPr id="1037" name="Picture 13" descr="C:\Users\michaelm\AppData\Local\Microsoft\Windows\INetCache\IE\2HBKIZ1C\Check_mark_23x20_02.svg[1].png"/>
          <p:cNvPicPr>
            <a:picLocks noChangeAspect="1" noChangeArrowheads="1"/>
          </p:cNvPicPr>
          <p:nvPr/>
        </p:nvPicPr>
        <p:blipFill>
          <a:blip r:embed="rId4" cstate="print"/>
          <a:srcRect/>
          <a:stretch>
            <a:fillRect/>
          </a:stretch>
        </p:blipFill>
        <p:spPr bwMode="auto">
          <a:xfrm>
            <a:off x="7315200" y="4800600"/>
            <a:ext cx="1421130" cy="1295400"/>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Character</a:t>
            </a:r>
            <a:endParaRPr lang="en-US"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19</a:t>
            </a:fld>
            <a:endParaRPr lang="en-US"/>
          </a:p>
        </p:txBody>
      </p:sp>
      <p:sp>
        <p:nvSpPr>
          <p:cNvPr id="4" name="Content Placeholder 3"/>
          <p:cNvSpPr>
            <a:spLocks noGrp="1"/>
          </p:cNvSpPr>
          <p:nvPr>
            <p:ph sz="quarter" idx="1"/>
          </p:nvPr>
        </p:nvSpPr>
        <p:spPr/>
        <p:txBody>
          <a:bodyPr>
            <a:normAutofit/>
          </a:bodyPr>
          <a:lstStyle/>
          <a:p>
            <a:r>
              <a:rPr lang="en-US" sz="2400" u="sng" dirty="0" smtClean="0"/>
              <a:t>The right actions done for the wrong reason do not help to build the internal quality or character called “virtue” and it is the quality or character the really matters (C.S. Lewis</a:t>
            </a:r>
            <a:r>
              <a:rPr lang="en-US" sz="2400" dirty="0" smtClean="0"/>
              <a:t>).</a:t>
            </a:r>
          </a:p>
          <a:p>
            <a:endParaRPr lang="en-US" sz="800" dirty="0" smtClean="0"/>
          </a:p>
          <a:p>
            <a:pPr lvl="1"/>
            <a:r>
              <a:rPr lang="en-US" dirty="0" smtClean="0"/>
              <a:t>“Character is the foundation on which all leadership is built.”   (General Mathew Ridgway)</a:t>
            </a:r>
          </a:p>
          <a:p>
            <a:pPr lvl="1"/>
            <a:endParaRPr lang="en-US" sz="800" dirty="0" smtClean="0"/>
          </a:p>
          <a:p>
            <a:pPr lvl="3"/>
            <a:r>
              <a:rPr lang="en-US" sz="1600" dirty="0" smtClean="0"/>
              <a:t>Character is 1 of 3 core leadership skills, along w/ courage and competence</a:t>
            </a:r>
          </a:p>
          <a:p>
            <a:pPr lvl="1">
              <a:buNone/>
            </a:pPr>
            <a:endParaRPr lang="en-US" sz="900" dirty="0" smtClean="0"/>
          </a:p>
        </p:txBody>
      </p:sp>
      <p:pic>
        <p:nvPicPr>
          <p:cNvPr id="2050" name="Picture 2" descr="C:\Users\michaelm\AppData\Local\Microsoft\Windows\INetCache\IE\XNQPUWUE\Virtue_Shield[1].jpg"/>
          <p:cNvPicPr>
            <a:picLocks noChangeAspect="1" noChangeArrowheads="1"/>
          </p:cNvPicPr>
          <p:nvPr/>
        </p:nvPicPr>
        <p:blipFill>
          <a:blip r:embed="rId2" cstate="print"/>
          <a:srcRect/>
          <a:stretch>
            <a:fillRect/>
          </a:stretch>
        </p:blipFill>
        <p:spPr bwMode="auto">
          <a:xfrm>
            <a:off x="5257800" y="4191000"/>
            <a:ext cx="3505200" cy="2133600"/>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Mentor Leader </a:t>
            </a:r>
            <a:br>
              <a:rPr lang="en-US" dirty="0" smtClean="0"/>
            </a:br>
            <a:r>
              <a:rPr lang="en-US" sz="2000" dirty="0" smtClean="0"/>
              <a:t>Group </a:t>
            </a:r>
            <a:r>
              <a:rPr lang="en-US" sz="2000" dirty="0" smtClean="0"/>
              <a:t>One</a:t>
            </a:r>
            <a:endParaRPr lang="en-US" sz="2000"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2</a:t>
            </a:fld>
            <a:endParaRPr lang="en-US"/>
          </a:p>
        </p:txBody>
      </p:sp>
      <p:pic>
        <p:nvPicPr>
          <p:cNvPr id="1026" name="Picture 2"/>
          <p:cNvPicPr>
            <a:picLocks noGrp="1" noChangeAspect="1" noChangeArrowheads="1"/>
          </p:cNvPicPr>
          <p:nvPr>
            <p:ph sz="quarter" idx="1"/>
          </p:nvPr>
        </p:nvPicPr>
        <p:blipFill>
          <a:blip r:embed="rId2" cstate="print"/>
          <a:srcRect/>
          <a:stretch>
            <a:fillRect/>
          </a:stretch>
        </p:blipFill>
        <p:spPr bwMode="auto">
          <a:xfrm>
            <a:off x="1066800" y="1752600"/>
            <a:ext cx="6966488" cy="4419600"/>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Character</a:t>
            </a:r>
            <a:endParaRPr lang="en-US"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20</a:t>
            </a:fld>
            <a:endParaRPr lang="en-US"/>
          </a:p>
        </p:txBody>
      </p:sp>
      <p:sp>
        <p:nvSpPr>
          <p:cNvPr id="4" name="Content Placeholder 3"/>
          <p:cNvSpPr>
            <a:spLocks noGrp="1"/>
          </p:cNvSpPr>
          <p:nvPr>
            <p:ph sz="quarter" idx="1"/>
          </p:nvPr>
        </p:nvSpPr>
        <p:spPr/>
        <p:txBody>
          <a:bodyPr/>
          <a:lstStyle/>
          <a:p>
            <a:r>
              <a:rPr lang="en-US" sz="2400" u="sng" dirty="0" smtClean="0"/>
              <a:t>Associate yourself with men of good quality if you esteem your own reputation; for it is better to be alone than in bad company. (George Washington</a:t>
            </a:r>
            <a:r>
              <a:rPr lang="en-US" sz="2400" dirty="0" smtClean="0"/>
              <a:t>)</a:t>
            </a:r>
          </a:p>
          <a:p>
            <a:endParaRPr lang="en-US" sz="800" dirty="0" smtClean="0"/>
          </a:p>
        </p:txBody>
      </p:sp>
      <p:pic>
        <p:nvPicPr>
          <p:cNvPr id="8" name="Picture 7" descr="Menander - Bad company corrupts good character."/>
          <p:cNvPicPr/>
          <p:nvPr/>
        </p:nvPicPr>
        <p:blipFill>
          <a:blip r:embed="rId2" cstate="print"/>
          <a:srcRect/>
          <a:stretch>
            <a:fillRect/>
          </a:stretch>
        </p:blipFill>
        <p:spPr bwMode="auto">
          <a:xfrm>
            <a:off x="1676400" y="2971800"/>
            <a:ext cx="5943600" cy="3120390"/>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Character</a:t>
            </a:r>
            <a:endParaRPr lang="en-US"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21</a:t>
            </a:fld>
            <a:endParaRPr lang="en-US"/>
          </a:p>
        </p:txBody>
      </p:sp>
      <p:sp>
        <p:nvSpPr>
          <p:cNvPr id="4" name="Content Placeholder 3"/>
          <p:cNvSpPr>
            <a:spLocks noGrp="1"/>
          </p:cNvSpPr>
          <p:nvPr>
            <p:ph sz="quarter" idx="1"/>
          </p:nvPr>
        </p:nvSpPr>
        <p:spPr/>
        <p:txBody>
          <a:bodyPr>
            <a:normAutofit/>
          </a:bodyPr>
          <a:lstStyle/>
          <a:p>
            <a:r>
              <a:rPr lang="en-US" sz="2400" u="sng" dirty="0" smtClean="0"/>
              <a:t>In a crisis, people gravitate toward the person of highest character, not necessarily the person who is “in charge”     or even the person they believe to be the most competent. </a:t>
            </a:r>
            <a:r>
              <a:rPr lang="en-US" sz="2000" u="sng" dirty="0" smtClean="0"/>
              <a:t>(Leadership Research Institute</a:t>
            </a:r>
            <a:r>
              <a:rPr lang="en-US" sz="2000" dirty="0" smtClean="0"/>
              <a:t>)</a:t>
            </a:r>
            <a:endParaRPr lang="en-US" sz="2000" dirty="0"/>
          </a:p>
        </p:txBody>
      </p:sp>
      <p:pic>
        <p:nvPicPr>
          <p:cNvPr id="5" name="Picture 2" descr="C:\Users\michaelm\AppData\Local\Microsoft\Windows\INetCache\IE\IKBH2KDQ\online-reputation-500x250_c[1].jpg"/>
          <p:cNvPicPr>
            <a:picLocks noChangeAspect="1" noChangeArrowheads="1"/>
          </p:cNvPicPr>
          <p:nvPr/>
        </p:nvPicPr>
        <p:blipFill>
          <a:blip r:embed="rId2" cstate="print"/>
          <a:srcRect/>
          <a:stretch>
            <a:fillRect/>
          </a:stretch>
        </p:blipFill>
        <p:spPr bwMode="auto">
          <a:xfrm>
            <a:off x="762000" y="3733800"/>
            <a:ext cx="2873829" cy="1828800"/>
          </a:xfrm>
          <a:prstGeom prst="rect">
            <a:avLst/>
          </a:prstGeom>
          <a:noFill/>
        </p:spPr>
      </p:pic>
      <p:pic>
        <p:nvPicPr>
          <p:cNvPr id="7" name="Picture 6" descr="Good Character Status and Movtivational Short Character Quotes"/>
          <p:cNvPicPr/>
          <p:nvPr/>
        </p:nvPicPr>
        <p:blipFill>
          <a:blip r:embed="rId3" cstate="print"/>
          <a:srcRect/>
          <a:stretch>
            <a:fillRect/>
          </a:stretch>
        </p:blipFill>
        <p:spPr bwMode="auto">
          <a:xfrm>
            <a:off x="3962400" y="3200400"/>
            <a:ext cx="4876800" cy="3027045"/>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Trustworthy Traits</a:t>
            </a:r>
            <a:endParaRPr lang="en-US"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22</a:t>
            </a:fld>
            <a:endParaRPr lang="en-US"/>
          </a:p>
        </p:txBody>
      </p:sp>
      <p:sp>
        <p:nvSpPr>
          <p:cNvPr id="4" name="Content Placeholder 3"/>
          <p:cNvSpPr>
            <a:spLocks noGrp="1"/>
          </p:cNvSpPr>
          <p:nvPr>
            <p:ph sz="quarter" idx="1"/>
          </p:nvPr>
        </p:nvSpPr>
        <p:spPr/>
        <p:txBody>
          <a:bodyPr/>
          <a:lstStyle/>
          <a:p>
            <a:r>
              <a:rPr lang="en-US" sz="2400" u="sng" dirty="0" smtClean="0"/>
              <a:t>Trustworthy traits are internal qualities that form the bedrock of our character</a:t>
            </a:r>
            <a:r>
              <a:rPr lang="en-US" sz="2400" dirty="0" smtClean="0"/>
              <a:t>.</a:t>
            </a:r>
          </a:p>
          <a:p>
            <a:endParaRPr lang="en-US" sz="800" dirty="0" smtClean="0"/>
          </a:p>
          <a:p>
            <a:pPr lvl="1"/>
            <a:r>
              <a:rPr lang="en-US" sz="1800" dirty="0" smtClean="0"/>
              <a:t>To be trusted is a greater compliment than to be loved (George MacDonald).</a:t>
            </a:r>
          </a:p>
        </p:txBody>
      </p:sp>
      <p:pic>
        <p:nvPicPr>
          <p:cNvPr id="8" name="Picture 7" descr="Trustworthy | Definitions &amp;amp; Meanings That Nobody Will Tell You."/>
          <p:cNvPicPr/>
          <p:nvPr/>
        </p:nvPicPr>
        <p:blipFill>
          <a:blip r:embed="rId2" cstate="print"/>
          <a:srcRect/>
          <a:stretch>
            <a:fillRect/>
          </a:stretch>
        </p:blipFill>
        <p:spPr bwMode="auto">
          <a:xfrm>
            <a:off x="3200400" y="3276600"/>
            <a:ext cx="5715000" cy="3002280"/>
          </a:xfrm>
          <a:prstGeom prst="rect">
            <a:avLst/>
          </a:prstGeom>
          <a:noFill/>
          <a:ln w="9525">
            <a:noFill/>
            <a:miter lim="800000"/>
            <a:headEnd/>
            <a:tailEnd/>
          </a:ln>
        </p:spPr>
      </p:pic>
      <p:pic>
        <p:nvPicPr>
          <p:cNvPr id="9" name="Picture 8" descr="To Improve Leadership Skills, Trust and Be Trustworthy"/>
          <p:cNvPicPr/>
          <p:nvPr/>
        </p:nvPicPr>
        <p:blipFill>
          <a:blip r:embed="rId3" cstate="print"/>
          <a:srcRect/>
          <a:stretch>
            <a:fillRect/>
          </a:stretch>
        </p:blipFill>
        <p:spPr bwMode="auto">
          <a:xfrm>
            <a:off x="1143000" y="4419600"/>
            <a:ext cx="1714500" cy="1781175"/>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Trustworthy Traits</a:t>
            </a:r>
            <a:endParaRPr lang="en-US"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23</a:t>
            </a:fld>
            <a:endParaRPr lang="en-US"/>
          </a:p>
        </p:txBody>
      </p:sp>
      <p:sp>
        <p:nvSpPr>
          <p:cNvPr id="4" name="Content Placeholder 3"/>
          <p:cNvSpPr>
            <a:spLocks noGrp="1"/>
          </p:cNvSpPr>
          <p:nvPr>
            <p:ph sz="quarter" idx="1"/>
          </p:nvPr>
        </p:nvSpPr>
        <p:spPr/>
        <p:txBody>
          <a:bodyPr/>
          <a:lstStyle/>
          <a:p>
            <a:r>
              <a:rPr lang="en-US" sz="2400" u="sng" dirty="0" smtClean="0"/>
              <a:t>Four Primary Trustworthy Traits:</a:t>
            </a:r>
          </a:p>
          <a:p>
            <a:endParaRPr lang="en-US" sz="800" u="sng" dirty="0" smtClean="0"/>
          </a:p>
          <a:p>
            <a:pPr marL="731520" lvl="1" indent="-457200">
              <a:buFont typeface="+mj-lt"/>
              <a:buAutoNum type="arabicPeriod"/>
            </a:pPr>
            <a:r>
              <a:rPr lang="en-US" sz="2000" dirty="0" smtClean="0"/>
              <a:t>Competence</a:t>
            </a:r>
          </a:p>
          <a:p>
            <a:pPr marL="731520" lvl="1" indent="-457200">
              <a:buFont typeface="+mj-lt"/>
              <a:buAutoNum type="arabicPeriod"/>
            </a:pPr>
            <a:r>
              <a:rPr lang="en-US" sz="2000" dirty="0" smtClean="0"/>
              <a:t>Integrity</a:t>
            </a:r>
          </a:p>
          <a:p>
            <a:pPr marL="731520" lvl="1" indent="-457200">
              <a:buFont typeface="+mj-lt"/>
              <a:buAutoNum type="arabicPeriod"/>
            </a:pPr>
            <a:r>
              <a:rPr lang="en-US" sz="2000" dirty="0" smtClean="0"/>
              <a:t>Security</a:t>
            </a:r>
          </a:p>
          <a:p>
            <a:pPr marL="731520" lvl="1" indent="-457200">
              <a:buFont typeface="+mj-lt"/>
              <a:buAutoNum type="arabicPeriod"/>
            </a:pPr>
            <a:r>
              <a:rPr lang="en-US" sz="2000" dirty="0" smtClean="0"/>
              <a:t>Authenticity</a:t>
            </a:r>
            <a:endParaRPr lang="en-US" sz="2000" dirty="0"/>
          </a:p>
        </p:txBody>
      </p:sp>
      <p:pic>
        <p:nvPicPr>
          <p:cNvPr id="10" name="Picture 9" descr="Trustworthy Meaning - YouTube"/>
          <p:cNvPicPr/>
          <p:nvPr/>
        </p:nvPicPr>
        <p:blipFill>
          <a:blip r:embed="rId2" cstate="print"/>
          <a:srcRect/>
          <a:stretch>
            <a:fillRect/>
          </a:stretch>
        </p:blipFill>
        <p:spPr bwMode="auto">
          <a:xfrm>
            <a:off x="2895600" y="2895600"/>
            <a:ext cx="5943600" cy="3343275"/>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Competence</a:t>
            </a:r>
            <a:endParaRPr lang="en-US"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24</a:t>
            </a:fld>
            <a:endParaRPr lang="en-US"/>
          </a:p>
        </p:txBody>
      </p:sp>
      <p:sp>
        <p:nvSpPr>
          <p:cNvPr id="4" name="Content Placeholder 3"/>
          <p:cNvSpPr>
            <a:spLocks noGrp="1"/>
          </p:cNvSpPr>
          <p:nvPr>
            <p:ph sz="quarter" idx="1"/>
          </p:nvPr>
        </p:nvSpPr>
        <p:spPr/>
        <p:txBody>
          <a:bodyPr/>
          <a:lstStyle/>
          <a:p>
            <a:r>
              <a:rPr lang="en-US" u="sng" dirty="0" smtClean="0"/>
              <a:t>Mentor Leaders are Competent</a:t>
            </a:r>
          </a:p>
          <a:p>
            <a:endParaRPr lang="en-US" sz="800" u="sng" dirty="0" smtClean="0"/>
          </a:p>
          <a:p>
            <a:pPr lvl="1"/>
            <a:r>
              <a:rPr lang="en-US" dirty="0" smtClean="0"/>
              <a:t>To succeed in any endeavor, we have to know what we’re doing and why we’re doing it.  </a:t>
            </a:r>
          </a:p>
          <a:p>
            <a:pPr lvl="1"/>
            <a:endParaRPr lang="en-US" sz="800" dirty="0" smtClean="0"/>
          </a:p>
          <a:p>
            <a:pPr lvl="2"/>
            <a:r>
              <a:rPr lang="en-US" dirty="0" smtClean="0"/>
              <a:t>It doesn’t mean we have to have all the answers, rather we must have a solid foundation of skill, ability, and knowledge.</a:t>
            </a:r>
          </a:p>
          <a:p>
            <a:pPr lvl="2">
              <a:buNone/>
            </a:pPr>
            <a:endParaRPr lang="en-US" sz="800" dirty="0" smtClean="0"/>
          </a:p>
        </p:txBody>
      </p:sp>
      <p:pic>
        <p:nvPicPr>
          <p:cNvPr id="6" name="Picture 5" descr="Competence is More Important than Attendance - Grey Matter Learning"/>
          <p:cNvPicPr/>
          <p:nvPr/>
        </p:nvPicPr>
        <p:blipFill>
          <a:blip r:embed="rId2" cstate="print"/>
          <a:srcRect/>
          <a:stretch>
            <a:fillRect/>
          </a:stretch>
        </p:blipFill>
        <p:spPr bwMode="auto">
          <a:xfrm>
            <a:off x="1752600" y="3886200"/>
            <a:ext cx="5638800" cy="2362200"/>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Competence</a:t>
            </a:r>
            <a:endParaRPr lang="en-US"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25</a:t>
            </a:fld>
            <a:endParaRPr lang="en-US"/>
          </a:p>
        </p:txBody>
      </p:sp>
      <p:sp>
        <p:nvSpPr>
          <p:cNvPr id="4" name="Content Placeholder 3"/>
          <p:cNvSpPr>
            <a:spLocks noGrp="1"/>
          </p:cNvSpPr>
          <p:nvPr>
            <p:ph sz="quarter" idx="1"/>
          </p:nvPr>
        </p:nvSpPr>
        <p:spPr/>
        <p:txBody>
          <a:bodyPr/>
          <a:lstStyle/>
          <a:p>
            <a:r>
              <a:rPr lang="en-US" u="sng" dirty="0" smtClean="0"/>
              <a:t>Mentor Leaders are Competent</a:t>
            </a:r>
          </a:p>
          <a:p>
            <a:endParaRPr lang="en-US" sz="800" u="sng" dirty="0" smtClean="0"/>
          </a:p>
          <a:p>
            <a:pPr lvl="1"/>
            <a:r>
              <a:rPr lang="en-US" dirty="0" smtClean="0"/>
              <a:t>The people under our leadership will only continue to follow us if they are satisfied that we are qualified to lead.  </a:t>
            </a:r>
          </a:p>
          <a:p>
            <a:pPr lvl="1"/>
            <a:endParaRPr lang="en-US" sz="800" dirty="0" smtClean="0"/>
          </a:p>
          <a:p>
            <a:pPr lvl="2"/>
            <a:r>
              <a:rPr lang="en-US" dirty="0" smtClean="0"/>
              <a:t>It’s not that they believe we’ll never make a poor decision, but they trust us to guide them well.</a:t>
            </a:r>
          </a:p>
          <a:p>
            <a:endParaRPr lang="en-US" dirty="0"/>
          </a:p>
        </p:txBody>
      </p:sp>
      <p:pic>
        <p:nvPicPr>
          <p:cNvPr id="6" name="Picture 5" descr="Highly Competent synonyms - 172 Words and Phrases for Highly Competent"/>
          <p:cNvPicPr/>
          <p:nvPr/>
        </p:nvPicPr>
        <p:blipFill>
          <a:blip r:embed="rId2" cstate="print"/>
          <a:srcRect/>
          <a:stretch>
            <a:fillRect/>
          </a:stretch>
        </p:blipFill>
        <p:spPr bwMode="auto">
          <a:xfrm>
            <a:off x="3581400" y="3810000"/>
            <a:ext cx="5334000" cy="2500884"/>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Integrity</a:t>
            </a:r>
            <a:endParaRPr lang="en-US"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26</a:t>
            </a:fld>
            <a:endParaRPr lang="en-US"/>
          </a:p>
        </p:txBody>
      </p:sp>
      <p:sp>
        <p:nvSpPr>
          <p:cNvPr id="4" name="Content Placeholder 3"/>
          <p:cNvSpPr>
            <a:spLocks noGrp="1"/>
          </p:cNvSpPr>
          <p:nvPr>
            <p:ph sz="quarter" idx="1"/>
          </p:nvPr>
        </p:nvSpPr>
        <p:spPr/>
        <p:txBody>
          <a:bodyPr/>
          <a:lstStyle/>
          <a:p>
            <a:r>
              <a:rPr lang="en-US" u="sng" dirty="0" smtClean="0"/>
              <a:t>Mentor Leaders have Integrity</a:t>
            </a:r>
          </a:p>
          <a:p>
            <a:endParaRPr lang="en-US" sz="800" u="sng" dirty="0" smtClean="0"/>
          </a:p>
          <a:p>
            <a:pPr lvl="1"/>
            <a:r>
              <a:rPr lang="en-US" dirty="0" smtClean="0"/>
              <a:t>Integrity is one of the essential building blocks – if not the cornerstone – of any leader’s success.</a:t>
            </a:r>
          </a:p>
          <a:p>
            <a:pPr lvl="1"/>
            <a:endParaRPr lang="en-US" sz="800" dirty="0" smtClean="0"/>
          </a:p>
          <a:p>
            <a:pPr lvl="2"/>
            <a:r>
              <a:rPr lang="en-US" dirty="0" smtClean="0"/>
              <a:t>Leadership skills must be built on a proper foundation.</a:t>
            </a:r>
            <a:endParaRPr lang="en-US" dirty="0"/>
          </a:p>
        </p:txBody>
      </p:sp>
      <p:pic>
        <p:nvPicPr>
          <p:cNvPr id="5" name="Picture 4" descr="Integrity wall decal  Integrity is doing the right thing when image 1"/>
          <p:cNvPicPr/>
          <p:nvPr/>
        </p:nvPicPr>
        <p:blipFill>
          <a:blip r:embed="rId2" cstate="print"/>
          <a:srcRect/>
          <a:stretch>
            <a:fillRect/>
          </a:stretch>
        </p:blipFill>
        <p:spPr bwMode="auto">
          <a:xfrm>
            <a:off x="4495800" y="3733800"/>
            <a:ext cx="4495800" cy="2970802"/>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Confidence</a:t>
            </a:r>
            <a:endParaRPr lang="en-US"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27</a:t>
            </a:fld>
            <a:endParaRPr lang="en-US"/>
          </a:p>
        </p:txBody>
      </p:sp>
      <p:sp>
        <p:nvSpPr>
          <p:cNvPr id="4" name="Content Placeholder 3"/>
          <p:cNvSpPr>
            <a:spLocks noGrp="1"/>
          </p:cNvSpPr>
          <p:nvPr>
            <p:ph sz="quarter" idx="1"/>
          </p:nvPr>
        </p:nvSpPr>
        <p:spPr/>
        <p:txBody>
          <a:bodyPr/>
          <a:lstStyle/>
          <a:p>
            <a:r>
              <a:rPr lang="en-US" sz="2800" u="sng" dirty="0" smtClean="0"/>
              <a:t>Mentor Leaders have Confidence</a:t>
            </a:r>
            <a:r>
              <a:rPr lang="en-US" sz="2800" dirty="0" smtClean="0"/>
              <a:t>.</a:t>
            </a:r>
          </a:p>
          <a:p>
            <a:endParaRPr lang="en-US" sz="800" dirty="0" smtClean="0"/>
          </a:p>
          <a:p>
            <a:pPr lvl="1"/>
            <a:r>
              <a:rPr lang="en-US" sz="2000" dirty="0" smtClean="0"/>
              <a:t>Mentor leaders need to exhibit confidence.  Not a false bravado, but an inner sense of security. </a:t>
            </a:r>
          </a:p>
          <a:p>
            <a:pPr lvl="1"/>
            <a:endParaRPr lang="en-US" sz="800" dirty="0" smtClean="0"/>
          </a:p>
          <a:p>
            <a:pPr lvl="2"/>
            <a:r>
              <a:rPr lang="en-US" sz="1800" dirty="0" smtClean="0"/>
              <a:t>A genuine sense of self-worth - the kind of confidence that can’t be shaken by circumstances - is best obtained through faith.</a:t>
            </a:r>
          </a:p>
        </p:txBody>
      </p:sp>
      <p:pic>
        <p:nvPicPr>
          <p:cNvPr id="7" name="Picture 6" descr="What is CONFIDENCE? What does CONFIDENCE mean? CONFIDENCE meaning,  definition &amp;amp; explanation - YouTube"/>
          <p:cNvPicPr/>
          <p:nvPr/>
        </p:nvPicPr>
        <p:blipFill>
          <a:blip r:embed="rId2" cstate="print"/>
          <a:srcRect/>
          <a:stretch>
            <a:fillRect/>
          </a:stretch>
        </p:blipFill>
        <p:spPr bwMode="auto">
          <a:xfrm>
            <a:off x="3581400" y="3810000"/>
            <a:ext cx="5410200" cy="2886075"/>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Confidence</a:t>
            </a:r>
            <a:endParaRPr lang="en-US"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28</a:t>
            </a:fld>
            <a:endParaRPr lang="en-US"/>
          </a:p>
        </p:txBody>
      </p:sp>
      <p:sp>
        <p:nvSpPr>
          <p:cNvPr id="4" name="Content Placeholder 3"/>
          <p:cNvSpPr>
            <a:spLocks noGrp="1"/>
          </p:cNvSpPr>
          <p:nvPr>
            <p:ph sz="quarter" idx="1"/>
          </p:nvPr>
        </p:nvSpPr>
        <p:spPr/>
        <p:txBody>
          <a:bodyPr/>
          <a:lstStyle/>
          <a:p>
            <a:r>
              <a:rPr lang="en-US" sz="2800" u="sng" dirty="0" smtClean="0"/>
              <a:t>Mentor Leaders have Confidence</a:t>
            </a:r>
            <a:r>
              <a:rPr lang="en-US" sz="2800" dirty="0" smtClean="0"/>
              <a:t>.</a:t>
            </a:r>
          </a:p>
          <a:p>
            <a:endParaRPr lang="en-US" sz="800" dirty="0" smtClean="0"/>
          </a:p>
          <a:p>
            <a:pPr lvl="1"/>
            <a:r>
              <a:rPr lang="en-US" sz="2000" dirty="0" smtClean="0"/>
              <a:t>From that foundation of security comes the ability to mentor others, to lead them without requiring constant affirmation or being crippled by self-doubt.</a:t>
            </a:r>
          </a:p>
          <a:p>
            <a:pPr lvl="1"/>
            <a:endParaRPr lang="en-US" sz="800" dirty="0" smtClean="0"/>
          </a:p>
          <a:p>
            <a:pPr lvl="2"/>
            <a:r>
              <a:rPr lang="en-US" sz="1800" dirty="0" smtClean="0"/>
              <a:t>Secure leaders are free to lift others up who will eventually replace them.</a:t>
            </a:r>
          </a:p>
          <a:p>
            <a:pPr lvl="1"/>
            <a:endParaRPr lang="en-US" dirty="0"/>
          </a:p>
        </p:txBody>
      </p:sp>
      <p:pic>
        <p:nvPicPr>
          <p:cNvPr id="3076" name="Picture 4" descr="C:\Users\michaelm\AppData\Local\Microsoft\Windows\INetCache\IE\IKBH2KDQ\554px-Singapore_Road_Signs_-_Restrictive_Sign_-_Stop_-_Security_Check.svg[1].png"/>
          <p:cNvPicPr>
            <a:picLocks noChangeAspect="1" noChangeArrowheads="1"/>
          </p:cNvPicPr>
          <p:nvPr/>
        </p:nvPicPr>
        <p:blipFill>
          <a:blip r:embed="rId2" cstate="print"/>
          <a:srcRect/>
          <a:stretch>
            <a:fillRect/>
          </a:stretch>
        </p:blipFill>
        <p:spPr bwMode="auto">
          <a:xfrm>
            <a:off x="1676400" y="4114800"/>
            <a:ext cx="2007668" cy="1810259"/>
          </a:xfrm>
          <a:prstGeom prst="rect">
            <a:avLst/>
          </a:prstGeom>
          <a:noFill/>
        </p:spPr>
      </p:pic>
      <p:pic>
        <p:nvPicPr>
          <p:cNvPr id="7" name="Picture 6" descr="Confidence Meaning - YouTube"/>
          <p:cNvPicPr/>
          <p:nvPr/>
        </p:nvPicPr>
        <p:blipFill>
          <a:blip r:embed="rId3" cstate="print"/>
          <a:srcRect/>
          <a:stretch>
            <a:fillRect/>
          </a:stretch>
        </p:blipFill>
        <p:spPr bwMode="auto">
          <a:xfrm>
            <a:off x="4114800" y="3886200"/>
            <a:ext cx="4191000" cy="2428875"/>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Authentic</a:t>
            </a:r>
            <a:endParaRPr lang="en-US"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29</a:t>
            </a:fld>
            <a:endParaRPr lang="en-US"/>
          </a:p>
        </p:txBody>
      </p:sp>
      <p:sp>
        <p:nvSpPr>
          <p:cNvPr id="4" name="Content Placeholder 3"/>
          <p:cNvSpPr>
            <a:spLocks noGrp="1"/>
          </p:cNvSpPr>
          <p:nvPr>
            <p:ph sz="quarter" idx="1"/>
          </p:nvPr>
        </p:nvSpPr>
        <p:spPr/>
        <p:txBody>
          <a:bodyPr/>
          <a:lstStyle/>
          <a:p>
            <a:r>
              <a:rPr lang="en-US" u="sng" dirty="0" smtClean="0"/>
              <a:t>Above all, mentor leaders must be genuine</a:t>
            </a:r>
            <a:r>
              <a:rPr lang="en-US" dirty="0" smtClean="0"/>
              <a:t>.</a:t>
            </a:r>
          </a:p>
          <a:p>
            <a:endParaRPr lang="en-US" sz="800" dirty="0" smtClean="0"/>
          </a:p>
          <a:p>
            <a:pPr lvl="1"/>
            <a:r>
              <a:rPr lang="en-US" dirty="0" smtClean="0"/>
              <a:t>Be real. Be authentic. Be sincere.  </a:t>
            </a:r>
          </a:p>
          <a:p>
            <a:pPr lvl="1"/>
            <a:endParaRPr lang="en-US" sz="800" dirty="0" smtClean="0"/>
          </a:p>
          <a:p>
            <a:pPr lvl="2"/>
            <a:r>
              <a:rPr lang="en-US" dirty="0" smtClean="0"/>
              <a:t>People will know when you are not.  </a:t>
            </a:r>
          </a:p>
          <a:p>
            <a:pPr lvl="2"/>
            <a:r>
              <a:rPr lang="en-US" dirty="0" smtClean="0"/>
              <a:t>They will know when you are – and be drawn to that.</a:t>
            </a:r>
            <a:endParaRPr lang="en-US" dirty="0"/>
          </a:p>
        </p:txBody>
      </p:sp>
      <p:pic>
        <p:nvPicPr>
          <p:cNvPr id="4098" name="Picture 2" descr="C:\Users\michaelm\AppData\Local\Microsoft\Windows\INetCache\IE\8ZR0P28V\genuine[1].jpg"/>
          <p:cNvPicPr>
            <a:picLocks noChangeAspect="1" noChangeArrowheads="1"/>
          </p:cNvPicPr>
          <p:nvPr/>
        </p:nvPicPr>
        <p:blipFill>
          <a:blip r:embed="rId2" cstate="print"/>
          <a:srcRect/>
          <a:stretch>
            <a:fillRect/>
          </a:stretch>
        </p:blipFill>
        <p:spPr bwMode="auto">
          <a:xfrm>
            <a:off x="6019800" y="4038600"/>
            <a:ext cx="2133600" cy="1828800"/>
          </a:xfrm>
          <a:prstGeom prst="rect">
            <a:avLst/>
          </a:prstGeom>
          <a:noFill/>
        </p:spPr>
      </p:pic>
      <p:pic>
        <p:nvPicPr>
          <p:cNvPr id="7" name="Picture 2" descr="C:\Users\michaelm\AppData\Local\Microsoft\Windows\INetCache\IE\8ZR0P28V\8737527140_ca89e2ce34_z[1].jpg"/>
          <p:cNvPicPr>
            <a:picLocks noChangeAspect="1" noChangeArrowheads="1"/>
          </p:cNvPicPr>
          <p:nvPr/>
        </p:nvPicPr>
        <p:blipFill>
          <a:blip r:embed="rId3" cstate="print"/>
          <a:srcRect/>
          <a:stretch>
            <a:fillRect/>
          </a:stretch>
        </p:blipFill>
        <p:spPr bwMode="auto">
          <a:xfrm>
            <a:off x="914400" y="3581400"/>
            <a:ext cx="2279984" cy="2718619"/>
          </a:xfrm>
          <a:prstGeom prst="rect">
            <a:avLst/>
          </a:prstGeom>
          <a:noFill/>
        </p:spPr>
      </p:pic>
      <p:pic>
        <p:nvPicPr>
          <p:cNvPr id="8" name="Picture 4" descr="C:\Users\michaelm\AppData\Local\Microsoft\Windows\INetCache\IE\XNQPUWUE\8685763815_d41af876dd_z[1].jpg"/>
          <p:cNvPicPr>
            <a:picLocks noChangeAspect="1" noChangeArrowheads="1"/>
          </p:cNvPicPr>
          <p:nvPr/>
        </p:nvPicPr>
        <p:blipFill>
          <a:blip r:embed="rId4" cstate="print"/>
          <a:srcRect/>
          <a:stretch>
            <a:fillRect/>
          </a:stretch>
        </p:blipFill>
        <p:spPr bwMode="auto">
          <a:xfrm>
            <a:off x="3429000" y="3581400"/>
            <a:ext cx="2298357" cy="2667000"/>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Mentor Leader</a:t>
            </a:r>
            <a:br>
              <a:rPr lang="en-US" dirty="0" smtClean="0"/>
            </a:br>
            <a:r>
              <a:rPr lang="en-US" sz="2000" dirty="0" smtClean="0"/>
              <a:t>Maturity</a:t>
            </a:r>
            <a:endParaRPr lang="en-US" sz="2000"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3</a:t>
            </a:fld>
            <a:endParaRPr lang="en-US"/>
          </a:p>
        </p:txBody>
      </p:sp>
      <p:sp>
        <p:nvSpPr>
          <p:cNvPr id="4" name="Content Placeholder 3"/>
          <p:cNvSpPr>
            <a:spLocks noGrp="1"/>
          </p:cNvSpPr>
          <p:nvPr>
            <p:ph sz="quarter" idx="1"/>
          </p:nvPr>
        </p:nvSpPr>
        <p:spPr/>
        <p:txBody>
          <a:bodyPr/>
          <a:lstStyle/>
          <a:p>
            <a:r>
              <a:rPr lang="en-US" sz="2400" u="sng" dirty="0" smtClean="0"/>
              <a:t>The Maturity of a Mentor Leader: A Look Within</a:t>
            </a:r>
          </a:p>
          <a:p>
            <a:endParaRPr lang="en-US" sz="800" dirty="0" smtClean="0"/>
          </a:p>
          <a:p>
            <a:pPr lvl="1"/>
            <a:r>
              <a:rPr lang="en-US" dirty="0" smtClean="0"/>
              <a:t>The unexamined life is not worth living (Socrates)</a:t>
            </a:r>
          </a:p>
          <a:p>
            <a:pPr lvl="1"/>
            <a:endParaRPr lang="en-US" sz="800" dirty="0" smtClean="0"/>
          </a:p>
          <a:p>
            <a:pPr lvl="2"/>
            <a:r>
              <a:rPr lang="en-US" dirty="0" smtClean="0"/>
              <a:t>The ability to take an honest look at yourself and examine who you are – what makes you tick, what makes you do the things you do – is a mark of maturity for a mentor leader</a:t>
            </a:r>
          </a:p>
          <a:p>
            <a:pPr lvl="1"/>
            <a:endParaRPr lang="en-US" dirty="0" smtClean="0"/>
          </a:p>
        </p:txBody>
      </p:sp>
      <p:pic>
        <p:nvPicPr>
          <p:cNvPr id="9" name="Picture 8" descr="Look Within - Home | Facebook"/>
          <p:cNvPicPr/>
          <p:nvPr/>
        </p:nvPicPr>
        <p:blipFill>
          <a:blip r:embed="rId2" cstate="print"/>
          <a:srcRect/>
          <a:stretch>
            <a:fillRect/>
          </a:stretch>
        </p:blipFill>
        <p:spPr bwMode="auto">
          <a:xfrm>
            <a:off x="5181600" y="3810000"/>
            <a:ext cx="2743200" cy="2362200"/>
          </a:xfrm>
          <a:prstGeom prst="rect">
            <a:avLst/>
          </a:prstGeom>
          <a:noFill/>
          <a:ln w="9525">
            <a:noFill/>
            <a:miter lim="800000"/>
            <a:headEnd/>
            <a:tailEnd/>
          </a:ln>
        </p:spPr>
      </p:pic>
      <p:pic>
        <p:nvPicPr>
          <p:cNvPr id="10" name="Picture 9" descr="Does maturity depend on a person&amp;#39;s age? - Quora"/>
          <p:cNvPicPr/>
          <p:nvPr/>
        </p:nvPicPr>
        <p:blipFill>
          <a:blip r:embed="rId3" cstate="print"/>
          <a:srcRect/>
          <a:stretch>
            <a:fillRect/>
          </a:stretch>
        </p:blipFill>
        <p:spPr bwMode="auto">
          <a:xfrm>
            <a:off x="1143000" y="3810000"/>
            <a:ext cx="3810000" cy="2405809"/>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Role Model</a:t>
            </a:r>
            <a:endParaRPr lang="en-US" sz="2800"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30</a:t>
            </a:fld>
            <a:endParaRPr lang="en-US"/>
          </a:p>
        </p:txBody>
      </p:sp>
      <p:sp>
        <p:nvSpPr>
          <p:cNvPr id="4" name="Content Placeholder 3"/>
          <p:cNvSpPr>
            <a:spLocks noGrp="1"/>
          </p:cNvSpPr>
          <p:nvPr>
            <p:ph sz="quarter" idx="1"/>
          </p:nvPr>
        </p:nvSpPr>
        <p:spPr/>
        <p:txBody>
          <a:bodyPr/>
          <a:lstStyle/>
          <a:p>
            <a:r>
              <a:rPr lang="en-US" sz="2000" u="sng" dirty="0" smtClean="0"/>
              <a:t>Demonstrate Courage and Lead by Example.</a:t>
            </a:r>
          </a:p>
          <a:p>
            <a:endParaRPr lang="en-US" sz="800" dirty="0" smtClean="0"/>
          </a:p>
          <a:p>
            <a:pPr lvl="1"/>
            <a:r>
              <a:rPr lang="en-US" sz="2000" dirty="0" smtClean="0"/>
              <a:t>Act “as if” you could, and you will find you can.</a:t>
            </a:r>
          </a:p>
          <a:p>
            <a:pPr lvl="1"/>
            <a:r>
              <a:rPr lang="en-US" sz="2000" dirty="0" smtClean="0"/>
              <a:t>Act “as if” you were not afraid, and you will become courageous.</a:t>
            </a:r>
          </a:p>
          <a:p>
            <a:pPr lvl="1"/>
            <a:r>
              <a:rPr lang="en-US" sz="2000" dirty="0" smtClean="0"/>
              <a:t>Act “as if” you like the person, and you will build a friendship.</a:t>
            </a:r>
          </a:p>
          <a:p>
            <a:pPr lvl="1">
              <a:buNone/>
            </a:pPr>
            <a:r>
              <a:rPr lang="en-US" sz="2000" dirty="0" smtClean="0"/>
              <a:t>	</a:t>
            </a:r>
            <a:r>
              <a:rPr lang="en-US" sz="1800" dirty="0" smtClean="0"/>
              <a:t>(Norman Vincent Peale)</a:t>
            </a:r>
            <a:endParaRPr lang="en-US" sz="1800" dirty="0"/>
          </a:p>
        </p:txBody>
      </p:sp>
      <p:pic>
        <p:nvPicPr>
          <p:cNvPr id="4099" name="Picture 3" descr="C:\Users\michaelm\AppData\Local\Microsoft\Windows\INetCache\IE\8ZR0P28V\logo[1].jpg"/>
          <p:cNvPicPr>
            <a:picLocks noChangeAspect="1" noChangeArrowheads="1"/>
          </p:cNvPicPr>
          <p:nvPr/>
        </p:nvPicPr>
        <p:blipFill>
          <a:blip r:embed="rId2" cstate="print"/>
          <a:srcRect/>
          <a:stretch>
            <a:fillRect/>
          </a:stretch>
        </p:blipFill>
        <p:spPr bwMode="auto">
          <a:xfrm>
            <a:off x="5562600" y="3276600"/>
            <a:ext cx="2895600" cy="3024034"/>
          </a:xfrm>
          <a:prstGeom prst="rect">
            <a:avLst/>
          </a:prstGeom>
          <a:noFill/>
        </p:spPr>
      </p:pic>
      <p:pic>
        <p:nvPicPr>
          <p:cNvPr id="7" name="Picture 6" descr="Act now — Stock Vector"/>
          <p:cNvPicPr/>
          <p:nvPr/>
        </p:nvPicPr>
        <p:blipFill>
          <a:blip r:embed="rId3" cstate="print"/>
          <a:srcRect/>
          <a:stretch>
            <a:fillRect/>
          </a:stretch>
        </p:blipFill>
        <p:spPr bwMode="auto">
          <a:xfrm>
            <a:off x="609600" y="3733800"/>
            <a:ext cx="4572000" cy="2368935"/>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Leadership Attributes</a:t>
            </a:r>
            <a:endParaRPr lang="en-US"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31</a:t>
            </a:fld>
            <a:endParaRPr lang="en-US"/>
          </a:p>
        </p:txBody>
      </p:sp>
      <p:sp>
        <p:nvSpPr>
          <p:cNvPr id="4" name="Content Placeholder 3"/>
          <p:cNvSpPr>
            <a:spLocks noGrp="1"/>
          </p:cNvSpPr>
          <p:nvPr>
            <p:ph sz="quarter" idx="1"/>
          </p:nvPr>
        </p:nvSpPr>
        <p:spPr/>
        <p:txBody>
          <a:bodyPr/>
          <a:lstStyle/>
          <a:p>
            <a:r>
              <a:rPr lang="en-US" sz="2400" u="sng" dirty="0" smtClean="0"/>
              <a:t>Leadership Attributes intrinsic to Mentor Leadership.</a:t>
            </a:r>
          </a:p>
          <a:p>
            <a:pPr>
              <a:buNone/>
            </a:pPr>
            <a:endParaRPr lang="en-US" sz="800" dirty="0" smtClean="0"/>
          </a:p>
          <a:p>
            <a:pPr marL="731520" lvl="1" indent="-457200">
              <a:buFont typeface="+mj-lt"/>
              <a:buAutoNum type="arabicPeriod"/>
            </a:pPr>
            <a:r>
              <a:rPr lang="en-US" sz="2000" dirty="0" smtClean="0"/>
              <a:t>Demonstrating Courage</a:t>
            </a:r>
          </a:p>
          <a:p>
            <a:pPr marL="731520" lvl="1" indent="-457200">
              <a:buFont typeface="+mj-lt"/>
              <a:buAutoNum type="arabicPeriod"/>
            </a:pPr>
            <a:r>
              <a:rPr lang="en-US" sz="2000" dirty="0" smtClean="0"/>
              <a:t>Leading by Example</a:t>
            </a:r>
          </a:p>
          <a:p>
            <a:pPr marL="731520" lvl="1" indent="-457200">
              <a:buFont typeface="+mj-lt"/>
              <a:buAutoNum type="arabicPeriod"/>
            </a:pPr>
            <a:r>
              <a:rPr lang="en-US" sz="2000" dirty="0" smtClean="0"/>
              <a:t>Keeping Others Focused on Vision and Mission</a:t>
            </a:r>
          </a:p>
          <a:p>
            <a:pPr marL="731520" lvl="1" indent="-457200">
              <a:buFont typeface="+mj-lt"/>
              <a:buAutoNum type="arabicPeriod"/>
            </a:pPr>
            <a:r>
              <a:rPr lang="en-US" sz="2000" dirty="0" smtClean="0"/>
              <a:t>Exercising and Modeling Faith</a:t>
            </a:r>
          </a:p>
          <a:p>
            <a:pPr marL="731520" lvl="1" indent="-457200">
              <a:buFont typeface="+mj-lt"/>
              <a:buAutoNum type="arabicPeriod"/>
            </a:pPr>
            <a:r>
              <a:rPr lang="en-US" sz="2000" dirty="0" smtClean="0"/>
              <a:t>Always Being Willing to Examine and Change Paradigms</a:t>
            </a:r>
          </a:p>
          <a:p>
            <a:pPr lvl="1"/>
            <a:endParaRPr lang="en-US" dirty="0"/>
          </a:p>
        </p:txBody>
      </p:sp>
      <p:pic>
        <p:nvPicPr>
          <p:cNvPr id="5122" name="Picture 2" descr="C:\Users\michaelm\AppData\Local\Microsoft\Windows\INetCache\IE\IKBH2KDQ\intrinsic_logo_mono[1].jpg"/>
          <p:cNvPicPr>
            <a:picLocks noChangeAspect="1" noChangeArrowheads="1"/>
          </p:cNvPicPr>
          <p:nvPr/>
        </p:nvPicPr>
        <p:blipFill>
          <a:blip r:embed="rId2" cstate="print"/>
          <a:srcRect/>
          <a:stretch>
            <a:fillRect/>
          </a:stretch>
        </p:blipFill>
        <p:spPr bwMode="auto">
          <a:xfrm>
            <a:off x="2209800" y="4343400"/>
            <a:ext cx="4648200" cy="1905000"/>
          </a:xfrm>
          <a:prstGeom prst="rect">
            <a:avLst/>
          </a:prstGeom>
          <a:noFill/>
        </p:spPr>
      </p:pic>
      <p:pic>
        <p:nvPicPr>
          <p:cNvPr id="5123" name="Picture 3" descr="C:\Users\michaelm\AppData\Local\Microsoft\Windows\INetCache\IE\XNQPUWUE\ntrinsic-value-solutionsiq[1].gif"/>
          <p:cNvPicPr>
            <a:picLocks noChangeAspect="1" noChangeArrowheads="1"/>
          </p:cNvPicPr>
          <p:nvPr/>
        </p:nvPicPr>
        <p:blipFill>
          <a:blip r:embed="rId3" cstate="print"/>
          <a:srcRect/>
          <a:stretch>
            <a:fillRect/>
          </a:stretch>
        </p:blipFill>
        <p:spPr bwMode="auto">
          <a:xfrm>
            <a:off x="6858000" y="4495800"/>
            <a:ext cx="1676400" cy="1524000"/>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Leadership Attributes</a:t>
            </a:r>
            <a:endParaRPr lang="en-US"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32</a:t>
            </a:fld>
            <a:endParaRPr lang="en-US"/>
          </a:p>
        </p:txBody>
      </p:sp>
      <p:sp>
        <p:nvSpPr>
          <p:cNvPr id="4" name="Content Placeholder 3"/>
          <p:cNvSpPr>
            <a:spLocks noGrp="1"/>
          </p:cNvSpPr>
          <p:nvPr>
            <p:ph sz="quarter" idx="1"/>
          </p:nvPr>
        </p:nvSpPr>
        <p:spPr/>
        <p:txBody>
          <a:bodyPr/>
          <a:lstStyle/>
          <a:p>
            <a:r>
              <a:rPr lang="en-US" sz="2400" u="sng" dirty="0" smtClean="0"/>
              <a:t>In order to lead effectively, Mentor Leaders must be willing to get into the trenches</a:t>
            </a:r>
            <a:r>
              <a:rPr lang="en-US" sz="2400" dirty="0" smtClean="0"/>
              <a:t>.</a:t>
            </a:r>
          </a:p>
          <a:p>
            <a:endParaRPr lang="en-US" sz="800" dirty="0" smtClean="0"/>
          </a:p>
          <a:p>
            <a:pPr lvl="1"/>
            <a:r>
              <a:rPr lang="en-US" sz="2000" dirty="0" smtClean="0"/>
              <a:t>Mentor Leaders must get involved.  </a:t>
            </a:r>
          </a:p>
          <a:p>
            <a:pPr lvl="1"/>
            <a:r>
              <a:rPr lang="en-US" sz="2000" dirty="0" smtClean="0"/>
              <a:t>Mentor leadership means standing side-by-side with the people we are leading as they face their greatest challenge</a:t>
            </a:r>
          </a:p>
          <a:p>
            <a:endParaRPr lang="en-US" dirty="0" smtClean="0"/>
          </a:p>
          <a:p>
            <a:pPr lvl="1"/>
            <a:endParaRPr lang="en-US" dirty="0"/>
          </a:p>
        </p:txBody>
      </p:sp>
      <p:pic>
        <p:nvPicPr>
          <p:cNvPr id="1027" name="Picture 3" descr="C:\Users\michaelm\AppData\Local\Microsoft\Windows\INetCache\IE\8ZR0P28V\eur-trenchwarfare[1].jpg"/>
          <p:cNvPicPr>
            <a:picLocks noChangeAspect="1" noChangeArrowheads="1"/>
          </p:cNvPicPr>
          <p:nvPr/>
        </p:nvPicPr>
        <p:blipFill>
          <a:blip r:embed="rId2" cstate="print"/>
          <a:srcRect/>
          <a:stretch>
            <a:fillRect/>
          </a:stretch>
        </p:blipFill>
        <p:spPr bwMode="auto">
          <a:xfrm>
            <a:off x="4343400" y="3810000"/>
            <a:ext cx="3810000" cy="2384605"/>
          </a:xfrm>
          <a:prstGeom prst="rect">
            <a:avLst/>
          </a:prstGeom>
          <a:noFill/>
        </p:spPr>
      </p:pic>
      <p:pic>
        <p:nvPicPr>
          <p:cNvPr id="1036" name="Picture 12" descr="C:\Users\michaelm\AppData\Local\Microsoft\Windows\INetCache\IE\XNQPUWUE\4-b-IMG_1391[1].jpg"/>
          <p:cNvPicPr>
            <a:picLocks noChangeAspect="1" noChangeArrowheads="1"/>
          </p:cNvPicPr>
          <p:nvPr/>
        </p:nvPicPr>
        <p:blipFill>
          <a:blip r:embed="rId3" cstate="print"/>
          <a:srcRect/>
          <a:stretch>
            <a:fillRect/>
          </a:stretch>
        </p:blipFill>
        <p:spPr bwMode="auto">
          <a:xfrm>
            <a:off x="1143000" y="3810000"/>
            <a:ext cx="2990850" cy="2362200"/>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Courageous Leadership</a:t>
            </a:r>
            <a:endParaRPr lang="en-US"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33</a:t>
            </a:fld>
            <a:endParaRPr lang="en-US"/>
          </a:p>
        </p:txBody>
      </p:sp>
      <p:sp>
        <p:nvSpPr>
          <p:cNvPr id="4" name="Content Placeholder 3"/>
          <p:cNvSpPr>
            <a:spLocks noGrp="1"/>
          </p:cNvSpPr>
          <p:nvPr>
            <p:ph sz="quarter" idx="1"/>
          </p:nvPr>
        </p:nvSpPr>
        <p:spPr/>
        <p:txBody>
          <a:bodyPr/>
          <a:lstStyle/>
          <a:p>
            <a:r>
              <a:rPr lang="en-US" sz="2400" u="sng" dirty="0" smtClean="0"/>
              <a:t>Courageous Leadership means holding firm to decisions we deem to be in the best interests of the group –                  even when others disagree</a:t>
            </a:r>
            <a:r>
              <a:rPr lang="en-US" dirty="0" smtClean="0"/>
              <a:t>.</a:t>
            </a:r>
            <a:endParaRPr lang="en-US" dirty="0"/>
          </a:p>
        </p:txBody>
      </p:sp>
      <p:pic>
        <p:nvPicPr>
          <p:cNvPr id="7" name="Picture 6" descr="Courageous Stock Illustrations – 5,063 Courageous Stock Illustrations,  Vectors &amp;amp; Clipart - Dreamstime"/>
          <p:cNvPicPr/>
          <p:nvPr/>
        </p:nvPicPr>
        <p:blipFill>
          <a:blip r:embed="rId2" cstate="print"/>
          <a:srcRect/>
          <a:stretch>
            <a:fillRect/>
          </a:stretch>
        </p:blipFill>
        <p:spPr bwMode="auto">
          <a:xfrm>
            <a:off x="4800600" y="2743200"/>
            <a:ext cx="3962400" cy="3505200"/>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Lead by Example</a:t>
            </a:r>
            <a:endParaRPr lang="en-US"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34</a:t>
            </a:fld>
            <a:endParaRPr lang="en-US"/>
          </a:p>
        </p:txBody>
      </p:sp>
      <p:sp>
        <p:nvSpPr>
          <p:cNvPr id="4" name="Content Placeholder 3"/>
          <p:cNvSpPr>
            <a:spLocks noGrp="1"/>
          </p:cNvSpPr>
          <p:nvPr>
            <p:ph sz="quarter" idx="1"/>
          </p:nvPr>
        </p:nvSpPr>
        <p:spPr/>
        <p:txBody>
          <a:bodyPr/>
          <a:lstStyle/>
          <a:p>
            <a:r>
              <a:rPr lang="en-US" sz="2400" u="sng" dirty="0" smtClean="0"/>
              <a:t>Leading by example is a very powerful way for Mentor Leaders to forge strong bonds with people who follow them</a:t>
            </a:r>
            <a:r>
              <a:rPr lang="en-US" sz="2400" dirty="0" smtClean="0"/>
              <a:t>.</a:t>
            </a:r>
          </a:p>
          <a:p>
            <a:endParaRPr lang="en-US" sz="800" dirty="0" smtClean="0"/>
          </a:p>
        </p:txBody>
      </p:sp>
      <p:pic>
        <p:nvPicPr>
          <p:cNvPr id="7" name="Picture 6" descr="Lead Example Stock Illustrations – 965 Lead Example Stock Illustrations,  Vectors &amp;amp; Clipart - Dreamstime"/>
          <p:cNvPicPr/>
          <p:nvPr/>
        </p:nvPicPr>
        <p:blipFill>
          <a:blip r:embed="rId2" cstate="print"/>
          <a:srcRect/>
          <a:stretch>
            <a:fillRect/>
          </a:stretch>
        </p:blipFill>
        <p:spPr bwMode="auto">
          <a:xfrm>
            <a:off x="3505200" y="2590800"/>
            <a:ext cx="5334000" cy="3665753"/>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Faith</a:t>
            </a:r>
            <a:endParaRPr lang="en-US"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35</a:t>
            </a:fld>
            <a:endParaRPr lang="en-US"/>
          </a:p>
        </p:txBody>
      </p:sp>
      <p:sp>
        <p:nvSpPr>
          <p:cNvPr id="4" name="Content Placeholder 3"/>
          <p:cNvSpPr>
            <a:spLocks noGrp="1"/>
          </p:cNvSpPr>
          <p:nvPr>
            <p:ph sz="quarter" idx="1"/>
          </p:nvPr>
        </p:nvSpPr>
        <p:spPr/>
        <p:txBody>
          <a:bodyPr>
            <a:normAutofit/>
          </a:bodyPr>
          <a:lstStyle/>
          <a:p>
            <a:r>
              <a:rPr lang="en-US" sz="2400" u="sng" dirty="0" smtClean="0"/>
              <a:t>Faith, simply stated, is belief put into action.</a:t>
            </a:r>
          </a:p>
          <a:p>
            <a:endParaRPr lang="en-US" sz="800" u="sng" dirty="0" smtClean="0"/>
          </a:p>
          <a:p>
            <a:pPr lvl="1"/>
            <a:r>
              <a:rPr lang="en-US" sz="2000" u="sng" dirty="0" smtClean="0"/>
              <a:t>Faith in the vision and mission is important and Faith in the process and preparation to achieve the mission is important.  </a:t>
            </a:r>
          </a:p>
          <a:p>
            <a:pPr lvl="1"/>
            <a:r>
              <a:rPr lang="en-US" sz="2000" u="sng" dirty="0" smtClean="0"/>
              <a:t>It makes a difference</a:t>
            </a:r>
            <a:r>
              <a:rPr lang="en-US" sz="2000" dirty="0" smtClean="0"/>
              <a:t>.</a:t>
            </a:r>
          </a:p>
          <a:p>
            <a:pPr lvl="1"/>
            <a:endParaRPr lang="en-US" sz="800" dirty="0" smtClean="0"/>
          </a:p>
          <a:p>
            <a:pPr lvl="2"/>
            <a:r>
              <a:rPr lang="en-US" sz="1800" dirty="0" smtClean="0"/>
              <a:t>Long-term success requires faith – faith that your efforts to plan and execute the process will lead to the desired outcome.</a:t>
            </a:r>
          </a:p>
          <a:p>
            <a:pPr lvl="2"/>
            <a:r>
              <a:rPr lang="en-US" sz="1800" dirty="0" smtClean="0"/>
              <a:t>Your team must see your faith and commitment or they will lose sight of the vision, lose faith in the process, and stop following.</a:t>
            </a:r>
          </a:p>
          <a:p>
            <a:pPr>
              <a:buNone/>
            </a:pPr>
            <a:endParaRPr lang="en-US" dirty="0"/>
          </a:p>
        </p:txBody>
      </p:sp>
      <p:pic>
        <p:nvPicPr>
          <p:cNvPr id="4103" name="Picture 7" descr="C:\Users\michaelm\AppData\Local\Microsoft\Windows\INetCache\IE\8ZR0P28V\FaithLogo[1].png"/>
          <p:cNvPicPr>
            <a:picLocks noChangeAspect="1" noChangeArrowheads="1"/>
          </p:cNvPicPr>
          <p:nvPr/>
        </p:nvPicPr>
        <p:blipFill>
          <a:blip r:embed="rId2" cstate="print"/>
          <a:srcRect/>
          <a:stretch>
            <a:fillRect/>
          </a:stretch>
        </p:blipFill>
        <p:spPr bwMode="auto">
          <a:xfrm>
            <a:off x="6781800" y="381000"/>
            <a:ext cx="1334273" cy="762001"/>
          </a:xfrm>
          <a:prstGeom prst="rect">
            <a:avLst/>
          </a:prstGeom>
          <a:noFill/>
        </p:spPr>
      </p:pic>
      <p:pic>
        <p:nvPicPr>
          <p:cNvPr id="6" name="Picture 5" descr="What Does Faith in God Really Look Like?"/>
          <p:cNvPicPr/>
          <p:nvPr/>
        </p:nvPicPr>
        <p:blipFill>
          <a:blip r:embed="rId3" cstate="print"/>
          <a:srcRect/>
          <a:stretch>
            <a:fillRect/>
          </a:stretch>
        </p:blipFill>
        <p:spPr bwMode="auto">
          <a:xfrm>
            <a:off x="5486400" y="4724400"/>
            <a:ext cx="3505200" cy="1961540"/>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Examine and Change Paradigms</a:t>
            </a:r>
            <a:endParaRPr lang="en-US"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36</a:t>
            </a:fld>
            <a:endParaRPr lang="en-US"/>
          </a:p>
        </p:txBody>
      </p:sp>
      <p:sp>
        <p:nvSpPr>
          <p:cNvPr id="4" name="Content Placeholder 3"/>
          <p:cNvSpPr>
            <a:spLocks noGrp="1"/>
          </p:cNvSpPr>
          <p:nvPr>
            <p:ph sz="quarter" idx="1"/>
          </p:nvPr>
        </p:nvSpPr>
        <p:spPr/>
        <p:txBody>
          <a:bodyPr>
            <a:normAutofit/>
          </a:bodyPr>
          <a:lstStyle/>
          <a:p>
            <a:r>
              <a:rPr lang="en-US" sz="2400" u="sng" dirty="0" smtClean="0"/>
              <a:t>Mentor Leaders should always be willing to learn, to be mentored themselves.  This, in turn, means that they are capable of continued growth</a:t>
            </a:r>
            <a:r>
              <a:rPr lang="en-US" sz="2400" dirty="0" smtClean="0"/>
              <a:t>.</a:t>
            </a:r>
            <a:endParaRPr lang="en-US" sz="2400" dirty="0"/>
          </a:p>
        </p:txBody>
      </p:sp>
      <p:pic>
        <p:nvPicPr>
          <p:cNvPr id="1027" name="Picture 3" descr="C:\Users\michaelm\AppData\Local\Microsoft\Windows\INetCache\IE\8ZR0P28V\Fixed_or_Growth_Mindset[1].jpg"/>
          <p:cNvPicPr>
            <a:picLocks noChangeAspect="1" noChangeArrowheads="1"/>
          </p:cNvPicPr>
          <p:nvPr/>
        </p:nvPicPr>
        <p:blipFill>
          <a:blip r:embed="rId2" cstate="print"/>
          <a:srcRect/>
          <a:stretch>
            <a:fillRect/>
          </a:stretch>
        </p:blipFill>
        <p:spPr bwMode="auto">
          <a:xfrm>
            <a:off x="381000" y="3505200"/>
            <a:ext cx="3999984" cy="2743200"/>
          </a:xfrm>
          <a:prstGeom prst="rect">
            <a:avLst/>
          </a:prstGeom>
          <a:noFill/>
        </p:spPr>
      </p:pic>
      <p:pic>
        <p:nvPicPr>
          <p:cNvPr id="6" name="Picture 5" descr="3,723 Steady Growth Illustrations &amp;amp; Clip Art - iStock"/>
          <p:cNvPicPr/>
          <p:nvPr/>
        </p:nvPicPr>
        <p:blipFill>
          <a:blip r:embed="rId3" cstate="print"/>
          <a:srcRect/>
          <a:stretch>
            <a:fillRect/>
          </a:stretch>
        </p:blipFill>
        <p:spPr bwMode="auto">
          <a:xfrm>
            <a:off x="4572000" y="3505200"/>
            <a:ext cx="4305300" cy="2731770"/>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Relational Qualities</a:t>
            </a:r>
            <a:endParaRPr lang="en-US"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37</a:t>
            </a:fld>
            <a:endParaRPr lang="en-US"/>
          </a:p>
        </p:txBody>
      </p:sp>
      <p:sp>
        <p:nvSpPr>
          <p:cNvPr id="4" name="Content Placeholder 3"/>
          <p:cNvSpPr>
            <a:spLocks noGrp="1"/>
          </p:cNvSpPr>
          <p:nvPr>
            <p:ph sz="quarter" idx="1"/>
          </p:nvPr>
        </p:nvSpPr>
        <p:spPr/>
        <p:txBody>
          <a:bodyPr/>
          <a:lstStyle/>
          <a:p>
            <a:r>
              <a:rPr lang="en-US" sz="2400" u="sng" dirty="0" smtClean="0"/>
              <a:t>Personal relationships are the fertile soil from which all advancement, all success, all achievement in real life grows. </a:t>
            </a:r>
          </a:p>
          <a:p>
            <a:pPr>
              <a:buNone/>
            </a:pPr>
            <a:r>
              <a:rPr lang="en-US" sz="2400" dirty="0" smtClean="0"/>
              <a:t>	</a:t>
            </a:r>
            <a:r>
              <a:rPr lang="en-US" sz="1800" dirty="0" smtClean="0"/>
              <a:t>(Ben Stein)</a:t>
            </a:r>
          </a:p>
        </p:txBody>
      </p:sp>
      <p:pic>
        <p:nvPicPr>
          <p:cNvPr id="6" name="Picture 5" descr="Relationships... The first key to being a R.E.A.L. Success - DFA Creative"/>
          <p:cNvPicPr/>
          <p:nvPr/>
        </p:nvPicPr>
        <p:blipFill>
          <a:blip r:embed="rId2" cstate="print"/>
          <a:srcRect/>
          <a:stretch>
            <a:fillRect/>
          </a:stretch>
        </p:blipFill>
        <p:spPr bwMode="auto">
          <a:xfrm>
            <a:off x="1752600" y="3200400"/>
            <a:ext cx="5695950" cy="2400300"/>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 Accountable</a:t>
            </a:r>
            <a:endParaRPr lang="en-US"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38</a:t>
            </a:fld>
            <a:endParaRPr lang="en-US"/>
          </a:p>
        </p:txBody>
      </p:sp>
      <p:sp>
        <p:nvSpPr>
          <p:cNvPr id="4" name="Content Placeholder 3"/>
          <p:cNvSpPr>
            <a:spLocks noGrp="1"/>
          </p:cNvSpPr>
          <p:nvPr>
            <p:ph sz="quarter" idx="1"/>
          </p:nvPr>
        </p:nvSpPr>
        <p:spPr/>
        <p:txBody>
          <a:bodyPr/>
          <a:lstStyle/>
          <a:p>
            <a:r>
              <a:rPr lang="en-US" sz="2400" u="sng" dirty="0" smtClean="0"/>
              <a:t>Being accountable is one of the most important things a leader can do</a:t>
            </a:r>
            <a:r>
              <a:rPr lang="en-US" dirty="0" smtClean="0"/>
              <a:t>.  </a:t>
            </a:r>
          </a:p>
          <a:p>
            <a:endParaRPr lang="en-US" sz="800" dirty="0" smtClean="0"/>
          </a:p>
          <a:p>
            <a:pPr lvl="1"/>
            <a:r>
              <a:rPr lang="en-US" dirty="0" smtClean="0"/>
              <a:t>It is aligned with character.</a:t>
            </a:r>
          </a:p>
          <a:p>
            <a:pPr>
              <a:buNone/>
            </a:pPr>
            <a:endParaRPr lang="en-US" dirty="0"/>
          </a:p>
        </p:txBody>
      </p:sp>
      <p:pic>
        <p:nvPicPr>
          <p:cNvPr id="3078" name="Picture 6" descr="C:\Users\michaelm\AppData\Local\Microsoft\Windows\INetCache\IE\IKBH2KDQ\blessings-of-accountability[1].png"/>
          <p:cNvPicPr>
            <a:picLocks noChangeAspect="1" noChangeArrowheads="1"/>
          </p:cNvPicPr>
          <p:nvPr/>
        </p:nvPicPr>
        <p:blipFill>
          <a:blip r:embed="rId2" cstate="print"/>
          <a:srcRect/>
          <a:stretch>
            <a:fillRect/>
          </a:stretch>
        </p:blipFill>
        <p:spPr bwMode="auto">
          <a:xfrm>
            <a:off x="3429000" y="3581400"/>
            <a:ext cx="5448388" cy="2632710"/>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 Accountable</a:t>
            </a:r>
            <a:endParaRPr lang="en-US"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39</a:t>
            </a:fld>
            <a:endParaRPr lang="en-US"/>
          </a:p>
        </p:txBody>
      </p:sp>
      <p:sp>
        <p:nvSpPr>
          <p:cNvPr id="4" name="Content Placeholder 3"/>
          <p:cNvSpPr>
            <a:spLocks noGrp="1"/>
          </p:cNvSpPr>
          <p:nvPr>
            <p:ph sz="quarter" idx="1"/>
          </p:nvPr>
        </p:nvSpPr>
        <p:spPr/>
        <p:txBody>
          <a:bodyPr/>
          <a:lstStyle/>
          <a:p>
            <a:r>
              <a:rPr lang="en-US" sz="2400" u="sng" dirty="0" smtClean="0"/>
              <a:t>Leaders who are accountable can earn the respect of those they lead</a:t>
            </a:r>
            <a:r>
              <a:rPr lang="en-US" dirty="0" smtClean="0"/>
              <a:t>.  </a:t>
            </a:r>
          </a:p>
          <a:p>
            <a:endParaRPr lang="en-US" sz="800" dirty="0" smtClean="0"/>
          </a:p>
          <a:p>
            <a:pPr lvl="1"/>
            <a:r>
              <a:rPr lang="en-US" dirty="0" smtClean="0"/>
              <a:t>Without that respect, they cannot lead for long.</a:t>
            </a:r>
          </a:p>
          <a:p>
            <a:pPr>
              <a:buNone/>
            </a:pPr>
            <a:endParaRPr lang="en-US" dirty="0"/>
          </a:p>
        </p:txBody>
      </p:sp>
      <p:pic>
        <p:nvPicPr>
          <p:cNvPr id="3076" name="Picture 4" descr="C:\Users\michaelm\AppData\Local\Microsoft\Windows\INetCache\IE\XNQPUWUE\accountability[1].gif"/>
          <p:cNvPicPr>
            <a:picLocks noChangeAspect="1" noChangeArrowheads="1"/>
          </p:cNvPicPr>
          <p:nvPr/>
        </p:nvPicPr>
        <p:blipFill>
          <a:blip r:embed="rId2" cstate="print"/>
          <a:srcRect/>
          <a:stretch>
            <a:fillRect/>
          </a:stretch>
        </p:blipFill>
        <p:spPr bwMode="auto">
          <a:xfrm>
            <a:off x="685800" y="4038600"/>
            <a:ext cx="2011680" cy="1554480"/>
          </a:xfrm>
          <a:prstGeom prst="rect">
            <a:avLst/>
          </a:prstGeom>
          <a:noFill/>
        </p:spPr>
      </p:pic>
      <p:pic>
        <p:nvPicPr>
          <p:cNvPr id="7" name="Picture 6" descr="Accountability - Overview, Key Roles, and Examples"/>
          <p:cNvPicPr/>
          <p:nvPr/>
        </p:nvPicPr>
        <p:blipFill>
          <a:blip r:embed="rId3" cstate="print"/>
          <a:srcRect/>
          <a:stretch>
            <a:fillRect/>
          </a:stretch>
        </p:blipFill>
        <p:spPr bwMode="auto">
          <a:xfrm>
            <a:off x="2971800" y="3276600"/>
            <a:ext cx="5943600" cy="3006032"/>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Mentor Leader</a:t>
            </a:r>
            <a:br>
              <a:rPr lang="en-US" dirty="0" smtClean="0"/>
            </a:br>
            <a:r>
              <a:rPr lang="en-US" sz="2000" dirty="0" smtClean="0"/>
              <a:t>Best-Version-of-Yourself</a:t>
            </a:r>
            <a:endParaRPr lang="en-US" sz="2000"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4</a:t>
            </a:fld>
            <a:endParaRPr lang="en-US"/>
          </a:p>
        </p:txBody>
      </p:sp>
      <p:sp>
        <p:nvSpPr>
          <p:cNvPr id="4" name="Content Placeholder 3"/>
          <p:cNvSpPr>
            <a:spLocks noGrp="1"/>
          </p:cNvSpPr>
          <p:nvPr>
            <p:ph sz="quarter" idx="1"/>
          </p:nvPr>
        </p:nvSpPr>
        <p:spPr/>
        <p:txBody>
          <a:bodyPr/>
          <a:lstStyle/>
          <a:p>
            <a:r>
              <a:rPr lang="en-US" u="sng" dirty="0" smtClean="0"/>
              <a:t>In everything we do, our desire should be to become the-best-version-of-ourselves.</a:t>
            </a:r>
            <a:endParaRPr lang="en-US" u="sng" dirty="0"/>
          </a:p>
        </p:txBody>
      </p:sp>
      <p:pic>
        <p:nvPicPr>
          <p:cNvPr id="7" name="Picture 6" descr="Be the best version of you - Buy online at Make My Apparel"/>
          <p:cNvPicPr/>
          <p:nvPr/>
        </p:nvPicPr>
        <p:blipFill>
          <a:blip r:embed="rId2" cstate="print"/>
          <a:srcRect/>
          <a:stretch>
            <a:fillRect/>
          </a:stretch>
        </p:blipFill>
        <p:spPr bwMode="auto">
          <a:xfrm>
            <a:off x="4914900" y="2667000"/>
            <a:ext cx="4229100" cy="3505200"/>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 Available and Approachable</a:t>
            </a:r>
            <a:endParaRPr lang="en-US"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40</a:t>
            </a:fld>
            <a:endParaRPr lang="en-US"/>
          </a:p>
        </p:txBody>
      </p:sp>
      <p:sp>
        <p:nvSpPr>
          <p:cNvPr id="4" name="Content Placeholder 3"/>
          <p:cNvSpPr>
            <a:spLocks noGrp="1"/>
          </p:cNvSpPr>
          <p:nvPr>
            <p:ph sz="quarter" idx="1"/>
          </p:nvPr>
        </p:nvSpPr>
        <p:spPr/>
        <p:txBody>
          <a:bodyPr/>
          <a:lstStyle/>
          <a:p>
            <a:r>
              <a:rPr lang="en-US" sz="2400" u="sng" dirty="0" smtClean="0"/>
              <a:t>Being available and approachable is necessary for effective leadership</a:t>
            </a:r>
            <a:r>
              <a:rPr lang="en-US" dirty="0" smtClean="0"/>
              <a:t>.</a:t>
            </a:r>
          </a:p>
          <a:p>
            <a:endParaRPr lang="en-US" sz="800" dirty="0" smtClean="0"/>
          </a:p>
          <a:p>
            <a:pPr lvl="1"/>
            <a:r>
              <a:rPr lang="en-US" dirty="0" smtClean="0"/>
              <a:t>Availability to teach, to interact, to care means being involved and emotionally connected.</a:t>
            </a:r>
          </a:p>
          <a:p>
            <a:pPr lvl="1"/>
            <a:r>
              <a:rPr lang="en-US" dirty="0" smtClean="0"/>
              <a:t>Approachability allows for the opportunity to relate to people in meaningful ways.</a:t>
            </a:r>
            <a:endParaRPr lang="en-US" dirty="0"/>
          </a:p>
        </p:txBody>
      </p:sp>
      <p:pic>
        <p:nvPicPr>
          <p:cNvPr id="7" name="Picture 6" descr="Accessible Meaning - YouTube"/>
          <p:cNvPicPr/>
          <p:nvPr/>
        </p:nvPicPr>
        <p:blipFill>
          <a:blip r:embed="rId2" cstate="print"/>
          <a:srcRect/>
          <a:stretch>
            <a:fillRect/>
          </a:stretch>
        </p:blipFill>
        <p:spPr bwMode="auto">
          <a:xfrm>
            <a:off x="4038600" y="3886200"/>
            <a:ext cx="4953000" cy="2809875"/>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Exhibit Loyalty</a:t>
            </a:r>
            <a:endParaRPr lang="en-US"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41</a:t>
            </a:fld>
            <a:endParaRPr lang="en-US"/>
          </a:p>
        </p:txBody>
      </p:sp>
      <p:sp>
        <p:nvSpPr>
          <p:cNvPr id="4" name="Content Placeholder 3"/>
          <p:cNvSpPr>
            <a:spLocks noGrp="1"/>
          </p:cNvSpPr>
          <p:nvPr>
            <p:ph sz="quarter" idx="1"/>
          </p:nvPr>
        </p:nvSpPr>
        <p:spPr/>
        <p:txBody>
          <a:bodyPr/>
          <a:lstStyle/>
          <a:p>
            <a:r>
              <a:rPr lang="en-US" sz="2400" u="sng" dirty="0" smtClean="0"/>
              <a:t>Loyalty takes trustworthiness and integrity to another level.  It involves being faithful and forging bonds to withstand any challenges faced</a:t>
            </a:r>
            <a:r>
              <a:rPr lang="en-US" sz="2400" dirty="0" smtClean="0"/>
              <a:t>.</a:t>
            </a:r>
          </a:p>
        </p:txBody>
      </p:sp>
      <p:pic>
        <p:nvPicPr>
          <p:cNvPr id="38914" name="Picture 2" descr="61+ (Best) Loyalty Quotes - Quotes On Loyalty - Quotes About Loyalty"/>
          <p:cNvPicPr>
            <a:picLocks noChangeAspect="1" noChangeArrowheads="1"/>
          </p:cNvPicPr>
          <p:nvPr/>
        </p:nvPicPr>
        <p:blipFill>
          <a:blip r:embed="rId2" cstate="print"/>
          <a:srcRect/>
          <a:stretch>
            <a:fillRect/>
          </a:stretch>
        </p:blipFill>
        <p:spPr bwMode="auto">
          <a:xfrm>
            <a:off x="2895600" y="2971800"/>
            <a:ext cx="6019800" cy="3386138"/>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Shepherd and Protect Followers</a:t>
            </a:r>
            <a:endParaRPr lang="en-US"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42</a:t>
            </a:fld>
            <a:endParaRPr lang="en-US"/>
          </a:p>
        </p:txBody>
      </p:sp>
      <p:sp>
        <p:nvSpPr>
          <p:cNvPr id="4" name="Content Placeholder 3"/>
          <p:cNvSpPr>
            <a:spLocks noGrp="1"/>
          </p:cNvSpPr>
          <p:nvPr>
            <p:ph sz="quarter" idx="1"/>
          </p:nvPr>
        </p:nvSpPr>
        <p:spPr/>
        <p:txBody>
          <a:bodyPr>
            <a:normAutofit/>
          </a:bodyPr>
          <a:lstStyle/>
          <a:p>
            <a:r>
              <a:rPr lang="en-US" sz="2400" u="sng" dirty="0" smtClean="0"/>
              <a:t>Mentor Leaders shepherd and protect their followers</a:t>
            </a:r>
            <a:r>
              <a:rPr lang="en-US" sz="2400" dirty="0" smtClean="0"/>
              <a:t>.</a:t>
            </a:r>
          </a:p>
        </p:txBody>
      </p:sp>
      <p:pic>
        <p:nvPicPr>
          <p:cNvPr id="6" name="Picture 5" descr="LEAD School - Education Management - Overview, Competitors, and Employees |  Apollo.io"/>
          <p:cNvPicPr/>
          <p:nvPr/>
        </p:nvPicPr>
        <p:blipFill>
          <a:blip r:embed="rId2" cstate="print"/>
          <a:srcRect/>
          <a:stretch>
            <a:fillRect/>
          </a:stretch>
        </p:blipFill>
        <p:spPr bwMode="auto">
          <a:xfrm>
            <a:off x="1447800" y="2590800"/>
            <a:ext cx="2667000" cy="3200400"/>
          </a:xfrm>
          <a:prstGeom prst="rect">
            <a:avLst/>
          </a:prstGeom>
          <a:noFill/>
          <a:ln w="9525">
            <a:noFill/>
            <a:miter lim="800000"/>
            <a:headEnd/>
            <a:tailEnd/>
          </a:ln>
        </p:spPr>
      </p:pic>
      <p:pic>
        <p:nvPicPr>
          <p:cNvPr id="7" name="Picture 6" descr="Marka PROTECT | Protect."/>
          <p:cNvPicPr/>
          <p:nvPr/>
        </p:nvPicPr>
        <p:blipFill>
          <a:blip r:embed="rId3" cstate="print"/>
          <a:srcRect/>
          <a:stretch>
            <a:fillRect/>
          </a:stretch>
        </p:blipFill>
        <p:spPr bwMode="auto">
          <a:xfrm>
            <a:off x="4495800" y="2514600"/>
            <a:ext cx="3314700" cy="3276600"/>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Action Steps</a:t>
            </a:r>
            <a:endParaRPr lang="en-US"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43</a:t>
            </a:fld>
            <a:endParaRPr lang="en-US"/>
          </a:p>
        </p:txBody>
      </p:sp>
      <p:sp>
        <p:nvSpPr>
          <p:cNvPr id="4" name="Content Placeholder 3"/>
          <p:cNvSpPr>
            <a:spLocks noGrp="1"/>
          </p:cNvSpPr>
          <p:nvPr>
            <p:ph sz="quarter" idx="1"/>
          </p:nvPr>
        </p:nvSpPr>
        <p:spPr/>
        <p:txBody>
          <a:bodyPr>
            <a:normAutofit/>
          </a:bodyPr>
          <a:lstStyle/>
          <a:p>
            <a:r>
              <a:rPr lang="en-US" sz="2400" u="sng" dirty="0" smtClean="0"/>
              <a:t>Review the trustworthy traits, leadership attributes, and relational qualities discussed and evaluate whether you need to give additional attention to them in your own life</a:t>
            </a:r>
            <a:r>
              <a:rPr lang="en-US" sz="2400" dirty="0" smtClean="0"/>
              <a:t>.</a:t>
            </a:r>
            <a:endParaRPr lang="en-US" sz="2400" dirty="0"/>
          </a:p>
        </p:txBody>
      </p:sp>
      <p:pic>
        <p:nvPicPr>
          <p:cNvPr id="8197" name="Picture 5" descr="C:\Users\michaelm\AppData\Local\Microsoft\Windows\INetCache\IE\XNQPUWUE\attention[1].png"/>
          <p:cNvPicPr>
            <a:picLocks noChangeAspect="1" noChangeArrowheads="1"/>
          </p:cNvPicPr>
          <p:nvPr/>
        </p:nvPicPr>
        <p:blipFill>
          <a:blip r:embed="rId2" cstate="print"/>
          <a:srcRect/>
          <a:stretch>
            <a:fillRect/>
          </a:stretch>
        </p:blipFill>
        <p:spPr bwMode="auto">
          <a:xfrm>
            <a:off x="1676400" y="3276600"/>
            <a:ext cx="2514600" cy="2667000"/>
          </a:xfrm>
          <a:prstGeom prst="rect">
            <a:avLst/>
          </a:prstGeom>
          <a:noFill/>
        </p:spPr>
      </p:pic>
      <p:pic>
        <p:nvPicPr>
          <p:cNvPr id="8199" name="Picture 7" descr="C:\Users\michaelm\AppData\Local\Microsoft\Windows\INetCache\IE\XNQPUWUE\h0us3s-Signs-Hazard-Warning-9[1].png"/>
          <p:cNvPicPr>
            <a:picLocks noChangeAspect="1" noChangeArrowheads="1"/>
          </p:cNvPicPr>
          <p:nvPr/>
        </p:nvPicPr>
        <p:blipFill>
          <a:blip r:embed="rId3" cstate="print"/>
          <a:srcRect/>
          <a:stretch>
            <a:fillRect/>
          </a:stretch>
        </p:blipFill>
        <p:spPr bwMode="auto">
          <a:xfrm>
            <a:off x="4572000" y="3581400"/>
            <a:ext cx="2340157" cy="2196498"/>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Action Steps</a:t>
            </a:r>
            <a:br>
              <a:rPr lang="en-US" dirty="0" smtClean="0"/>
            </a:br>
            <a:r>
              <a:rPr lang="en-US" sz="2000" dirty="0" smtClean="0"/>
              <a:t>Be Accountable</a:t>
            </a:r>
            <a:endParaRPr lang="en-US" sz="2000"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44</a:t>
            </a:fld>
            <a:endParaRPr lang="en-US"/>
          </a:p>
        </p:txBody>
      </p:sp>
      <p:sp>
        <p:nvSpPr>
          <p:cNvPr id="4" name="Content Placeholder 3"/>
          <p:cNvSpPr>
            <a:spLocks noGrp="1"/>
          </p:cNvSpPr>
          <p:nvPr>
            <p:ph sz="quarter" idx="1"/>
          </p:nvPr>
        </p:nvSpPr>
        <p:spPr/>
        <p:txBody>
          <a:bodyPr>
            <a:normAutofit/>
          </a:bodyPr>
          <a:lstStyle/>
          <a:p>
            <a:r>
              <a:rPr lang="en-US" sz="2400" u="sng" dirty="0" smtClean="0"/>
              <a:t>Are you accountable?  Think hard about how those around you would describe you to others.  Are you the kind of person who would be likely to “throw them under the bus</a:t>
            </a:r>
            <a:r>
              <a:rPr lang="en-US" sz="2000" dirty="0" smtClean="0"/>
              <a:t>?”</a:t>
            </a:r>
          </a:p>
          <a:p>
            <a:endParaRPr lang="en-US" sz="800" dirty="0" smtClean="0"/>
          </a:p>
          <a:p>
            <a:pPr lvl="1"/>
            <a:r>
              <a:rPr lang="en-US" dirty="0" smtClean="0"/>
              <a:t>Do you accept responsibility when appropriate, or do you always look to place the blame on others?</a:t>
            </a:r>
          </a:p>
          <a:p>
            <a:pPr lvl="1"/>
            <a:endParaRPr lang="en-US" sz="800" dirty="0" smtClean="0"/>
          </a:p>
          <a:p>
            <a:pPr lvl="2"/>
            <a:r>
              <a:rPr lang="en-US" sz="1800" dirty="0" smtClean="0"/>
              <a:t>If you are not accountable, look for ways in which others can see that you are willing to share the responsibility for things that go wrong.</a:t>
            </a:r>
          </a:p>
        </p:txBody>
      </p:sp>
      <p:pic>
        <p:nvPicPr>
          <p:cNvPr id="9218" name="Picture 2" descr="C:\Users\michaelm\AppData\Local\Microsoft\Windows\INetCache\IE\8ZR0P28V\no-excuses[1].jpg"/>
          <p:cNvPicPr>
            <a:picLocks noChangeAspect="1" noChangeArrowheads="1"/>
          </p:cNvPicPr>
          <p:nvPr/>
        </p:nvPicPr>
        <p:blipFill>
          <a:blip r:embed="rId2" cstate="print"/>
          <a:srcRect/>
          <a:stretch>
            <a:fillRect/>
          </a:stretch>
        </p:blipFill>
        <p:spPr bwMode="auto">
          <a:xfrm>
            <a:off x="5029200" y="4495800"/>
            <a:ext cx="1981200" cy="1752600"/>
          </a:xfrm>
          <a:prstGeom prst="rect">
            <a:avLst/>
          </a:prstGeom>
          <a:noFill/>
        </p:spPr>
      </p:pic>
      <p:pic>
        <p:nvPicPr>
          <p:cNvPr id="9219" name="Picture 3" descr="C:\Users\michaelm\AppData\Local\Microsoft\Windows\INetCache\IE\IKBH2KDQ\AccountabilityDef[1].jpg"/>
          <p:cNvPicPr>
            <a:picLocks noChangeAspect="1" noChangeArrowheads="1"/>
          </p:cNvPicPr>
          <p:nvPr/>
        </p:nvPicPr>
        <p:blipFill>
          <a:blip r:embed="rId3" cstate="print"/>
          <a:srcRect/>
          <a:stretch>
            <a:fillRect/>
          </a:stretch>
        </p:blipFill>
        <p:spPr bwMode="auto">
          <a:xfrm>
            <a:off x="1905000" y="4495800"/>
            <a:ext cx="2819400" cy="1752600"/>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Action Steps</a:t>
            </a:r>
            <a:br>
              <a:rPr lang="en-US" dirty="0" smtClean="0"/>
            </a:br>
            <a:r>
              <a:rPr lang="en-US" sz="2000" dirty="0" smtClean="0"/>
              <a:t>Integrity</a:t>
            </a:r>
            <a:endParaRPr lang="en-US" sz="2000"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45</a:t>
            </a:fld>
            <a:endParaRPr lang="en-US"/>
          </a:p>
        </p:txBody>
      </p:sp>
      <p:sp>
        <p:nvSpPr>
          <p:cNvPr id="4" name="Content Placeholder 3"/>
          <p:cNvSpPr>
            <a:spLocks noGrp="1"/>
          </p:cNvSpPr>
          <p:nvPr>
            <p:ph sz="quarter" idx="1"/>
          </p:nvPr>
        </p:nvSpPr>
        <p:spPr/>
        <p:txBody>
          <a:bodyPr>
            <a:normAutofit/>
          </a:bodyPr>
          <a:lstStyle/>
          <a:p>
            <a:r>
              <a:rPr lang="en-US" sz="2400" u="sng" dirty="0" smtClean="0"/>
              <a:t>Do you live with integrity</a:t>
            </a:r>
            <a:r>
              <a:rPr lang="en-US" sz="2400" dirty="0" smtClean="0"/>
              <a:t>?  </a:t>
            </a:r>
          </a:p>
          <a:p>
            <a:endParaRPr lang="en-US" sz="800" dirty="0" smtClean="0"/>
          </a:p>
          <a:p>
            <a:pPr lvl="1"/>
            <a:r>
              <a:rPr lang="en-US" sz="2000" dirty="0" smtClean="0"/>
              <a:t>Take an honest look at whether others would agree that your word is your bond.  Can people take you at face value, or would they need something in writing to back up your word?</a:t>
            </a:r>
            <a:endParaRPr lang="en-US" sz="2000" dirty="0"/>
          </a:p>
        </p:txBody>
      </p:sp>
      <p:pic>
        <p:nvPicPr>
          <p:cNvPr id="10246" name="Picture 6" descr="C:\Users\michaelm\AppData\Local\Microsoft\Windows\INetCache\IE\XNQPUWUE\integrity[2].jpg"/>
          <p:cNvPicPr>
            <a:picLocks noChangeAspect="1" noChangeArrowheads="1"/>
          </p:cNvPicPr>
          <p:nvPr/>
        </p:nvPicPr>
        <p:blipFill>
          <a:blip r:embed="rId2" cstate="print"/>
          <a:srcRect/>
          <a:stretch>
            <a:fillRect/>
          </a:stretch>
        </p:blipFill>
        <p:spPr bwMode="auto">
          <a:xfrm>
            <a:off x="4648200" y="3810000"/>
            <a:ext cx="2743200" cy="1905000"/>
          </a:xfrm>
          <a:prstGeom prst="rect">
            <a:avLst/>
          </a:prstGeom>
          <a:noFill/>
        </p:spPr>
      </p:pic>
      <p:pic>
        <p:nvPicPr>
          <p:cNvPr id="10250" name="Picture 10" descr="C:\Users\michaelm\AppData\Local\Microsoft\Windows\INetCache\IE\XNQPUWUE\election-integrity[1].gif"/>
          <p:cNvPicPr>
            <a:picLocks noChangeAspect="1" noChangeArrowheads="1"/>
          </p:cNvPicPr>
          <p:nvPr/>
        </p:nvPicPr>
        <p:blipFill>
          <a:blip r:embed="rId3" cstate="print"/>
          <a:srcRect/>
          <a:stretch>
            <a:fillRect/>
          </a:stretch>
        </p:blipFill>
        <p:spPr bwMode="auto">
          <a:xfrm>
            <a:off x="1600200" y="3505200"/>
            <a:ext cx="2819400" cy="2468880"/>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Action Steps</a:t>
            </a:r>
            <a:br>
              <a:rPr lang="en-US" dirty="0" smtClean="0"/>
            </a:br>
            <a:r>
              <a:rPr lang="en-US" sz="2000" dirty="0" smtClean="0"/>
              <a:t>Accessible</a:t>
            </a:r>
            <a:endParaRPr lang="en-US" sz="2000"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46</a:t>
            </a:fld>
            <a:endParaRPr lang="en-US"/>
          </a:p>
        </p:txBody>
      </p:sp>
      <p:sp>
        <p:nvSpPr>
          <p:cNvPr id="4" name="Content Placeholder 3"/>
          <p:cNvSpPr>
            <a:spLocks noGrp="1"/>
          </p:cNvSpPr>
          <p:nvPr>
            <p:ph sz="quarter" idx="1"/>
          </p:nvPr>
        </p:nvSpPr>
        <p:spPr/>
        <p:txBody>
          <a:bodyPr/>
          <a:lstStyle/>
          <a:p>
            <a:r>
              <a:rPr lang="en-US" sz="2400" u="sng" dirty="0" smtClean="0"/>
              <a:t>Many people still resist the idea that leaders should be available and approachable</a:t>
            </a:r>
            <a:r>
              <a:rPr lang="en-US" sz="2400" dirty="0" smtClean="0"/>
              <a:t>.  </a:t>
            </a:r>
          </a:p>
          <a:p>
            <a:endParaRPr lang="en-US" sz="800" dirty="0" smtClean="0"/>
          </a:p>
          <a:p>
            <a:pPr lvl="1"/>
            <a:r>
              <a:rPr lang="en-US" sz="1900" dirty="0" smtClean="0"/>
              <a:t>Evaluate your own perspective.  Do you push back, hiding behind the attitude that you are too busy to hear directly from those around you?  </a:t>
            </a:r>
          </a:p>
          <a:p>
            <a:pPr lvl="1"/>
            <a:endParaRPr lang="en-US" sz="800" dirty="0" smtClean="0"/>
          </a:p>
          <a:p>
            <a:pPr lvl="2"/>
            <a:r>
              <a:rPr lang="en-US" sz="1800" dirty="0" smtClean="0">
                <a:solidFill>
                  <a:srgbClr val="FF0000"/>
                </a:solidFill>
              </a:rPr>
              <a:t>Determine how you can build strength into the people you lead.</a:t>
            </a:r>
            <a:endParaRPr lang="en-US" sz="1800" dirty="0">
              <a:solidFill>
                <a:srgbClr val="FF0000"/>
              </a:solidFill>
            </a:endParaRPr>
          </a:p>
        </p:txBody>
      </p:sp>
      <p:pic>
        <p:nvPicPr>
          <p:cNvPr id="11266" name="Picture 2" descr="C:\Users\michaelm\AppData\Local\Microsoft\Windows\INetCache\IE\2HBKIZ1C\neon-open-sign-1404389631jnS[1].jpg"/>
          <p:cNvPicPr>
            <a:picLocks noChangeAspect="1" noChangeArrowheads="1"/>
          </p:cNvPicPr>
          <p:nvPr/>
        </p:nvPicPr>
        <p:blipFill>
          <a:blip r:embed="rId2" cstate="print"/>
          <a:srcRect/>
          <a:stretch>
            <a:fillRect/>
          </a:stretch>
        </p:blipFill>
        <p:spPr bwMode="auto">
          <a:xfrm>
            <a:off x="5105400" y="4191000"/>
            <a:ext cx="3810000" cy="2120265"/>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Action Steps</a:t>
            </a:r>
            <a:br>
              <a:rPr lang="en-US" dirty="0" smtClean="0"/>
            </a:br>
            <a:r>
              <a:rPr lang="en-US" sz="2000" dirty="0" smtClean="0"/>
              <a:t>Loyal</a:t>
            </a:r>
            <a:endParaRPr lang="en-US" sz="2000"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47</a:t>
            </a:fld>
            <a:endParaRPr lang="en-US"/>
          </a:p>
        </p:txBody>
      </p:sp>
      <p:sp>
        <p:nvSpPr>
          <p:cNvPr id="4" name="Content Placeholder 3"/>
          <p:cNvSpPr>
            <a:spLocks noGrp="1"/>
          </p:cNvSpPr>
          <p:nvPr>
            <p:ph sz="quarter" idx="1"/>
          </p:nvPr>
        </p:nvSpPr>
        <p:spPr/>
        <p:txBody>
          <a:bodyPr/>
          <a:lstStyle/>
          <a:p>
            <a:r>
              <a:rPr lang="en-US" sz="2400" u="sng" dirty="0" smtClean="0"/>
              <a:t>Are you loyal</a:t>
            </a:r>
            <a:r>
              <a:rPr lang="en-US" sz="2400" dirty="0" smtClean="0"/>
              <a:t>?  </a:t>
            </a:r>
          </a:p>
          <a:p>
            <a:endParaRPr lang="en-US" sz="800" dirty="0" smtClean="0"/>
          </a:p>
          <a:p>
            <a:pPr lvl="1"/>
            <a:r>
              <a:rPr lang="en-US" sz="2000" dirty="0" smtClean="0"/>
              <a:t>When was the last time you went to bat for someone, especially against the tide of popular opinion?  </a:t>
            </a:r>
          </a:p>
          <a:p>
            <a:pPr lvl="1"/>
            <a:r>
              <a:rPr lang="en-US" sz="2000" dirty="0" smtClean="0"/>
              <a:t>As a decision starts to gather momentum, do you shift to the winning side, or are you willing to stick to your guns?  </a:t>
            </a:r>
          </a:p>
          <a:p>
            <a:pPr lvl="1"/>
            <a:r>
              <a:rPr lang="en-US" sz="2000" dirty="0" smtClean="0"/>
              <a:t>When your team is not in the room, do they believe that you will fight for them and their ideas?  </a:t>
            </a:r>
          </a:p>
          <a:p>
            <a:pPr lvl="1"/>
            <a:endParaRPr lang="en-US" sz="800" dirty="0" smtClean="0"/>
          </a:p>
          <a:p>
            <a:pPr lvl="2"/>
            <a:r>
              <a:rPr lang="en-US" sz="1800" dirty="0" smtClean="0"/>
              <a:t>Look for opportunities to build up others’ faith in your loyalty.</a:t>
            </a:r>
            <a:endParaRPr lang="en-US" sz="1800" dirty="0"/>
          </a:p>
        </p:txBody>
      </p:sp>
      <p:pic>
        <p:nvPicPr>
          <p:cNvPr id="12291" name="Picture 3" descr="C:\Users\michaelm\AppData\Local\Microsoft\Windows\INetCache\IE\IKBH2KDQ\518493601_640[1].jpg"/>
          <p:cNvPicPr>
            <a:picLocks noChangeAspect="1" noChangeArrowheads="1"/>
          </p:cNvPicPr>
          <p:nvPr/>
        </p:nvPicPr>
        <p:blipFill>
          <a:blip r:embed="rId2" cstate="print"/>
          <a:srcRect/>
          <a:stretch>
            <a:fillRect/>
          </a:stretch>
        </p:blipFill>
        <p:spPr bwMode="auto">
          <a:xfrm>
            <a:off x="5943600" y="4648200"/>
            <a:ext cx="2971800" cy="1661160"/>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Action Steps</a:t>
            </a:r>
            <a:br>
              <a:rPr lang="en-US" dirty="0" smtClean="0"/>
            </a:br>
            <a:r>
              <a:rPr lang="en-US" sz="2200" dirty="0" smtClean="0"/>
              <a:t>Share Knowledge</a:t>
            </a:r>
            <a:endParaRPr lang="en-US" sz="2200"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48</a:t>
            </a:fld>
            <a:endParaRPr lang="en-US"/>
          </a:p>
        </p:txBody>
      </p:sp>
      <p:sp>
        <p:nvSpPr>
          <p:cNvPr id="4" name="Content Placeholder 3"/>
          <p:cNvSpPr>
            <a:spLocks noGrp="1"/>
          </p:cNvSpPr>
          <p:nvPr>
            <p:ph sz="quarter" idx="1"/>
          </p:nvPr>
        </p:nvSpPr>
        <p:spPr/>
        <p:txBody>
          <a:bodyPr>
            <a:normAutofit/>
          </a:bodyPr>
          <a:lstStyle/>
          <a:p>
            <a:r>
              <a:rPr lang="en-US" sz="2400" u="sng" dirty="0" smtClean="0"/>
              <a:t>Are you comfortable with not being the most knowledgeable person in the room</a:t>
            </a:r>
            <a:r>
              <a:rPr lang="en-US" sz="2400" dirty="0" smtClean="0"/>
              <a:t>?  </a:t>
            </a:r>
          </a:p>
          <a:p>
            <a:endParaRPr lang="en-US" sz="800" dirty="0" smtClean="0"/>
          </a:p>
          <a:p>
            <a:pPr lvl="1"/>
            <a:r>
              <a:rPr lang="en-US" sz="2000" dirty="0" smtClean="0"/>
              <a:t>Are you secure enough to teach and share with others the things you know that will help them to be better at what they do?</a:t>
            </a:r>
            <a:endParaRPr lang="en-US" sz="2000" dirty="0"/>
          </a:p>
        </p:txBody>
      </p:sp>
      <p:pic>
        <p:nvPicPr>
          <p:cNvPr id="13314" name="Picture 2" descr="C:\Users\michaelm\AppData\Local\Microsoft\Windows\INetCache\IE\XNQPUWUE\padlock-26ia32s[1].jpg"/>
          <p:cNvPicPr>
            <a:picLocks noChangeAspect="1" noChangeArrowheads="1"/>
          </p:cNvPicPr>
          <p:nvPr/>
        </p:nvPicPr>
        <p:blipFill>
          <a:blip r:embed="rId2" cstate="print"/>
          <a:srcRect/>
          <a:stretch>
            <a:fillRect/>
          </a:stretch>
        </p:blipFill>
        <p:spPr bwMode="auto">
          <a:xfrm>
            <a:off x="990600" y="4114800"/>
            <a:ext cx="1752971" cy="1600200"/>
          </a:xfrm>
          <a:prstGeom prst="rect">
            <a:avLst/>
          </a:prstGeom>
          <a:noFill/>
        </p:spPr>
      </p:pic>
      <p:pic>
        <p:nvPicPr>
          <p:cNvPr id="6" name="Picture 5" descr="How to motivate people to contribute to a Knowledge Sharing System?"/>
          <p:cNvPicPr/>
          <p:nvPr/>
        </p:nvPicPr>
        <p:blipFill>
          <a:blip r:embed="rId3" cstate="print"/>
          <a:srcRect/>
          <a:stretch>
            <a:fillRect/>
          </a:stretch>
        </p:blipFill>
        <p:spPr bwMode="auto">
          <a:xfrm>
            <a:off x="3200400" y="3429000"/>
            <a:ext cx="5638800" cy="2802128"/>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Action Steps</a:t>
            </a:r>
            <a:br>
              <a:rPr lang="en-US" dirty="0" smtClean="0"/>
            </a:br>
            <a:r>
              <a:rPr lang="en-US" sz="2000" dirty="0" smtClean="0"/>
              <a:t>Authentic</a:t>
            </a:r>
            <a:endParaRPr lang="en-US" sz="2000"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49</a:t>
            </a:fld>
            <a:endParaRPr lang="en-US"/>
          </a:p>
        </p:txBody>
      </p:sp>
      <p:sp>
        <p:nvSpPr>
          <p:cNvPr id="4" name="Content Placeholder 3"/>
          <p:cNvSpPr>
            <a:spLocks noGrp="1"/>
          </p:cNvSpPr>
          <p:nvPr>
            <p:ph sz="quarter" idx="1"/>
          </p:nvPr>
        </p:nvSpPr>
        <p:spPr/>
        <p:txBody>
          <a:bodyPr>
            <a:normAutofit/>
          </a:bodyPr>
          <a:lstStyle/>
          <a:p>
            <a:r>
              <a:rPr lang="en-US" sz="2400" u="sng" dirty="0" smtClean="0"/>
              <a:t>Are you the same person in public as you are in private?  Are you authentic?  Can people rely on your sincerity</a:t>
            </a:r>
            <a:r>
              <a:rPr lang="en-US" sz="2400" dirty="0" smtClean="0"/>
              <a:t>?</a:t>
            </a:r>
            <a:endParaRPr lang="en-US" sz="2400" dirty="0"/>
          </a:p>
        </p:txBody>
      </p:sp>
      <p:pic>
        <p:nvPicPr>
          <p:cNvPr id="14338" name="Picture 2" descr="C:\Users\michaelm\AppData\Local\Microsoft\Windows\INetCache\IE\IKBH2KDQ\be_authentic[1].jpg"/>
          <p:cNvPicPr>
            <a:picLocks noChangeAspect="1" noChangeArrowheads="1"/>
          </p:cNvPicPr>
          <p:nvPr/>
        </p:nvPicPr>
        <p:blipFill>
          <a:blip r:embed="rId2" cstate="print"/>
          <a:srcRect/>
          <a:stretch>
            <a:fillRect/>
          </a:stretch>
        </p:blipFill>
        <p:spPr bwMode="auto">
          <a:xfrm>
            <a:off x="3962400" y="3429000"/>
            <a:ext cx="4114800" cy="2076450"/>
          </a:xfrm>
          <a:prstGeom prst="rect">
            <a:avLst/>
          </a:prstGeom>
          <a:noFill/>
        </p:spPr>
      </p:pic>
      <p:pic>
        <p:nvPicPr>
          <p:cNvPr id="14339" name="Picture 3" descr="C:\Users\michaelm\AppData\Local\Microsoft\Windows\INetCache\IE\XNQPUWUE\6378568-cera-autentico-sello-sello[1].jpg"/>
          <p:cNvPicPr>
            <a:picLocks noChangeAspect="1" noChangeArrowheads="1"/>
          </p:cNvPicPr>
          <p:nvPr/>
        </p:nvPicPr>
        <p:blipFill>
          <a:blip r:embed="rId3" cstate="print"/>
          <a:srcRect/>
          <a:stretch>
            <a:fillRect/>
          </a:stretch>
        </p:blipFill>
        <p:spPr bwMode="auto">
          <a:xfrm>
            <a:off x="1676400" y="3657600"/>
            <a:ext cx="1981200" cy="1676400"/>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Mentor Leader</a:t>
            </a:r>
            <a:br>
              <a:rPr lang="en-US" dirty="0" smtClean="0"/>
            </a:br>
            <a:r>
              <a:rPr lang="en-US" sz="2000" dirty="0" smtClean="0"/>
              <a:t>Strengths and Weaknesses</a:t>
            </a:r>
            <a:endParaRPr lang="en-US" sz="2000"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5</a:t>
            </a:fld>
            <a:endParaRPr lang="en-US"/>
          </a:p>
        </p:txBody>
      </p:sp>
      <p:sp>
        <p:nvSpPr>
          <p:cNvPr id="4" name="Content Placeholder 3"/>
          <p:cNvSpPr>
            <a:spLocks noGrp="1"/>
          </p:cNvSpPr>
          <p:nvPr>
            <p:ph sz="quarter" idx="1"/>
          </p:nvPr>
        </p:nvSpPr>
        <p:spPr/>
        <p:txBody>
          <a:bodyPr/>
          <a:lstStyle/>
          <a:p>
            <a:r>
              <a:rPr lang="en-US" sz="2400" u="sng" dirty="0" smtClean="0"/>
              <a:t>Understanding our strengths and weaknesses is essential to our role as mentor leaders</a:t>
            </a:r>
            <a:r>
              <a:rPr lang="en-US" dirty="0" smtClean="0"/>
              <a:t>.</a:t>
            </a:r>
          </a:p>
          <a:p>
            <a:endParaRPr lang="en-US" sz="800" dirty="0" smtClean="0"/>
          </a:p>
          <a:p>
            <a:pPr lvl="1"/>
            <a:r>
              <a:rPr lang="en-US" dirty="0" smtClean="0"/>
              <a:t>“Every player loves to work on his strengths, but only the great ones work on their weaknesses” (Coach Noll).</a:t>
            </a:r>
          </a:p>
        </p:txBody>
      </p:sp>
      <p:pic>
        <p:nvPicPr>
          <p:cNvPr id="3074" name="Picture 2" descr="C:\Users\michaelm\AppData\Local\Microsoft\Windows\INetCache\IE\2HBKIZ1C\نقاط-القوة-والضعف[1].jpg"/>
          <p:cNvPicPr>
            <a:picLocks noChangeAspect="1" noChangeArrowheads="1"/>
          </p:cNvPicPr>
          <p:nvPr/>
        </p:nvPicPr>
        <p:blipFill>
          <a:blip r:embed="rId2" cstate="print"/>
          <a:srcRect/>
          <a:stretch>
            <a:fillRect/>
          </a:stretch>
        </p:blipFill>
        <p:spPr bwMode="auto">
          <a:xfrm>
            <a:off x="4419600" y="4038600"/>
            <a:ext cx="3429000" cy="2133600"/>
          </a:xfrm>
          <a:prstGeom prst="rect">
            <a:avLst/>
          </a:prstGeom>
          <a:noFill/>
        </p:spPr>
      </p:pic>
      <p:pic>
        <p:nvPicPr>
          <p:cNvPr id="3078" name="Picture 6" descr="C:\Users\michaelm\AppData\Local\Microsoft\Windows\INetCache\IE\IKBH2KDQ\67883215_thumbnail[1].jpg"/>
          <p:cNvPicPr>
            <a:picLocks noChangeAspect="1" noChangeArrowheads="1"/>
          </p:cNvPicPr>
          <p:nvPr/>
        </p:nvPicPr>
        <p:blipFill>
          <a:blip r:embed="rId3" cstate="print"/>
          <a:srcRect/>
          <a:stretch>
            <a:fillRect/>
          </a:stretch>
        </p:blipFill>
        <p:spPr bwMode="auto">
          <a:xfrm>
            <a:off x="1905000" y="3657600"/>
            <a:ext cx="2133600" cy="2511552"/>
          </a:xfrm>
          <a:prstGeom prst="rect">
            <a:avLst/>
          </a:prstGeo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Action Steps</a:t>
            </a:r>
            <a:br>
              <a:rPr lang="en-US" dirty="0" smtClean="0"/>
            </a:br>
            <a:r>
              <a:rPr lang="en-US" sz="2000" dirty="0" smtClean="0"/>
              <a:t>Character and Trust</a:t>
            </a:r>
            <a:endParaRPr lang="en-US" sz="2000"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50</a:t>
            </a:fld>
            <a:endParaRPr lang="en-US"/>
          </a:p>
        </p:txBody>
      </p:sp>
      <p:sp>
        <p:nvSpPr>
          <p:cNvPr id="4" name="Content Placeholder 3"/>
          <p:cNvSpPr>
            <a:spLocks noGrp="1"/>
          </p:cNvSpPr>
          <p:nvPr>
            <p:ph sz="quarter" idx="1"/>
          </p:nvPr>
        </p:nvSpPr>
        <p:spPr/>
        <p:txBody>
          <a:bodyPr/>
          <a:lstStyle/>
          <a:p>
            <a:r>
              <a:rPr lang="en-US" u="sng" dirty="0" smtClean="0"/>
              <a:t>It has been suggested that character is demonstrated when no one is watching</a:t>
            </a:r>
            <a:r>
              <a:rPr lang="en-US" dirty="0" smtClean="0"/>
              <a:t>.  </a:t>
            </a:r>
          </a:p>
          <a:p>
            <a:endParaRPr lang="en-US" sz="800" dirty="0" smtClean="0"/>
          </a:p>
          <a:p>
            <a:pPr lvl="1"/>
            <a:r>
              <a:rPr lang="en-US" dirty="0" smtClean="0"/>
              <a:t>Are you a person of character?  </a:t>
            </a:r>
          </a:p>
          <a:p>
            <a:pPr lvl="1"/>
            <a:r>
              <a:rPr lang="en-US" dirty="0" smtClean="0"/>
              <a:t>Can others trust you when they’re not around?  </a:t>
            </a:r>
          </a:p>
          <a:p>
            <a:pPr lvl="1"/>
            <a:endParaRPr lang="en-US" sz="800" dirty="0" smtClean="0"/>
          </a:p>
          <a:p>
            <a:pPr lvl="2"/>
            <a:r>
              <a:rPr lang="en-US" dirty="0" smtClean="0"/>
              <a:t>Just as important, are you helping and encouraging others to build their character as well?</a:t>
            </a:r>
            <a:endParaRPr lang="en-US" dirty="0"/>
          </a:p>
        </p:txBody>
      </p:sp>
      <p:pic>
        <p:nvPicPr>
          <p:cNvPr id="15366" name="Picture 6" descr="C:\Users\michaelm\AppData\Local\Microsoft\Windows\INetCache\IE\IKBH2KDQ\Facepalm_silhouette.svg[1].png"/>
          <p:cNvPicPr>
            <a:picLocks noChangeAspect="1" noChangeArrowheads="1"/>
          </p:cNvPicPr>
          <p:nvPr/>
        </p:nvPicPr>
        <p:blipFill>
          <a:blip r:embed="rId2" cstate="print"/>
          <a:srcRect/>
          <a:stretch>
            <a:fillRect/>
          </a:stretch>
        </p:blipFill>
        <p:spPr bwMode="auto">
          <a:xfrm>
            <a:off x="5715000" y="3962400"/>
            <a:ext cx="3208020" cy="2392680"/>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Action Steps</a:t>
            </a:r>
            <a:br>
              <a:rPr lang="en-US" dirty="0" smtClean="0"/>
            </a:br>
            <a:r>
              <a:rPr lang="en-US" sz="2000" dirty="0" smtClean="0"/>
              <a:t>Lead</a:t>
            </a:r>
            <a:endParaRPr lang="en-US" sz="2000"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51</a:t>
            </a:fld>
            <a:endParaRPr lang="en-US"/>
          </a:p>
        </p:txBody>
      </p:sp>
      <p:sp>
        <p:nvSpPr>
          <p:cNvPr id="4" name="Content Placeholder 3"/>
          <p:cNvSpPr>
            <a:spLocks noGrp="1"/>
          </p:cNvSpPr>
          <p:nvPr>
            <p:ph sz="quarter" idx="1"/>
          </p:nvPr>
        </p:nvSpPr>
        <p:spPr/>
        <p:txBody>
          <a:bodyPr/>
          <a:lstStyle/>
          <a:p>
            <a:r>
              <a:rPr lang="en-US" sz="2400" u="sng" dirty="0" smtClean="0"/>
              <a:t>Are you shepherding those around you?  Your family?  The people you lead?  Would you place yourself in harm’s way for their sakes – either physically or professionally</a:t>
            </a:r>
            <a:r>
              <a:rPr lang="en-US" dirty="0" smtClean="0"/>
              <a:t>?</a:t>
            </a:r>
            <a:endParaRPr lang="en-US" dirty="0"/>
          </a:p>
        </p:txBody>
      </p:sp>
      <p:pic>
        <p:nvPicPr>
          <p:cNvPr id="16390" name="Picture 6" descr="C:\Users\michaelm\AppData\Local\Microsoft\Windows\INetCache\IE\2HBKIZ1C\24-I[1].png"/>
          <p:cNvPicPr>
            <a:picLocks noChangeAspect="1" noChangeArrowheads="1"/>
          </p:cNvPicPr>
          <p:nvPr/>
        </p:nvPicPr>
        <p:blipFill>
          <a:blip r:embed="rId2" cstate="print"/>
          <a:srcRect/>
          <a:stretch>
            <a:fillRect/>
          </a:stretch>
        </p:blipFill>
        <p:spPr bwMode="auto">
          <a:xfrm>
            <a:off x="529532" y="3581400"/>
            <a:ext cx="2169782" cy="2667000"/>
          </a:xfrm>
          <a:prstGeom prst="rect">
            <a:avLst/>
          </a:prstGeom>
          <a:noFill/>
        </p:spPr>
      </p:pic>
      <p:pic>
        <p:nvPicPr>
          <p:cNvPr id="6" name="Picture 5" descr="Good leaders sacrifice for others to survive; b..."/>
          <p:cNvPicPr/>
          <p:nvPr/>
        </p:nvPicPr>
        <p:blipFill>
          <a:blip r:embed="rId3" cstate="print"/>
          <a:srcRect/>
          <a:stretch>
            <a:fillRect/>
          </a:stretch>
        </p:blipFill>
        <p:spPr bwMode="auto">
          <a:xfrm>
            <a:off x="2895600" y="2971800"/>
            <a:ext cx="5943600" cy="3340743"/>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Action Steps</a:t>
            </a:r>
            <a:br>
              <a:rPr lang="en-US" dirty="0" smtClean="0"/>
            </a:br>
            <a:r>
              <a:rPr lang="en-US" sz="2000" dirty="0" smtClean="0"/>
              <a:t>Change</a:t>
            </a:r>
            <a:endParaRPr lang="en-US" sz="2000"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52</a:t>
            </a:fld>
            <a:endParaRPr lang="en-US"/>
          </a:p>
        </p:txBody>
      </p:sp>
      <p:sp>
        <p:nvSpPr>
          <p:cNvPr id="4" name="Content Placeholder 3"/>
          <p:cNvSpPr>
            <a:spLocks noGrp="1"/>
          </p:cNvSpPr>
          <p:nvPr>
            <p:ph sz="quarter" idx="1"/>
          </p:nvPr>
        </p:nvSpPr>
        <p:spPr/>
        <p:txBody>
          <a:bodyPr/>
          <a:lstStyle/>
          <a:p>
            <a:r>
              <a:rPr lang="en-US" u="sng" dirty="0" smtClean="0"/>
              <a:t>Are you willing to change?  Are you continuing to develop your knowledge and skill to become the most competent person you can be</a:t>
            </a:r>
            <a:r>
              <a:rPr lang="en-US" dirty="0" smtClean="0"/>
              <a:t>?</a:t>
            </a:r>
            <a:endParaRPr lang="en-US" dirty="0"/>
          </a:p>
        </p:txBody>
      </p:sp>
      <p:pic>
        <p:nvPicPr>
          <p:cNvPr id="17414" name="Picture 6" descr="C:\Users\michaelm\AppData\Local\Microsoft\Windows\INetCache\IE\XNQPUWUE\competence[1].jpg"/>
          <p:cNvPicPr>
            <a:picLocks noChangeAspect="1" noChangeArrowheads="1"/>
          </p:cNvPicPr>
          <p:nvPr/>
        </p:nvPicPr>
        <p:blipFill>
          <a:blip r:embed="rId2" cstate="print"/>
          <a:srcRect/>
          <a:stretch>
            <a:fillRect/>
          </a:stretch>
        </p:blipFill>
        <p:spPr bwMode="auto">
          <a:xfrm>
            <a:off x="5029200" y="3041073"/>
            <a:ext cx="3733800" cy="3054927"/>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Action Steps</a:t>
            </a:r>
            <a:br>
              <a:rPr lang="en-US" dirty="0" smtClean="0"/>
            </a:br>
            <a:r>
              <a:rPr lang="en-US" sz="2000" dirty="0" smtClean="0"/>
              <a:t>Faith</a:t>
            </a:r>
            <a:endParaRPr lang="en-US" sz="2000"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53</a:t>
            </a:fld>
            <a:endParaRPr lang="en-US"/>
          </a:p>
        </p:txBody>
      </p:sp>
      <p:sp>
        <p:nvSpPr>
          <p:cNvPr id="4" name="Content Placeholder 3"/>
          <p:cNvSpPr>
            <a:spLocks noGrp="1"/>
          </p:cNvSpPr>
          <p:nvPr>
            <p:ph sz="quarter" idx="1"/>
          </p:nvPr>
        </p:nvSpPr>
        <p:spPr/>
        <p:txBody>
          <a:bodyPr>
            <a:normAutofit/>
          </a:bodyPr>
          <a:lstStyle/>
          <a:p>
            <a:r>
              <a:rPr lang="en-US" sz="2300" u="sng" dirty="0" smtClean="0"/>
              <a:t>Do you exhibit faith in what you’re asking others to believe in</a:t>
            </a:r>
            <a:r>
              <a:rPr lang="en-US" sz="2300" dirty="0" smtClean="0"/>
              <a:t>?</a:t>
            </a:r>
            <a:endParaRPr lang="en-US" sz="2300" dirty="0"/>
          </a:p>
        </p:txBody>
      </p:sp>
      <p:pic>
        <p:nvPicPr>
          <p:cNvPr id="18437" name="Picture 5" descr="C:\Users\michaelm\AppData\Local\Microsoft\Windows\INetCache\IE\XNQPUWUE\faith_(1)[1].jpg"/>
          <p:cNvPicPr>
            <a:picLocks noChangeAspect="1" noChangeArrowheads="1"/>
          </p:cNvPicPr>
          <p:nvPr/>
        </p:nvPicPr>
        <p:blipFill>
          <a:blip r:embed="rId2" cstate="print"/>
          <a:srcRect/>
          <a:stretch>
            <a:fillRect/>
          </a:stretch>
        </p:blipFill>
        <p:spPr bwMode="auto">
          <a:xfrm>
            <a:off x="1143000" y="3048000"/>
            <a:ext cx="6974305" cy="2819400"/>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Mentor Leader</a:t>
            </a:r>
            <a:br>
              <a:rPr lang="en-US" dirty="0" smtClean="0"/>
            </a:br>
            <a:r>
              <a:rPr lang="en-US" sz="2000" dirty="0" smtClean="0"/>
              <a:t>Influence and Impact</a:t>
            </a:r>
            <a:endParaRPr lang="en-US" sz="2000"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54</a:t>
            </a:fld>
            <a:endParaRPr lang="en-US"/>
          </a:p>
        </p:txBody>
      </p:sp>
      <p:sp>
        <p:nvSpPr>
          <p:cNvPr id="4" name="Content Placeholder 3"/>
          <p:cNvSpPr>
            <a:spLocks noGrp="1"/>
          </p:cNvSpPr>
          <p:nvPr>
            <p:ph sz="quarter" idx="1"/>
          </p:nvPr>
        </p:nvSpPr>
        <p:spPr/>
        <p:txBody>
          <a:bodyPr>
            <a:normAutofit/>
          </a:bodyPr>
          <a:lstStyle/>
          <a:p>
            <a:r>
              <a:rPr lang="en-US" sz="2400" u="sng" dirty="0" smtClean="0"/>
              <a:t>The Moments of a Mentor Leader: Influence and Impact</a:t>
            </a:r>
          </a:p>
          <a:p>
            <a:endParaRPr lang="en-US" sz="800" u="sng" dirty="0" smtClean="0"/>
          </a:p>
          <a:p>
            <a:pPr lvl="1"/>
            <a:r>
              <a:rPr lang="en-US" sz="2000" dirty="0" smtClean="0"/>
              <a:t>Mentor Leaders look for opportunities in life to make an impact, because those opportunities to make a difference in the lives of others will always be present and will come along in due time.</a:t>
            </a:r>
          </a:p>
          <a:p>
            <a:pPr>
              <a:buNone/>
            </a:pPr>
            <a:endParaRPr lang="en-US" sz="2400" dirty="0" smtClean="0"/>
          </a:p>
        </p:txBody>
      </p:sp>
      <p:pic>
        <p:nvPicPr>
          <p:cNvPr id="1030" name="Picture 6" descr="C:\Users\michaelm\AppData\Local\Microsoft\Windows\INetCache\IE\XNQPUWUE\Imagine_Color_by_clairde1[1].jpg"/>
          <p:cNvPicPr>
            <a:picLocks noChangeAspect="1" noChangeArrowheads="1"/>
          </p:cNvPicPr>
          <p:nvPr/>
        </p:nvPicPr>
        <p:blipFill>
          <a:blip r:embed="rId2" cstate="print"/>
          <a:srcRect/>
          <a:stretch>
            <a:fillRect/>
          </a:stretch>
        </p:blipFill>
        <p:spPr bwMode="auto">
          <a:xfrm>
            <a:off x="4678228" y="3429000"/>
            <a:ext cx="4160972" cy="2868168"/>
          </a:xfrm>
          <a:prstGeom prst="rect">
            <a:avLst/>
          </a:prstGeo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Influence and Impact</a:t>
            </a:r>
            <a:endParaRPr lang="en-US"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55</a:t>
            </a:fld>
            <a:endParaRPr lang="en-US"/>
          </a:p>
        </p:txBody>
      </p:sp>
      <p:sp>
        <p:nvSpPr>
          <p:cNvPr id="4" name="Content Placeholder 3"/>
          <p:cNvSpPr>
            <a:spLocks noGrp="1"/>
          </p:cNvSpPr>
          <p:nvPr>
            <p:ph sz="quarter" idx="1"/>
          </p:nvPr>
        </p:nvSpPr>
        <p:spPr/>
        <p:txBody>
          <a:bodyPr/>
          <a:lstStyle/>
          <a:p>
            <a:r>
              <a:rPr lang="en-US" sz="2400" u="sng" dirty="0" smtClean="0"/>
              <a:t>Focus on the impact you have with the platform you have.  Every opportunity matters – regardless of size</a:t>
            </a:r>
            <a:r>
              <a:rPr lang="en-US" sz="2400" dirty="0" smtClean="0"/>
              <a:t>.</a:t>
            </a:r>
          </a:p>
          <a:p>
            <a:endParaRPr lang="en-US" sz="800" dirty="0" smtClean="0"/>
          </a:p>
          <a:p>
            <a:pPr lvl="1"/>
            <a:r>
              <a:rPr lang="en-US" sz="1900" dirty="0" smtClean="0"/>
              <a:t>Those opportunities matter to someone, and because of that, they should matter to you.</a:t>
            </a:r>
          </a:p>
          <a:p>
            <a:pPr lvl="1"/>
            <a:endParaRPr lang="en-US" sz="800" dirty="0" smtClean="0"/>
          </a:p>
          <a:p>
            <a:pPr lvl="2"/>
            <a:r>
              <a:rPr lang="en-US" sz="1800" dirty="0" smtClean="0"/>
              <a:t>The least movement is of importance to all nature.  The entire ocean is affected by a pebble (</a:t>
            </a:r>
            <a:r>
              <a:rPr lang="en-US" sz="1800" dirty="0" err="1" smtClean="0"/>
              <a:t>Blaise</a:t>
            </a:r>
            <a:r>
              <a:rPr lang="en-US" sz="1800" dirty="0" smtClean="0"/>
              <a:t> Pascal).</a:t>
            </a:r>
          </a:p>
          <a:p>
            <a:endParaRPr lang="en-US" dirty="0"/>
          </a:p>
        </p:txBody>
      </p:sp>
      <p:pic>
        <p:nvPicPr>
          <p:cNvPr id="2054" name="Picture 6" descr="C:\Users\michaelm\AppData\Local\Microsoft\Windows\INetCache\IE\2HBKIZ1C\ripple[2].jpg"/>
          <p:cNvPicPr>
            <a:picLocks noChangeAspect="1" noChangeArrowheads="1"/>
          </p:cNvPicPr>
          <p:nvPr/>
        </p:nvPicPr>
        <p:blipFill>
          <a:blip r:embed="rId2" cstate="print"/>
          <a:srcRect/>
          <a:stretch>
            <a:fillRect/>
          </a:stretch>
        </p:blipFill>
        <p:spPr bwMode="auto">
          <a:xfrm>
            <a:off x="4114800" y="4191000"/>
            <a:ext cx="3822700" cy="2057400"/>
          </a:xfrm>
          <a:prstGeom prst="rect">
            <a:avLst/>
          </a:prstGeom>
          <a:noFill/>
        </p:spPr>
      </p:pic>
      <p:pic>
        <p:nvPicPr>
          <p:cNvPr id="2055" name="Picture 7" descr="C:\Users\michaelm\AppData\Local\Microsoft\Windows\INetCache\IE\8ZR0P28V\Pebble_stack[1].jpg"/>
          <p:cNvPicPr>
            <a:picLocks noChangeAspect="1" noChangeArrowheads="1"/>
          </p:cNvPicPr>
          <p:nvPr/>
        </p:nvPicPr>
        <p:blipFill>
          <a:blip r:embed="rId3" cstate="print"/>
          <a:srcRect/>
          <a:stretch>
            <a:fillRect/>
          </a:stretch>
        </p:blipFill>
        <p:spPr bwMode="auto">
          <a:xfrm>
            <a:off x="1752600" y="4114800"/>
            <a:ext cx="1905000" cy="2160270"/>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Platforms</a:t>
            </a:r>
            <a:endParaRPr lang="en-US"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56</a:t>
            </a:fld>
            <a:endParaRPr lang="en-US"/>
          </a:p>
        </p:txBody>
      </p:sp>
      <p:sp>
        <p:nvSpPr>
          <p:cNvPr id="4" name="Content Placeholder 3"/>
          <p:cNvSpPr>
            <a:spLocks noGrp="1"/>
          </p:cNvSpPr>
          <p:nvPr>
            <p:ph sz="quarter" idx="1"/>
          </p:nvPr>
        </p:nvSpPr>
        <p:spPr/>
        <p:txBody>
          <a:bodyPr/>
          <a:lstStyle/>
          <a:p>
            <a:r>
              <a:rPr lang="en-US" sz="2400" u="sng" dirty="0" smtClean="0"/>
              <a:t>Changing the World – One Life at a Time</a:t>
            </a:r>
          </a:p>
          <a:p>
            <a:endParaRPr lang="en-US" sz="800" u="sng" dirty="0" smtClean="0"/>
          </a:p>
          <a:p>
            <a:pPr lvl="1"/>
            <a:r>
              <a:rPr lang="en-US" sz="2000" dirty="0" smtClean="0"/>
              <a:t>We are surrounded by moments in which we can influence others.  </a:t>
            </a:r>
          </a:p>
          <a:p>
            <a:pPr lvl="1"/>
            <a:r>
              <a:rPr lang="en-US" sz="2000" dirty="0" smtClean="0"/>
              <a:t>Our impact could be as simple and as profound as changing one life.  And in that moment we will begin to leave our legacy.</a:t>
            </a:r>
          </a:p>
          <a:p>
            <a:pPr lvl="1"/>
            <a:endParaRPr lang="en-US" sz="800" dirty="0" smtClean="0"/>
          </a:p>
          <a:p>
            <a:pPr lvl="2"/>
            <a:r>
              <a:rPr lang="en-US" sz="1800" dirty="0" smtClean="0"/>
              <a:t>What kind of legacy will you leave?</a:t>
            </a:r>
          </a:p>
          <a:p>
            <a:pPr lvl="2">
              <a:buNone/>
            </a:pPr>
            <a:endParaRPr lang="en-US" sz="800" dirty="0" smtClean="0"/>
          </a:p>
          <a:p>
            <a:pPr lvl="3"/>
            <a:r>
              <a:rPr lang="en-US" sz="1800" dirty="0" smtClean="0"/>
              <a:t>If you can’t feed a hundred people, then just feed one (Mother Teresa).</a:t>
            </a:r>
          </a:p>
          <a:p>
            <a:endParaRPr lang="en-US" dirty="0"/>
          </a:p>
        </p:txBody>
      </p:sp>
      <p:pic>
        <p:nvPicPr>
          <p:cNvPr id="3074" name="Picture 2" descr="C:\Users\michaelm\AppData\Local\Microsoft\Windows\INetCache\IE\2HBKIZ1C\world_hunger_54195[1].jpg"/>
          <p:cNvPicPr>
            <a:picLocks noChangeAspect="1" noChangeArrowheads="1"/>
          </p:cNvPicPr>
          <p:nvPr/>
        </p:nvPicPr>
        <p:blipFill>
          <a:blip r:embed="rId2" cstate="print"/>
          <a:srcRect/>
          <a:stretch>
            <a:fillRect/>
          </a:stretch>
        </p:blipFill>
        <p:spPr bwMode="auto">
          <a:xfrm>
            <a:off x="6172200" y="4419600"/>
            <a:ext cx="2209800" cy="1908810"/>
          </a:xfrm>
          <a:prstGeom prst="rect">
            <a:avLst/>
          </a:prstGeom>
          <a:noFill/>
        </p:spPr>
      </p:pic>
      <p:pic>
        <p:nvPicPr>
          <p:cNvPr id="3075" name="Picture 3" descr="C:\Users\michaelm\AppData\Local\Microsoft\Windows\INetCache\IE\8ZR0P28V\Stop_Hunger_Now_Logo[1].png"/>
          <p:cNvPicPr>
            <a:picLocks noChangeAspect="1" noChangeArrowheads="1"/>
          </p:cNvPicPr>
          <p:nvPr/>
        </p:nvPicPr>
        <p:blipFill>
          <a:blip r:embed="rId3" cstate="print"/>
          <a:srcRect/>
          <a:stretch>
            <a:fillRect/>
          </a:stretch>
        </p:blipFill>
        <p:spPr bwMode="auto">
          <a:xfrm>
            <a:off x="990600" y="4495800"/>
            <a:ext cx="1959868" cy="1749556"/>
          </a:xfrm>
          <a:prstGeom prst="rect">
            <a:avLst/>
          </a:prstGeom>
          <a:noFill/>
        </p:spPr>
      </p:pic>
      <p:pic>
        <p:nvPicPr>
          <p:cNvPr id="3079" name="Picture 7" descr="C:\Users\michaelm\AppData\Local\Microsoft\Windows\INetCache\IE\XNQPUWUE\donations_2489c1_web[1].jpg"/>
          <p:cNvPicPr>
            <a:picLocks noChangeAspect="1" noChangeArrowheads="1"/>
          </p:cNvPicPr>
          <p:nvPr/>
        </p:nvPicPr>
        <p:blipFill>
          <a:blip r:embed="rId4" cstate="print"/>
          <a:srcRect/>
          <a:stretch>
            <a:fillRect/>
          </a:stretch>
        </p:blipFill>
        <p:spPr bwMode="auto">
          <a:xfrm>
            <a:off x="3429000" y="4419600"/>
            <a:ext cx="2331720" cy="1905000"/>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Platforms</a:t>
            </a:r>
            <a:endParaRPr lang="en-US"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57</a:t>
            </a:fld>
            <a:endParaRPr lang="en-US"/>
          </a:p>
        </p:txBody>
      </p:sp>
      <p:sp>
        <p:nvSpPr>
          <p:cNvPr id="4" name="Content Placeholder 3"/>
          <p:cNvSpPr>
            <a:spLocks noGrp="1"/>
          </p:cNvSpPr>
          <p:nvPr>
            <p:ph sz="quarter" idx="1"/>
          </p:nvPr>
        </p:nvSpPr>
        <p:spPr/>
        <p:txBody>
          <a:bodyPr/>
          <a:lstStyle/>
          <a:p>
            <a:r>
              <a:rPr lang="en-US" sz="2400" u="sng" dirty="0" smtClean="0"/>
              <a:t>Every platform is important in someone’s eyes.  </a:t>
            </a:r>
          </a:p>
          <a:p>
            <a:endParaRPr lang="en-US" sz="800" u="sng" dirty="0" smtClean="0"/>
          </a:p>
          <a:p>
            <a:pPr lvl="1"/>
            <a:r>
              <a:rPr lang="en-US" dirty="0" smtClean="0"/>
              <a:t>Every platform creates a unique opportunity to change the world by changing people’s lives.</a:t>
            </a:r>
          </a:p>
          <a:p>
            <a:endParaRPr lang="en-US" sz="800" dirty="0" smtClean="0"/>
          </a:p>
          <a:p>
            <a:pPr lvl="2"/>
            <a:r>
              <a:rPr lang="en-US" dirty="0" smtClean="0">
                <a:solidFill>
                  <a:srgbClr val="FF0000"/>
                </a:solidFill>
              </a:rPr>
              <a:t>Make the most of yours.</a:t>
            </a:r>
            <a:endParaRPr lang="en-US" dirty="0">
              <a:solidFill>
                <a:srgbClr val="FF0000"/>
              </a:solidFill>
            </a:endParaRPr>
          </a:p>
        </p:txBody>
      </p:sp>
      <p:pic>
        <p:nvPicPr>
          <p:cNvPr id="5122" name="Picture 2" descr="C:\Users\michaelm\AppData\Local\Microsoft\Windows\INetCache\IE\8ZR0P28V\icon_4500[1].png"/>
          <p:cNvPicPr>
            <a:picLocks noChangeAspect="1" noChangeArrowheads="1"/>
          </p:cNvPicPr>
          <p:nvPr/>
        </p:nvPicPr>
        <p:blipFill>
          <a:blip r:embed="rId2" cstate="print"/>
          <a:srcRect/>
          <a:stretch>
            <a:fillRect/>
          </a:stretch>
        </p:blipFill>
        <p:spPr bwMode="auto">
          <a:xfrm>
            <a:off x="5486400" y="3048000"/>
            <a:ext cx="3429000" cy="3429000"/>
          </a:xfrm>
          <a:prstGeom prst="rect">
            <a:avLst/>
          </a:prstGeo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Platforms</a:t>
            </a:r>
            <a:endParaRPr lang="en-US"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58</a:t>
            </a:fld>
            <a:endParaRPr lang="en-US"/>
          </a:p>
        </p:txBody>
      </p:sp>
      <p:sp>
        <p:nvSpPr>
          <p:cNvPr id="4" name="Content Placeholder 3"/>
          <p:cNvSpPr>
            <a:spLocks noGrp="1"/>
          </p:cNvSpPr>
          <p:nvPr>
            <p:ph sz="quarter" idx="1"/>
          </p:nvPr>
        </p:nvSpPr>
        <p:spPr/>
        <p:txBody>
          <a:bodyPr/>
          <a:lstStyle/>
          <a:p>
            <a:r>
              <a:rPr lang="en-US" sz="2400" u="sng" dirty="0" smtClean="0"/>
              <a:t>When we realize that we were all created with different gifts and abilities, it seems obvious that we also have different opportunities and levels of impact</a:t>
            </a:r>
            <a:r>
              <a:rPr lang="en-US" sz="2400" dirty="0" smtClean="0"/>
              <a:t>.</a:t>
            </a:r>
          </a:p>
        </p:txBody>
      </p:sp>
      <p:pic>
        <p:nvPicPr>
          <p:cNvPr id="6146" name="Picture 2" descr="C:\Users\michaelm\AppData\Local\Microsoft\Windows\INetCache\IE\8ZR0P28V\7873153_orig[1].png"/>
          <p:cNvPicPr>
            <a:picLocks noChangeAspect="1" noChangeArrowheads="1"/>
          </p:cNvPicPr>
          <p:nvPr/>
        </p:nvPicPr>
        <p:blipFill>
          <a:blip r:embed="rId2" cstate="print"/>
          <a:srcRect/>
          <a:stretch>
            <a:fillRect/>
          </a:stretch>
        </p:blipFill>
        <p:spPr bwMode="auto">
          <a:xfrm>
            <a:off x="4191000" y="3505200"/>
            <a:ext cx="4114800" cy="2423670"/>
          </a:xfrm>
          <a:prstGeom prst="rect">
            <a:avLst/>
          </a:prstGeom>
          <a:noFill/>
        </p:spPr>
      </p:pic>
      <p:pic>
        <p:nvPicPr>
          <p:cNvPr id="6148" name="Picture 4" descr="C:\Users\michaelm\AppData\Local\Microsoft\Windows\INetCache\IE\XNQPUWUE\merlin-mahatmagandhi-1024x768[1].jpg"/>
          <p:cNvPicPr>
            <a:picLocks noChangeAspect="1" noChangeArrowheads="1"/>
          </p:cNvPicPr>
          <p:nvPr/>
        </p:nvPicPr>
        <p:blipFill>
          <a:blip r:embed="rId3" cstate="print"/>
          <a:srcRect/>
          <a:stretch>
            <a:fillRect/>
          </a:stretch>
        </p:blipFill>
        <p:spPr bwMode="auto">
          <a:xfrm>
            <a:off x="838200" y="3962400"/>
            <a:ext cx="2819400" cy="1935480"/>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Adding Value</a:t>
            </a:r>
            <a:endParaRPr lang="en-US"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59</a:t>
            </a:fld>
            <a:endParaRPr lang="en-US"/>
          </a:p>
        </p:txBody>
      </p:sp>
      <p:sp>
        <p:nvSpPr>
          <p:cNvPr id="4" name="Content Placeholder 3"/>
          <p:cNvSpPr>
            <a:spLocks noGrp="1"/>
          </p:cNvSpPr>
          <p:nvPr>
            <p:ph sz="quarter" idx="1"/>
          </p:nvPr>
        </p:nvSpPr>
        <p:spPr/>
        <p:txBody>
          <a:bodyPr/>
          <a:lstStyle/>
          <a:p>
            <a:r>
              <a:rPr lang="en-US" u="sng" dirty="0" smtClean="0"/>
              <a:t>Mentor Leaders understand that leadership is not about authority, direction, or control, though each in its proper place and time, is appropriate</a:t>
            </a:r>
            <a:r>
              <a:rPr lang="en-US" dirty="0" smtClean="0"/>
              <a:t>.  </a:t>
            </a:r>
          </a:p>
          <a:p>
            <a:endParaRPr lang="en-US" sz="800" dirty="0" smtClean="0"/>
          </a:p>
          <a:p>
            <a:pPr lvl="1"/>
            <a:r>
              <a:rPr lang="en-US" sz="2000" dirty="0" smtClean="0"/>
              <a:t>The focus on the Mentor Leader is on adding value to people’s lives.</a:t>
            </a:r>
          </a:p>
        </p:txBody>
      </p:sp>
      <p:pic>
        <p:nvPicPr>
          <p:cNvPr id="4100" name="Picture 4" descr="C:\Users\michaelm\AppData\Local\Microsoft\Windows\INetCache\IE\2HBKIZ1C\valor%20añadido%20capturado[1].jpg"/>
          <p:cNvPicPr>
            <a:picLocks noChangeAspect="1" noChangeArrowheads="1"/>
          </p:cNvPicPr>
          <p:nvPr/>
        </p:nvPicPr>
        <p:blipFill>
          <a:blip r:embed="rId2" cstate="print"/>
          <a:srcRect/>
          <a:stretch>
            <a:fillRect/>
          </a:stretch>
        </p:blipFill>
        <p:spPr bwMode="auto">
          <a:xfrm>
            <a:off x="5791200" y="3657600"/>
            <a:ext cx="2743200" cy="2565400"/>
          </a:xfrm>
          <a:prstGeom prst="rect">
            <a:avLst/>
          </a:prstGeom>
          <a:noFill/>
        </p:spPr>
      </p:pic>
      <p:pic>
        <p:nvPicPr>
          <p:cNvPr id="4101" name="Picture 5" descr="C:\Users\michaelm\AppData\Local\Microsoft\Windows\INetCache\IE\XNQPUWUE\1-80[1].jpg"/>
          <p:cNvPicPr>
            <a:picLocks noChangeAspect="1" noChangeArrowheads="1"/>
          </p:cNvPicPr>
          <p:nvPr/>
        </p:nvPicPr>
        <p:blipFill>
          <a:blip r:embed="rId3" cstate="print"/>
          <a:srcRect/>
          <a:stretch>
            <a:fillRect/>
          </a:stretch>
        </p:blipFill>
        <p:spPr bwMode="auto">
          <a:xfrm>
            <a:off x="533400" y="3657600"/>
            <a:ext cx="4953000" cy="2413000"/>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Mentor Leader</a:t>
            </a:r>
            <a:br>
              <a:rPr lang="en-US" dirty="0" smtClean="0"/>
            </a:br>
            <a:r>
              <a:rPr lang="en-US" sz="2000" dirty="0" smtClean="0"/>
              <a:t>Self-Awareness</a:t>
            </a:r>
            <a:endParaRPr lang="en-US" sz="2000"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6</a:t>
            </a:fld>
            <a:endParaRPr lang="en-US"/>
          </a:p>
        </p:txBody>
      </p:sp>
      <p:sp>
        <p:nvSpPr>
          <p:cNvPr id="4" name="Content Placeholder 3"/>
          <p:cNvSpPr>
            <a:spLocks noGrp="1"/>
          </p:cNvSpPr>
          <p:nvPr>
            <p:ph sz="quarter" idx="1"/>
          </p:nvPr>
        </p:nvSpPr>
        <p:spPr/>
        <p:txBody>
          <a:bodyPr/>
          <a:lstStyle/>
          <a:p>
            <a:r>
              <a:rPr lang="en-US" sz="2400" u="sng" dirty="0" smtClean="0"/>
              <a:t>We must operate within a framework of a healthy            self-awareness</a:t>
            </a:r>
            <a:r>
              <a:rPr lang="en-US" dirty="0" smtClean="0"/>
              <a:t>.</a:t>
            </a:r>
          </a:p>
          <a:p>
            <a:endParaRPr lang="en-US" sz="800" dirty="0" smtClean="0"/>
          </a:p>
          <a:p>
            <a:pPr lvl="1"/>
            <a:r>
              <a:rPr lang="en-US" dirty="0" smtClean="0"/>
              <a:t>An honest, introspective self-evaluation will help us avoid transferring negative behaviors and attitudes to other people.</a:t>
            </a:r>
          </a:p>
          <a:p>
            <a:pPr lvl="1"/>
            <a:endParaRPr lang="en-US" sz="800" dirty="0" smtClean="0"/>
          </a:p>
          <a:p>
            <a:pPr lvl="2"/>
            <a:r>
              <a:rPr lang="en-US" dirty="0" smtClean="0"/>
              <a:t>It will help us become the-best-version-of-ourselves.</a:t>
            </a:r>
          </a:p>
          <a:p>
            <a:pPr>
              <a:buNone/>
            </a:pPr>
            <a:endParaRPr lang="en-US" dirty="0"/>
          </a:p>
        </p:txBody>
      </p:sp>
      <p:pic>
        <p:nvPicPr>
          <p:cNvPr id="4099" name="Picture 3" descr="C:\Users\michaelm\AppData\Local\Microsoft\Windows\INetCache\IE\8ZR0P28V\pensar[1].jpg"/>
          <p:cNvPicPr>
            <a:picLocks noChangeAspect="1" noChangeArrowheads="1"/>
          </p:cNvPicPr>
          <p:nvPr/>
        </p:nvPicPr>
        <p:blipFill>
          <a:blip r:embed="rId2" cstate="print"/>
          <a:srcRect/>
          <a:stretch>
            <a:fillRect/>
          </a:stretch>
        </p:blipFill>
        <p:spPr bwMode="auto">
          <a:xfrm>
            <a:off x="2743200" y="4419600"/>
            <a:ext cx="1465064" cy="1905000"/>
          </a:xfrm>
          <a:prstGeom prst="rect">
            <a:avLst/>
          </a:prstGeom>
          <a:noFill/>
        </p:spPr>
      </p:pic>
      <p:pic>
        <p:nvPicPr>
          <p:cNvPr id="6" name="Picture 5" descr="Why Self-Awareness is Everything"/>
          <p:cNvPicPr/>
          <p:nvPr/>
        </p:nvPicPr>
        <p:blipFill>
          <a:blip r:embed="rId3" cstate="print"/>
          <a:srcRect/>
          <a:stretch>
            <a:fillRect/>
          </a:stretch>
        </p:blipFill>
        <p:spPr bwMode="auto">
          <a:xfrm>
            <a:off x="4267200" y="3886200"/>
            <a:ext cx="4876800" cy="2971800"/>
          </a:xfrm>
          <a:prstGeom prst="rect">
            <a:avLst/>
          </a:prstGeom>
          <a:noFill/>
          <a:ln w="9525">
            <a:no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Unexpected Opportunities</a:t>
            </a:r>
            <a:endParaRPr lang="en-US"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60</a:t>
            </a:fld>
            <a:endParaRPr lang="en-US"/>
          </a:p>
        </p:txBody>
      </p:sp>
      <p:sp>
        <p:nvSpPr>
          <p:cNvPr id="4" name="Content Placeholder 3"/>
          <p:cNvSpPr>
            <a:spLocks noGrp="1"/>
          </p:cNvSpPr>
          <p:nvPr>
            <p:ph sz="quarter" idx="1"/>
          </p:nvPr>
        </p:nvSpPr>
        <p:spPr/>
        <p:txBody>
          <a:bodyPr/>
          <a:lstStyle/>
          <a:p>
            <a:r>
              <a:rPr lang="en-US" u="sng" dirty="0" smtClean="0"/>
              <a:t>The greatest good you can do for another is not just to share your riches, but to reveal to him his own </a:t>
            </a:r>
            <a:r>
              <a:rPr lang="en-US" sz="2400" dirty="0" smtClean="0"/>
              <a:t>(Benjamin Disraeli)</a:t>
            </a:r>
          </a:p>
          <a:p>
            <a:pPr lvl="1">
              <a:buNone/>
            </a:pPr>
            <a:endParaRPr lang="en-US" dirty="0"/>
          </a:p>
        </p:txBody>
      </p:sp>
      <p:pic>
        <p:nvPicPr>
          <p:cNvPr id="8199" name="Picture 7" descr="C:\Users\michaelm\AppData\Local\Microsoft\Windows\INetCache\IE\8ZR0P28V\Fishing_Lake_Ohrid[1].jpg"/>
          <p:cNvPicPr>
            <a:picLocks noChangeAspect="1" noChangeArrowheads="1"/>
          </p:cNvPicPr>
          <p:nvPr/>
        </p:nvPicPr>
        <p:blipFill>
          <a:blip r:embed="rId2" cstate="print"/>
          <a:srcRect/>
          <a:stretch>
            <a:fillRect/>
          </a:stretch>
        </p:blipFill>
        <p:spPr bwMode="auto">
          <a:xfrm>
            <a:off x="4495800" y="3505200"/>
            <a:ext cx="3927348" cy="2583180"/>
          </a:xfrm>
          <a:prstGeom prst="rect">
            <a:avLst/>
          </a:prstGeom>
          <a:noFill/>
        </p:spPr>
      </p:pic>
      <p:pic>
        <p:nvPicPr>
          <p:cNvPr id="8200" name="Picture 8" descr="C:\Users\michaelm\AppData\Local\Microsoft\Windows\INetCache\IE\XNQPUWUE\400px-Fishing.svg[1].png"/>
          <p:cNvPicPr>
            <a:picLocks noChangeAspect="1" noChangeArrowheads="1"/>
          </p:cNvPicPr>
          <p:nvPr/>
        </p:nvPicPr>
        <p:blipFill>
          <a:blip r:embed="rId3" cstate="print"/>
          <a:srcRect/>
          <a:stretch>
            <a:fillRect/>
          </a:stretch>
        </p:blipFill>
        <p:spPr bwMode="auto">
          <a:xfrm>
            <a:off x="7315200" y="4495800"/>
            <a:ext cx="1524000" cy="1524000"/>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a:t>
            </a:r>
            <a:endParaRPr lang="en-US"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61</a:t>
            </a:fld>
            <a:endParaRPr lang="en-US"/>
          </a:p>
        </p:txBody>
      </p:sp>
      <p:sp>
        <p:nvSpPr>
          <p:cNvPr id="4" name="Content Placeholder 3"/>
          <p:cNvSpPr>
            <a:spLocks noGrp="1"/>
          </p:cNvSpPr>
          <p:nvPr>
            <p:ph sz="quarter" idx="1"/>
          </p:nvPr>
        </p:nvSpPr>
        <p:spPr/>
        <p:txBody>
          <a:bodyPr/>
          <a:lstStyle/>
          <a:p>
            <a:r>
              <a:rPr lang="en-US" sz="2400" u="sng" dirty="0" smtClean="0"/>
              <a:t>Two important lessons</a:t>
            </a:r>
            <a:r>
              <a:rPr lang="en-US" dirty="0" smtClean="0"/>
              <a:t>:</a:t>
            </a:r>
          </a:p>
          <a:p>
            <a:endParaRPr lang="en-US" sz="800" dirty="0" smtClean="0"/>
          </a:p>
          <a:p>
            <a:pPr marL="731520" lvl="1" indent="-457200">
              <a:buFont typeface="+mj-lt"/>
              <a:buAutoNum type="arabicPeriod"/>
            </a:pPr>
            <a:r>
              <a:rPr lang="en-US" sz="2000" dirty="0" smtClean="0"/>
              <a:t>You can’t lead in a vacuum; leadership is all about relationships.</a:t>
            </a:r>
          </a:p>
          <a:p>
            <a:pPr marL="731520" lvl="1" indent="-457200">
              <a:buFont typeface="+mj-lt"/>
              <a:buAutoNum type="arabicPeriod"/>
            </a:pPr>
            <a:r>
              <a:rPr lang="en-US" sz="2000" dirty="0" smtClean="0"/>
              <a:t>Never underestimate your platform – especially the one right in front of you.</a:t>
            </a:r>
            <a:endParaRPr lang="en-US" sz="2000" dirty="0"/>
          </a:p>
        </p:txBody>
      </p:sp>
      <p:pic>
        <p:nvPicPr>
          <p:cNvPr id="9218" name="Picture 2" descr="C:\Users\michaelm\AppData\Local\Microsoft\Windows\INetCache\IE\8ZR0P28V\lessons-learned[1].jpg"/>
          <p:cNvPicPr>
            <a:picLocks noChangeAspect="1" noChangeArrowheads="1"/>
          </p:cNvPicPr>
          <p:nvPr/>
        </p:nvPicPr>
        <p:blipFill>
          <a:blip r:embed="rId2" cstate="print"/>
          <a:srcRect/>
          <a:stretch>
            <a:fillRect/>
          </a:stretch>
        </p:blipFill>
        <p:spPr bwMode="auto">
          <a:xfrm>
            <a:off x="4953000" y="3962400"/>
            <a:ext cx="2667000" cy="1849694"/>
          </a:xfrm>
          <a:prstGeom prst="rect">
            <a:avLst/>
          </a:prstGeom>
          <a:noFill/>
        </p:spPr>
      </p:pic>
      <p:pic>
        <p:nvPicPr>
          <p:cNvPr id="9220" name="Picture 4" descr="C:\Users\michaelm\AppData\Local\Microsoft\Windows\INetCache\IE\8ZR0P28V\lessons-quote[1].jpg"/>
          <p:cNvPicPr>
            <a:picLocks noChangeAspect="1" noChangeArrowheads="1"/>
          </p:cNvPicPr>
          <p:nvPr/>
        </p:nvPicPr>
        <p:blipFill>
          <a:blip r:embed="rId3" cstate="print"/>
          <a:srcRect/>
          <a:stretch>
            <a:fillRect/>
          </a:stretch>
        </p:blipFill>
        <p:spPr bwMode="auto">
          <a:xfrm>
            <a:off x="1524000" y="3505200"/>
            <a:ext cx="3238500" cy="2590800"/>
          </a:xfrm>
          <a:prstGeom prst="rect">
            <a:avLst/>
          </a:prstGeo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Indirect Opportunities: Role Modeling</a:t>
            </a:r>
            <a:endParaRPr lang="en-US"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62</a:t>
            </a:fld>
            <a:endParaRPr lang="en-US"/>
          </a:p>
        </p:txBody>
      </p:sp>
      <p:sp>
        <p:nvSpPr>
          <p:cNvPr id="4" name="Content Placeholder 3"/>
          <p:cNvSpPr>
            <a:spLocks noGrp="1"/>
          </p:cNvSpPr>
          <p:nvPr>
            <p:ph sz="quarter" idx="1"/>
          </p:nvPr>
        </p:nvSpPr>
        <p:spPr/>
        <p:txBody>
          <a:bodyPr/>
          <a:lstStyle/>
          <a:p>
            <a:r>
              <a:rPr lang="en-US" sz="2200" u="sng" dirty="0" smtClean="0"/>
              <a:t>As Mentor Leader, you must be aware that you are a Role Model, so live intentionally and remember that whatever settings you find yourself in, a lot of eyes will be on you, seeing things you don’t even realize you are modeling</a:t>
            </a:r>
            <a:r>
              <a:rPr lang="en-US" sz="2200" dirty="0" smtClean="0"/>
              <a:t>.</a:t>
            </a:r>
          </a:p>
          <a:p>
            <a:endParaRPr lang="en-US" sz="800" dirty="0" smtClean="0"/>
          </a:p>
          <a:p>
            <a:pPr lvl="1"/>
            <a:r>
              <a:rPr lang="en-US" sz="1800" dirty="0" smtClean="0"/>
              <a:t>You never get a second chance to make a good first impression (Will Rogers).</a:t>
            </a:r>
            <a:endParaRPr lang="en-US" sz="1800" dirty="0"/>
          </a:p>
        </p:txBody>
      </p:sp>
      <p:pic>
        <p:nvPicPr>
          <p:cNvPr id="10243" name="Picture 3" descr="C:\Users\michaelm\AppData\Local\Microsoft\Windows\INetCache\IE\IKBH2KDQ\first-impressions[1].png"/>
          <p:cNvPicPr>
            <a:picLocks noChangeAspect="1" noChangeArrowheads="1"/>
          </p:cNvPicPr>
          <p:nvPr/>
        </p:nvPicPr>
        <p:blipFill>
          <a:blip r:embed="rId2" cstate="print"/>
          <a:srcRect/>
          <a:stretch>
            <a:fillRect/>
          </a:stretch>
        </p:blipFill>
        <p:spPr bwMode="auto">
          <a:xfrm>
            <a:off x="1371601" y="3733800"/>
            <a:ext cx="2362200" cy="2438400"/>
          </a:xfrm>
          <a:prstGeom prst="rect">
            <a:avLst/>
          </a:prstGeom>
          <a:noFill/>
        </p:spPr>
      </p:pic>
      <p:pic>
        <p:nvPicPr>
          <p:cNvPr id="10249" name="Picture 9" descr="C:\Users\michaelm\AppData\Local\Microsoft\Windows\INetCache\IE\8ZR0P28V\wordle3[1].JPG"/>
          <p:cNvPicPr>
            <a:picLocks noChangeAspect="1" noChangeArrowheads="1"/>
          </p:cNvPicPr>
          <p:nvPr/>
        </p:nvPicPr>
        <p:blipFill>
          <a:blip r:embed="rId3" cstate="print"/>
          <a:srcRect/>
          <a:stretch>
            <a:fillRect/>
          </a:stretch>
        </p:blipFill>
        <p:spPr bwMode="auto">
          <a:xfrm>
            <a:off x="4114800" y="3657600"/>
            <a:ext cx="4005263" cy="2576512"/>
          </a:xfrm>
          <a:prstGeom prst="rect">
            <a:avLst/>
          </a:prstGeo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Direct Opportunities: Mentoring</a:t>
            </a:r>
            <a:endParaRPr lang="en-US"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63</a:t>
            </a:fld>
            <a:endParaRPr lang="en-US"/>
          </a:p>
        </p:txBody>
      </p:sp>
      <p:sp>
        <p:nvSpPr>
          <p:cNvPr id="4" name="Content Placeholder 3"/>
          <p:cNvSpPr>
            <a:spLocks noGrp="1"/>
          </p:cNvSpPr>
          <p:nvPr>
            <p:ph sz="quarter" idx="1"/>
          </p:nvPr>
        </p:nvSpPr>
        <p:spPr/>
        <p:txBody>
          <a:bodyPr/>
          <a:lstStyle/>
          <a:p>
            <a:r>
              <a:rPr lang="en-US" sz="2400" u="sng" dirty="0" smtClean="0"/>
              <a:t>Always look for ways to improve and grow.  And, as a Mentor Leader, help others do the same</a:t>
            </a:r>
            <a:r>
              <a:rPr lang="en-US" sz="2400" dirty="0" smtClean="0"/>
              <a:t>.</a:t>
            </a:r>
          </a:p>
          <a:p>
            <a:endParaRPr lang="en-US" sz="800" dirty="0" smtClean="0"/>
          </a:p>
          <a:p>
            <a:pPr lvl="1"/>
            <a:r>
              <a:rPr lang="en-US" dirty="0" smtClean="0"/>
              <a:t>Every mentoring opportunity comes with enormous potential significance, whether we see it at the time or not.</a:t>
            </a:r>
          </a:p>
          <a:p>
            <a:pPr lvl="1"/>
            <a:endParaRPr lang="en-US" sz="800" dirty="0" smtClean="0"/>
          </a:p>
          <a:p>
            <a:pPr lvl="2"/>
            <a:r>
              <a:rPr lang="en-US" dirty="0" smtClean="0"/>
              <a:t>Nobody made a greater mistake than he who did nothing because he could only do a little (Edmund Burke).</a:t>
            </a:r>
            <a:endParaRPr lang="en-US" dirty="0"/>
          </a:p>
        </p:txBody>
      </p:sp>
      <p:pic>
        <p:nvPicPr>
          <p:cNvPr id="11271" name="Picture 7" descr="C:\Users\michaelm\AppData\Local\Microsoft\Windows\INetCache\IE\2HBKIZ1C\1305612144[1].png"/>
          <p:cNvPicPr>
            <a:picLocks noChangeAspect="1" noChangeArrowheads="1"/>
          </p:cNvPicPr>
          <p:nvPr/>
        </p:nvPicPr>
        <p:blipFill>
          <a:blip r:embed="rId2" cstate="print"/>
          <a:srcRect/>
          <a:stretch>
            <a:fillRect/>
          </a:stretch>
        </p:blipFill>
        <p:spPr bwMode="auto">
          <a:xfrm>
            <a:off x="5867400" y="3962803"/>
            <a:ext cx="3810000" cy="2895197"/>
          </a:xfrm>
          <a:prstGeom prst="rect">
            <a:avLst/>
          </a:prstGeo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Action Steps</a:t>
            </a:r>
            <a:br>
              <a:rPr lang="en-US" dirty="0" smtClean="0"/>
            </a:br>
            <a:r>
              <a:rPr lang="en-US" sz="2000" dirty="0" smtClean="0"/>
              <a:t>Identify and Thank a Mentor</a:t>
            </a:r>
            <a:endParaRPr lang="en-US" sz="2000"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64</a:t>
            </a:fld>
            <a:endParaRPr lang="en-US"/>
          </a:p>
        </p:txBody>
      </p:sp>
      <p:sp>
        <p:nvSpPr>
          <p:cNvPr id="4" name="Content Placeholder 3"/>
          <p:cNvSpPr>
            <a:spLocks noGrp="1"/>
          </p:cNvSpPr>
          <p:nvPr>
            <p:ph sz="quarter" idx="1"/>
          </p:nvPr>
        </p:nvSpPr>
        <p:spPr/>
        <p:txBody>
          <a:bodyPr/>
          <a:lstStyle/>
          <a:p>
            <a:r>
              <a:rPr lang="en-US" sz="2400" u="sng" dirty="0" smtClean="0"/>
              <a:t>Name three mentors you have had</a:t>
            </a:r>
            <a:r>
              <a:rPr lang="en-US" dirty="0" smtClean="0"/>
              <a:t>.  </a:t>
            </a:r>
          </a:p>
          <a:p>
            <a:endParaRPr lang="en-US" sz="800" dirty="0" smtClean="0"/>
          </a:p>
          <a:p>
            <a:pPr lvl="1"/>
            <a:r>
              <a:rPr lang="en-US" dirty="0" smtClean="0"/>
              <a:t>Stop and think who they were, what their impact was in your life, and why they mentored you.</a:t>
            </a:r>
          </a:p>
          <a:p>
            <a:pPr lvl="1"/>
            <a:r>
              <a:rPr lang="en-US" dirty="0" smtClean="0"/>
              <a:t>How would your life be different if they had not taken the time to build into your life by mentoring you?</a:t>
            </a:r>
          </a:p>
          <a:p>
            <a:pPr lvl="1"/>
            <a:endParaRPr lang="en-US" sz="800" dirty="0" smtClean="0"/>
          </a:p>
          <a:p>
            <a:pPr lvl="2"/>
            <a:r>
              <a:rPr lang="en-US" dirty="0" smtClean="0"/>
              <a:t>Have you thanked them?</a:t>
            </a:r>
            <a:endParaRPr lang="en-US" dirty="0"/>
          </a:p>
        </p:txBody>
      </p:sp>
      <p:pic>
        <p:nvPicPr>
          <p:cNvPr id="12290" name="Picture 2" descr="C:\Users\michaelm\AppData\Local\Microsoft\Windows\INetCache\IE\8ZR0P28V\200px-Trois.svg[1].png"/>
          <p:cNvPicPr>
            <a:picLocks noChangeAspect="1" noChangeArrowheads="1"/>
          </p:cNvPicPr>
          <p:nvPr/>
        </p:nvPicPr>
        <p:blipFill>
          <a:blip r:embed="rId2" cstate="print"/>
          <a:srcRect/>
          <a:stretch>
            <a:fillRect/>
          </a:stretch>
        </p:blipFill>
        <p:spPr bwMode="auto">
          <a:xfrm>
            <a:off x="6172200" y="3581400"/>
            <a:ext cx="2514600" cy="2514600"/>
          </a:xfrm>
          <a:prstGeom prst="rect">
            <a:avLst/>
          </a:prstGeo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Action Steps</a:t>
            </a:r>
            <a:br>
              <a:rPr lang="en-US" dirty="0" smtClean="0"/>
            </a:br>
            <a:r>
              <a:rPr lang="en-US" sz="2000" dirty="0" smtClean="0"/>
              <a:t>Write a Letter</a:t>
            </a:r>
            <a:endParaRPr lang="en-US" sz="2000"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65</a:t>
            </a:fld>
            <a:endParaRPr lang="en-US"/>
          </a:p>
        </p:txBody>
      </p:sp>
      <p:sp>
        <p:nvSpPr>
          <p:cNvPr id="4" name="Content Placeholder 3"/>
          <p:cNvSpPr>
            <a:spLocks noGrp="1"/>
          </p:cNvSpPr>
          <p:nvPr>
            <p:ph sz="quarter" idx="1"/>
          </p:nvPr>
        </p:nvSpPr>
        <p:spPr/>
        <p:txBody>
          <a:bodyPr/>
          <a:lstStyle/>
          <a:p>
            <a:r>
              <a:rPr lang="en-US" sz="2400" u="sng" dirty="0" smtClean="0"/>
              <a:t>What did those mentors do well</a:t>
            </a:r>
            <a:r>
              <a:rPr lang="en-US" dirty="0" smtClean="0"/>
              <a:t>?</a:t>
            </a:r>
          </a:p>
          <a:p>
            <a:endParaRPr lang="en-US" sz="800" dirty="0" smtClean="0"/>
          </a:p>
          <a:p>
            <a:pPr lvl="1"/>
            <a:r>
              <a:rPr lang="en-US" dirty="0" smtClean="0"/>
              <a:t>What characteristics and qualities did they demonstrate that made their mentoring times with you effective?</a:t>
            </a:r>
          </a:p>
          <a:p>
            <a:pPr lvl="1"/>
            <a:r>
              <a:rPr lang="en-US" dirty="0" smtClean="0"/>
              <a:t>Can you implement those same qualities in your own life?</a:t>
            </a:r>
          </a:p>
          <a:p>
            <a:pPr lvl="1"/>
            <a:endParaRPr lang="en-US" sz="800" dirty="0" smtClean="0"/>
          </a:p>
          <a:p>
            <a:pPr lvl="2"/>
            <a:r>
              <a:rPr lang="en-US" dirty="0" smtClean="0"/>
              <a:t>Write a letter to your mentor, telling him/her how your life has been affected by their involvement.</a:t>
            </a:r>
          </a:p>
          <a:p>
            <a:pPr lvl="1"/>
            <a:endParaRPr lang="en-US" dirty="0" smtClean="0"/>
          </a:p>
          <a:p>
            <a:pPr lvl="1"/>
            <a:endParaRPr lang="en-US" dirty="0"/>
          </a:p>
        </p:txBody>
      </p:sp>
      <p:pic>
        <p:nvPicPr>
          <p:cNvPr id="13314" name="Picture 2" descr="C:\Users\michaelm\AppData\Local\Microsoft\Windows\INetCache\IE\IKBH2KDQ\quality-65060_960_720[1].jpg"/>
          <p:cNvPicPr>
            <a:picLocks noChangeAspect="1" noChangeArrowheads="1"/>
          </p:cNvPicPr>
          <p:nvPr/>
        </p:nvPicPr>
        <p:blipFill>
          <a:blip r:embed="rId2" cstate="print"/>
          <a:srcRect/>
          <a:stretch>
            <a:fillRect/>
          </a:stretch>
        </p:blipFill>
        <p:spPr bwMode="auto">
          <a:xfrm>
            <a:off x="5410200" y="3886200"/>
            <a:ext cx="3276600" cy="2362200"/>
          </a:xfrm>
          <a:prstGeom prst="rect">
            <a:avLst/>
          </a:prstGeom>
          <a:noFill/>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Action Steps</a:t>
            </a:r>
            <a:br>
              <a:rPr lang="en-US" dirty="0" smtClean="0"/>
            </a:br>
            <a:r>
              <a:rPr lang="en-US" sz="2000" dirty="0" smtClean="0"/>
              <a:t>Be a Role Model</a:t>
            </a:r>
            <a:endParaRPr lang="en-US" sz="2000"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66</a:t>
            </a:fld>
            <a:endParaRPr lang="en-US"/>
          </a:p>
        </p:txBody>
      </p:sp>
      <p:sp>
        <p:nvSpPr>
          <p:cNvPr id="4" name="Content Placeholder 3"/>
          <p:cNvSpPr>
            <a:spLocks noGrp="1"/>
          </p:cNvSpPr>
          <p:nvPr>
            <p:ph sz="quarter" idx="1"/>
          </p:nvPr>
        </p:nvSpPr>
        <p:spPr/>
        <p:txBody>
          <a:bodyPr/>
          <a:lstStyle/>
          <a:p>
            <a:r>
              <a:rPr lang="en-US" sz="2400" u="sng" dirty="0" smtClean="0"/>
              <a:t>Don’t forget that you are a role model – whether you want to be or not.  Live life as if your life is under constant scrutiny – because it is, by someone, somewhere</a:t>
            </a:r>
            <a:r>
              <a:rPr lang="en-US" sz="2400" dirty="0" smtClean="0"/>
              <a:t>.</a:t>
            </a:r>
          </a:p>
          <a:p>
            <a:endParaRPr lang="en-US" sz="800" dirty="0" smtClean="0"/>
          </a:p>
          <a:p>
            <a:pPr lvl="1"/>
            <a:r>
              <a:rPr lang="en-US" dirty="0" smtClean="0"/>
              <a:t>What kind of role model will you be?</a:t>
            </a:r>
            <a:endParaRPr lang="en-US" dirty="0"/>
          </a:p>
        </p:txBody>
      </p:sp>
      <p:pic>
        <p:nvPicPr>
          <p:cNvPr id="14347" name="Picture 11" descr="C:\Users\michaelm\AppData\Local\Microsoft\Windows\INetCache\IE\2HBKIZ1C\Scrutiny[1].jpg"/>
          <p:cNvPicPr>
            <a:picLocks noChangeAspect="1" noChangeArrowheads="1"/>
          </p:cNvPicPr>
          <p:nvPr/>
        </p:nvPicPr>
        <p:blipFill>
          <a:blip r:embed="rId2" cstate="print"/>
          <a:srcRect/>
          <a:stretch>
            <a:fillRect/>
          </a:stretch>
        </p:blipFill>
        <p:spPr bwMode="auto">
          <a:xfrm>
            <a:off x="4800600" y="3886200"/>
            <a:ext cx="4091940" cy="2404110"/>
          </a:xfrm>
          <a:prstGeom prst="rect">
            <a:avLst/>
          </a:prstGeom>
          <a:noFill/>
        </p:spPr>
      </p:pic>
      <p:pic>
        <p:nvPicPr>
          <p:cNvPr id="6" name="Picture 5" descr="Role Models - #ProudToInspire"/>
          <p:cNvPicPr/>
          <p:nvPr/>
        </p:nvPicPr>
        <p:blipFill>
          <a:blip r:embed="rId3" cstate="print"/>
          <a:srcRect/>
          <a:stretch>
            <a:fillRect/>
          </a:stretch>
        </p:blipFill>
        <p:spPr bwMode="auto">
          <a:xfrm>
            <a:off x="228600" y="4114800"/>
            <a:ext cx="4419600" cy="1981200"/>
          </a:xfrm>
          <a:prstGeom prst="rect">
            <a:avLst/>
          </a:prstGeom>
          <a:noFill/>
          <a:ln w="9525">
            <a:no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Action Steps</a:t>
            </a:r>
            <a:br>
              <a:rPr lang="en-US" dirty="0" smtClean="0"/>
            </a:br>
            <a:r>
              <a:rPr lang="en-US" sz="2000" dirty="0" smtClean="0"/>
              <a:t>Get to Work</a:t>
            </a:r>
            <a:endParaRPr lang="en-US" sz="2000"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67</a:t>
            </a:fld>
            <a:endParaRPr lang="en-US"/>
          </a:p>
        </p:txBody>
      </p:sp>
      <p:sp>
        <p:nvSpPr>
          <p:cNvPr id="4" name="Content Placeholder 3"/>
          <p:cNvSpPr>
            <a:spLocks noGrp="1"/>
          </p:cNvSpPr>
          <p:nvPr>
            <p:ph sz="quarter" idx="1"/>
          </p:nvPr>
        </p:nvSpPr>
        <p:spPr/>
        <p:txBody>
          <a:bodyPr/>
          <a:lstStyle/>
          <a:p>
            <a:r>
              <a:rPr lang="en-US" u="sng" dirty="0" smtClean="0"/>
              <a:t>Are there any special situations that may have been placed before you to act on</a:t>
            </a:r>
            <a:r>
              <a:rPr lang="en-US" dirty="0" smtClean="0"/>
              <a:t>?</a:t>
            </a:r>
          </a:p>
          <a:p>
            <a:endParaRPr lang="en-US" sz="800" dirty="0" smtClean="0"/>
          </a:p>
          <a:p>
            <a:pPr lvl="1"/>
            <a:r>
              <a:rPr lang="en-US" dirty="0" smtClean="0"/>
              <a:t>Are you available?</a:t>
            </a:r>
          </a:p>
          <a:p>
            <a:pPr lvl="1"/>
            <a:r>
              <a:rPr lang="en-US" dirty="0" smtClean="0"/>
              <a:t>What are you waiting for?</a:t>
            </a:r>
            <a:endParaRPr lang="en-US" dirty="0"/>
          </a:p>
        </p:txBody>
      </p:sp>
      <p:pic>
        <p:nvPicPr>
          <p:cNvPr id="5" name="Picture 4" descr="Get To Work GIFs - Get the best GIF on GIPHY"/>
          <p:cNvPicPr/>
          <p:nvPr/>
        </p:nvPicPr>
        <p:blipFill>
          <a:blip r:embed="rId2" cstate="print"/>
          <a:srcRect/>
          <a:stretch>
            <a:fillRect/>
          </a:stretch>
        </p:blipFill>
        <p:spPr bwMode="auto">
          <a:xfrm>
            <a:off x="5410200" y="2667000"/>
            <a:ext cx="3505200" cy="3657600"/>
          </a:xfrm>
          <a:prstGeom prst="rect">
            <a:avLst/>
          </a:prstGeom>
          <a:noFill/>
          <a:ln w="9525">
            <a:noFill/>
            <a:miter lim="800000"/>
            <a:headEnd/>
            <a:tailEnd/>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Action Steps</a:t>
            </a:r>
            <a:br>
              <a:rPr lang="en-US" dirty="0" smtClean="0"/>
            </a:br>
            <a:r>
              <a:rPr lang="en-US" sz="2000" dirty="0" smtClean="0"/>
              <a:t>Analyze Role Models</a:t>
            </a:r>
            <a:endParaRPr lang="en-US" sz="2000"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68</a:t>
            </a:fld>
            <a:endParaRPr lang="en-US"/>
          </a:p>
        </p:txBody>
      </p:sp>
      <p:sp>
        <p:nvSpPr>
          <p:cNvPr id="4" name="Content Placeholder 3"/>
          <p:cNvSpPr>
            <a:spLocks noGrp="1"/>
          </p:cNvSpPr>
          <p:nvPr>
            <p:ph sz="quarter" idx="1"/>
          </p:nvPr>
        </p:nvSpPr>
        <p:spPr/>
        <p:txBody>
          <a:bodyPr/>
          <a:lstStyle/>
          <a:p>
            <a:r>
              <a:rPr lang="en-US" u="sng" dirty="0" smtClean="0"/>
              <a:t>Name three role models you have had</a:t>
            </a:r>
            <a:r>
              <a:rPr lang="en-US" dirty="0" smtClean="0"/>
              <a:t>.</a:t>
            </a:r>
          </a:p>
          <a:p>
            <a:endParaRPr lang="en-US" sz="800" dirty="0" smtClean="0"/>
          </a:p>
          <a:p>
            <a:pPr lvl="1"/>
            <a:r>
              <a:rPr lang="en-US" sz="2000" dirty="0" smtClean="0"/>
              <a:t>Were any of them you knew directly?</a:t>
            </a:r>
          </a:p>
          <a:p>
            <a:pPr lvl="1"/>
            <a:r>
              <a:rPr lang="en-US" sz="2000" dirty="0" smtClean="0"/>
              <a:t>How did you incorporate lessons from their lives into your own life?</a:t>
            </a:r>
          </a:p>
          <a:p>
            <a:pPr>
              <a:buNone/>
            </a:pPr>
            <a:endParaRPr lang="en-US" dirty="0"/>
          </a:p>
        </p:txBody>
      </p:sp>
      <p:pic>
        <p:nvPicPr>
          <p:cNvPr id="16386" name="Picture 2" descr="C:\Users\michaelm\AppData\Local\Microsoft\Windows\INetCache\IE\IKBH2KDQ\VET_3_circle[1].png"/>
          <p:cNvPicPr>
            <a:picLocks noChangeAspect="1" noChangeArrowheads="1"/>
          </p:cNvPicPr>
          <p:nvPr/>
        </p:nvPicPr>
        <p:blipFill>
          <a:blip r:embed="rId2" cstate="print"/>
          <a:srcRect/>
          <a:stretch>
            <a:fillRect/>
          </a:stretch>
        </p:blipFill>
        <p:spPr bwMode="auto">
          <a:xfrm>
            <a:off x="6172200" y="3810000"/>
            <a:ext cx="2286000" cy="2133600"/>
          </a:xfrm>
          <a:prstGeom prst="rect">
            <a:avLst/>
          </a:prstGeom>
          <a:noFill/>
        </p:spPr>
      </p:pic>
      <p:pic>
        <p:nvPicPr>
          <p:cNvPr id="6" name="Picture 5" descr="Watch Role Models | Netflix"/>
          <p:cNvPicPr/>
          <p:nvPr/>
        </p:nvPicPr>
        <p:blipFill>
          <a:blip r:embed="rId3" cstate="print"/>
          <a:srcRect/>
          <a:stretch>
            <a:fillRect/>
          </a:stretch>
        </p:blipFill>
        <p:spPr bwMode="auto">
          <a:xfrm>
            <a:off x="838200" y="3886200"/>
            <a:ext cx="5029200" cy="1916430"/>
          </a:xfrm>
          <a:prstGeom prst="rect">
            <a:avLst/>
          </a:prstGeom>
          <a:noFill/>
          <a:ln w="9525">
            <a:noFill/>
            <a:miter lim="800000"/>
            <a:headEnd/>
            <a:tailEnd/>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Action Steps</a:t>
            </a:r>
            <a:br>
              <a:rPr lang="en-US" dirty="0" smtClean="0"/>
            </a:br>
            <a:r>
              <a:rPr lang="en-US" sz="2000" dirty="0" smtClean="0"/>
              <a:t>Use Your Platform</a:t>
            </a:r>
            <a:endParaRPr lang="en-US" sz="2000"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69</a:t>
            </a:fld>
            <a:endParaRPr lang="en-US"/>
          </a:p>
        </p:txBody>
      </p:sp>
      <p:sp>
        <p:nvSpPr>
          <p:cNvPr id="4" name="Content Placeholder 3"/>
          <p:cNvSpPr>
            <a:spLocks noGrp="1"/>
          </p:cNvSpPr>
          <p:nvPr>
            <p:ph sz="quarter" idx="1"/>
          </p:nvPr>
        </p:nvSpPr>
        <p:spPr/>
        <p:txBody>
          <a:bodyPr/>
          <a:lstStyle/>
          <a:p>
            <a:r>
              <a:rPr lang="en-US" sz="2400" u="sng" dirty="0" smtClean="0"/>
              <a:t>We all have platforms.  The size doesn’t matter</a:t>
            </a:r>
            <a:r>
              <a:rPr lang="en-US" sz="2400" dirty="0" smtClean="0"/>
              <a:t>.</a:t>
            </a:r>
          </a:p>
          <a:p>
            <a:endParaRPr lang="en-US" sz="800" dirty="0" smtClean="0"/>
          </a:p>
          <a:p>
            <a:pPr lvl="1"/>
            <a:r>
              <a:rPr lang="en-US" sz="2000" dirty="0" smtClean="0"/>
              <a:t>What natural platforms do you have for influencing people’s lives?</a:t>
            </a:r>
            <a:endParaRPr lang="en-US" sz="2000" dirty="0"/>
          </a:p>
        </p:txBody>
      </p:sp>
      <p:pic>
        <p:nvPicPr>
          <p:cNvPr id="6" name="Picture 5" descr="Your Content PLATFORM | Process Street"/>
          <p:cNvPicPr/>
          <p:nvPr/>
        </p:nvPicPr>
        <p:blipFill>
          <a:blip r:embed="rId2" cstate="print"/>
          <a:srcRect/>
          <a:stretch>
            <a:fillRect/>
          </a:stretch>
        </p:blipFill>
        <p:spPr bwMode="auto">
          <a:xfrm>
            <a:off x="1676400" y="2819400"/>
            <a:ext cx="5943600" cy="3343275"/>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Mentor Leader</a:t>
            </a:r>
            <a:br>
              <a:rPr lang="en-US" dirty="0" smtClean="0"/>
            </a:br>
            <a:r>
              <a:rPr lang="en-US" sz="2000" dirty="0" smtClean="0"/>
              <a:t>Dealing with the Past</a:t>
            </a:r>
            <a:endParaRPr lang="en-US" sz="2000"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7</a:t>
            </a:fld>
            <a:endParaRPr lang="en-US"/>
          </a:p>
        </p:txBody>
      </p:sp>
      <p:sp>
        <p:nvSpPr>
          <p:cNvPr id="4" name="Content Placeholder 3"/>
          <p:cNvSpPr>
            <a:spLocks noGrp="1"/>
          </p:cNvSpPr>
          <p:nvPr>
            <p:ph sz="quarter" idx="1"/>
          </p:nvPr>
        </p:nvSpPr>
        <p:spPr/>
        <p:txBody>
          <a:bodyPr/>
          <a:lstStyle/>
          <a:p>
            <a:r>
              <a:rPr lang="en-US" sz="2400" u="sng" dirty="0" smtClean="0"/>
              <a:t>Dealing with the past</a:t>
            </a:r>
            <a:r>
              <a:rPr lang="en-US" dirty="0" smtClean="0"/>
              <a:t>.</a:t>
            </a:r>
          </a:p>
          <a:p>
            <a:endParaRPr lang="en-US" sz="800" dirty="0" smtClean="0"/>
          </a:p>
          <a:p>
            <a:pPr lvl="1"/>
            <a:r>
              <a:rPr lang="en-US" sz="2000" dirty="0" smtClean="0"/>
              <a:t>A person who caries emotional baggage through life is not much different from the person who refuses to check bags at the airport.  They struggle to fit their oversized luggage in the overhead bins.</a:t>
            </a:r>
          </a:p>
          <a:p>
            <a:pPr lvl="1">
              <a:buNone/>
            </a:pPr>
            <a:endParaRPr lang="en-US" sz="800" strike="sngStrike" dirty="0" smtClean="0"/>
          </a:p>
          <a:p>
            <a:pPr lvl="2"/>
            <a:r>
              <a:rPr lang="en-US" dirty="0" smtClean="0"/>
              <a:t>Likewise with emotional baggage and life.  </a:t>
            </a:r>
          </a:p>
          <a:p>
            <a:pPr lvl="2"/>
            <a:r>
              <a:rPr lang="en-US" dirty="0" smtClean="0"/>
              <a:t>Don’t continue to struggle with baggage that only weighs you down and hinders your progress in life.</a:t>
            </a:r>
            <a:endParaRPr lang="en-US" dirty="0"/>
          </a:p>
        </p:txBody>
      </p:sp>
      <p:pic>
        <p:nvPicPr>
          <p:cNvPr id="6146" name="Picture 2" descr="C:\Users\michaelm\AppData\Local\Microsoft\Windows\INetCache\IE\XNQPUWUE\aiga-baggage-check-in[1].png"/>
          <p:cNvPicPr>
            <a:picLocks noChangeAspect="1" noChangeArrowheads="1"/>
          </p:cNvPicPr>
          <p:nvPr/>
        </p:nvPicPr>
        <p:blipFill>
          <a:blip r:embed="rId2" cstate="print"/>
          <a:srcRect/>
          <a:stretch>
            <a:fillRect/>
          </a:stretch>
        </p:blipFill>
        <p:spPr bwMode="auto">
          <a:xfrm>
            <a:off x="3962400" y="5486400"/>
            <a:ext cx="1237077" cy="826597"/>
          </a:xfrm>
          <a:prstGeom prst="rect">
            <a:avLst/>
          </a:prstGeom>
          <a:noFill/>
        </p:spPr>
      </p:pic>
      <p:pic>
        <p:nvPicPr>
          <p:cNvPr id="6" name="Picture 5" descr="Emotional Baggage by Somewan on Dribbble"/>
          <p:cNvPicPr/>
          <p:nvPr/>
        </p:nvPicPr>
        <p:blipFill>
          <a:blip r:embed="rId3" cstate="print"/>
          <a:srcRect/>
          <a:stretch>
            <a:fillRect/>
          </a:stretch>
        </p:blipFill>
        <p:spPr bwMode="auto">
          <a:xfrm>
            <a:off x="5257800" y="4191000"/>
            <a:ext cx="3886200" cy="2667000"/>
          </a:xfrm>
          <a:prstGeom prst="rect">
            <a:avLst/>
          </a:prstGeom>
          <a:noFill/>
          <a:ln w="9525">
            <a:noFill/>
            <a:miter lim="800000"/>
            <a:headEnd/>
            <a:tailEnd/>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Action Steps</a:t>
            </a:r>
            <a:br>
              <a:rPr lang="en-US" dirty="0" smtClean="0"/>
            </a:br>
            <a:r>
              <a:rPr lang="en-US" sz="2000" dirty="0" smtClean="0"/>
              <a:t>Make a Difference</a:t>
            </a:r>
            <a:endParaRPr lang="en-US" sz="2000"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70</a:t>
            </a:fld>
            <a:endParaRPr lang="en-US"/>
          </a:p>
        </p:txBody>
      </p:sp>
      <p:sp>
        <p:nvSpPr>
          <p:cNvPr id="4" name="Content Placeholder 3"/>
          <p:cNvSpPr>
            <a:spLocks noGrp="1"/>
          </p:cNvSpPr>
          <p:nvPr>
            <p:ph sz="quarter" idx="1"/>
          </p:nvPr>
        </p:nvSpPr>
        <p:spPr/>
        <p:txBody>
          <a:bodyPr/>
          <a:lstStyle/>
          <a:p>
            <a:r>
              <a:rPr lang="en-US" sz="2400" u="sng" dirty="0" smtClean="0"/>
              <a:t>How can you become more sensitive to the unexpected moments when you can make a difference</a:t>
            </a:r>
            <a:r>
              <a:rPr lang="en-US" dirty="0" smtClean="0"/>
              <a:t>?</a:t>
            </a:r>
            <a:endParaRPr lang="en-US" dirty="0"/>
          </a:p>
        </p:txBody>
      </p:sp>
      <p:pic>
        <p:nvPicPr>
          <p:cNvPr id="18435" name="Picture 3" descr="C:\Users\michaelm\AppData\Local\Microsoft\Windows\INetCache\IE\8ZR0P28V\Screen_Shot_2015-03-27_at_7.47.35_AM[1].png"/>
          <p:cNvPicPr>
            <a:picLocks noChangeAspect="1" noChangeArrowheads="1"/>
          </p:cNvPicPr>
          <p:nvPr/>
        </p:nvPicPr>
        <p:blipFill>
          <a:blip r:embed="rId2" cstate="print"/>
          <a:srcRect/>
          <a:stretch>
            <a:fillRect/>
          </a:stretch>
        </p:blipFill>
        <p:spPr bwMode="auto">
          <a:xfrm>
            <a:off x="1066800" y="3276600"/>
            <a:ext cx="3429000" cy="2527402"/>
          </a:xfrm>
          <a:prstGeom prst="rect">
            <a:avLst/>
          </a:prstGeom>
          <a:noFill/>
        </p:spPr>
      </p:pic>
      <p:pic>
        <p:nvPicPr>
          <p:cNvPr id="18437" name="Picture 5" descr="C:\Users\michaelm\AppData\Local\Microsoft\Windows\INetCache\IE\XNQPUWUE\3[1].jpg"/>
          <p:cNvPicPr>
            <a:picLocks noChangeAspect="1" noChangeArrowheads="1"/>
          </p:cNvPicPr>
          <p:nvPr/>
        </p:nvPicPr>
        <p:blipFill>
          <a:blip r:embed="rId3" cstate="print"/>
          <a:srcRect/>
          <a:stretch>
            <a:fillRect/>
          </a:stretch>
        </p:blipFill>
        <p:spPr bwMode="auto">
          <a:xfrm>
            <a:off x="4648200" y="3276600"/>
            <a:ext cx="3581400" cy="2590800"/>
          </a:xfrm>
          <a:prstGeom prst="rect">
            <a:avLst/>
          </a:prstGeom>
          <a:noFill/>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20D00819-4290-4B0E-9748-4BC756073EEF}" type="slidenum">
              <a:rPr lang="en-US" smtClean="0"/>
              <a:pPr/>
              <a:t>71</a:t>
            </a:fld>
            <a:endParaRPr lang="en-US"/>
          </a:p>
        </p:txBody>
      </p:sp>
      <p:pic>
        <p:nvPicPr>
          <p:cNvPr id="5" name="Picture 3"/>
          <p:cNvPicPr>
            <a:picLocks noGrp="1" noChangeAspect="1" noChangeArrowheads="1"/>
          </p:cNvPicPr>
          <p:nvPr>
            <p:ph sz="quarter" idx="1"/>
          </p:nvPr>
        </p:nvPicPr>
        <p:blipFill>
          <a:blip r:embed="rId2" cstate="print"/>
          <a:srcRect/>
          <a:stretch>
            <a:fillRect/>
          </a:stretch>
        </p:blipFill>
        <p:spPr bwMode="auto">
          <a:xfrm>
            <a:off x="101598" y="76199"/>
            <a:ext cx="8966201" cy="6724651"/>
          </a:xfrm>
          <a:prstGeom prst="rect">
            <a:avLst/>
          </a:prstGeom>
          <a:noFill/>
          <a:ln w="9525">
            <a:no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Mentor Leader</a:t>
            </a:r>
            <a:br>
              <a:rPr lang="en-US" dirty="0" smtClean="0"/>
            </a:br>
            <a:r>
              <a:rPr lang="en-US" sz="2000" dirty="0" smtClean="0"/>
              <a:t>Forgiveness and Freedom</a:t>
            </a:r>
            <a:endParaRPr lang="en-US" sz="2000"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8</a:t>
            </a:fld>
            <a:endParaRPr lang="en-US"/>
          </a:p>
        </p:txBody>
      </p:sp>
      <p:sp>
        <p:nvSpPr>
          <p:cNvPr id="4" name="Content Placeholder 3"/>
          <p:cNvSpPr>
            <a:spLocks noGrp="1"/>
          </p:cNvSpPr>
          <p:nvPr>
            <p:ph sz="quarter" idx="1"/>
          </p:nvPr>
        </p:nvSpPr>
        <p:spPr/>
        <p:txBody>
          <a:bodyPr/>
          <a:lstStyle/>
          <a:p>
            <a:r>
              <a:rPr lang="en-US" u="sng" dirty="0" smtClean="0"/>
              <a:t>Forgiveness and Freedom</a:t>
            </a:r>
            <a:r>
              <a:rPr lang="en-US" dirty="0" smtClean="0"/>
              <a:t>.</a:t>
            </a:r>
          </a:p>
          <a:p>
            <a:endParaRPr lang="en-US" sz="800" dirty="0" smtClean="0"/>
          </a:p>
          <a:p>
            <a:pPr lvl="1"/>
            <a:r>
              <a:rPr lang="en-US" dirty="0" smtClean="0"/>
              <a:t>The ability to forgive and to ask for forgiveness when we’ve hurt or offended someone else is crucial to understanding what it is that makes us tick.</a:t>
            </a:r>
          </a:p>
          <a:p>
            <a:pPr lvl="1"/>
            <a:endParaRPr lang="en-US" sz="800" dirty="0" smtClean="0"/>
          </a:p>
          <a:p>
            <a:pPr lvl="2"/>
            <a:r>
              <a:rPr lang="en-US" dirty="0" smtClean="0"/>
              <a:t>Forgiveness is the best medicine available to help you get beyond things from the past that hold you down and keep you from achieving your potential.</a:t>
            </a:r>
            <a:endParaRPr lang="en-US" dirty="0"/>
          </a:p>
        </p:txBody>
      </p:sp>
      <p:pic>
        <p:nvPicPr>
          <p:cNvPr id="7171" name="Picture 3" descr="C:\Users\michaelm\AppData\Local\Microsoft\Windows\INetCache\IE\2HBKIZ1C\forgiveness[1].jpg"/>
          <p:cNvPicPr>
            <a:picLocks noChangeAspect="1" noChangeArrowheads="1"/>
          </p:cNvPicPr>
          <p:nvPr/>
        </p:nvPicPr>
        <p:blipFill>
          <a:blip r:embed="rId2" cstate="print"/>
          <a:srcRect/>
          <a:stretch>
            <a:fillRect/>
          </a:stretch>
        </p:blipFill>
        <p:spPr bwMode="auto">
          <a:xfrm>
            <a:off x="5486400" y="4191000"/>
            <a:ext cx="2152650" cy="2146935"/>
          </a:xfrm>
          <a:prstGeom prst="rect">
            <a:avLst/>
          </a:prstGeom>
          <a:noFill/>
        </p:spPr>
      </p:pic>
      <p:pic>
        <p:nvPicPr>
          <p:cNvPr id="7" name="Picture 6" descr="Should We Forgive and Forget? – University Industry Interface Cell"/>
          <p:cNvPicPr/>
          <p:nvPr/>
        </p:nvPicPr>
        <p:blipFill>
          <a:blip r:embed="rId3" cstate="print"/>
          <a:srcRect/>
          <a:stretch>
            <a:fillRect/>
          </a:stretch>
        </p:blipFill>
        <p:spPr bwMode="auto">
          <a:xfrm>
            <a:off x="1447800" y="4495800"/>
            <a:ext cx="3657600" cy="167640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Mentor Leader</a:t>
            </a:r>
            <a:br>
              <a:rPr lang="en-US" dirty="0" smtClean="0"/>
            </a:br>
            <a:r>
              <a:rPr lang="en-US" sz="2000" dirty="0" smtClean="0"/>
              <a:t>Emotional Baggage</a:t>
            </a:r>
            <a:endParaRPr lang="en-US" sz="2000"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9</a:t>
            </a:fld>
            <a:endParaRPr lang="en-US"/>
          </a:p>
        </p:txBody>
      </p:sp>
      <p:sp>
        <p:nvSpPr>
          <p:cNvPr id="4" name="Content Placeholder 3"/>
          <p:cNvSpPr>
            <a:spLocks noGrp="1"/>
          </p:cNvSpPr>
          <p:nvPr>
            <p:ph sz="quarter" idx="1"/>
          </p:nvPr>
        </p:nvSpPr>
        <p:spPr/>
        <p:txBody>
          <a:bodyPr/>
          <a:lstStyle/>
          <a:p>
            <a:r>
              <a:rPr lang="en-US" sz="2400" u="sng" dirty="0" smtClean="0"/>
              <a:t>If you carry emotional baggage, the only person it bothers, affects, and holds back is you</a:t>
            </a:r>
            <a:r>
              <a:rPr lang="en-US" dirty="0" smtClean="0"/>
              <a:t>.</a:t>
            </a:r>
          </a:p>
          <a:p>
            <a:endParaRPr lang="en-US" sz="800" dirty="0" smtClean="0"/>
          </a:p>
          <a:p>
            <a:pPr lvl="1"/>
            <a:r>
              <a:rPr lang="en-US" dirty="0" smtClean="0"/>
              <a:t>Your past has helped to set the course for what motivates, directs, and drives you, or what holds you back.</a:t>
            </a:r>
            <a:endParaRPr lang="en-US" dirty="0"/>
          </a:p>
        </p:txBody>
      </p:sp>
      <p:pic>
        <p:nvPicPr>
          <p:cNvPr id="8197" name="Picture 5" descr="C:\Users\michaelm\AppData\Local\Microsoft\Windows\INetCache\IE\2HBKIZ1C\past__present__future_by_xnotperfectbutrealx-d3exrqh[1].jpg"/>
          <p:cNvPicPr>
            <a:picLocks noChangeAspect="1" noChangeArrowheads="1"/>
          </p:cNvPicPr>
          <p:nvPr/>
        </p:nvPicPr>
        <p:blipFill>
          <a:blip r:embed="rId2" cstate="print"/>
          <a:srcRect/>
          <a:stretch>
            <a:fillRect/>
          </a:stretch>
        </p:blipFill>
        <p:spPr bwMode="auto">
          <a:xfrm>
            <a:off x="4724400" y="3505200"/>
            <a:ext cx="3886200" cy="2674620"/>
          </a:xfrm>
          <a:prstGeom prst="rect">
            <a:avLst/>
          </a:prstGeom>
          <a:noFill/>
        </p:spPr>
      </p:pic>
      <p:pic>
        <p:nvPicPr>
          <p:cNvPr id="8202" name="Picture 10" descr="C:\Users\michaelm\AppData\Local\Microsoft\Windows\INetCache\IE\2HBKIZ1C\The-Past-Stayfits[1].jpg"/>
          <p:cNvPicPr>
            <a:picLocks noChangeAspect="1" noChangeArrowheads="1"/>
          </p:cNvPicPr>
          <p:nvPr/>
        </p:nvPicPr>
        <p:blipFill>
          <a:blip r:embed="rId3" cstate="print"/>
          <a:srcRect/>
          <a:stretch>
            <a:fillRect/>
          </a:stretch>
        </p:blipFill>
        <p:spPr bwMode="auto">
          <a:xfrm>
            <a:off x="533400" y="3505200"/>
            <a:ext cx="4064000" cy="2667000"/>
          </a:xfrm>
          <a:prstGeom prst="rect">
            <a:avLst/>
          </a:prstGeom>
          <a:noFill/>
        </p:spPr>
      </p:pic>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1872</TotalTime>
  <Words>2802</Words>
  <Application>Microsoft Office PowerPoint</Application>
  <PresentationFormat>On-screen Show (4:3)</PresentationFormat>
  <Paragraphs>390</Paragraphs>
  <Slides>71</Slides>
  <Notes>0</Notes>
  <HiddenSlides>0</HiddenSlides>
  <MMClips>0</MMClips>
  <ScaleCrop>false</ScaleCrop>
  <HeadingPairs>
    <vt:vector size="4" baseType="variant">
      <vt:variant>
        <vt:lpstr>Theme</vt:lpstr>
      </vt:variant>
      <vt:variant>
        <vt:i4>1</vt:i4>
      </vt:variant>
      <vt:variant>
        <vt:lpstr>Slide Titles</vt:lpstr>
      </vt:variant>
      <vt:variant>
        <vt:i4>71</vt:i4>
      </vt:variant>
    </vt:vector>
  </HeadingPairs>
  <TitlesOfParts>
    <vt:vector size="72" baseType="lpstr">
      <vt:lpstr>Civic</vt:lpstr>
      <vt:lpstr>Mentor Leader Session Two</vt:lpstr>
      <vt:lpstr>The Mentor Leader  Group One</vt:lpstr>
      <vt:lpstr>The Mentor Leader Maturity</vt:lpstr>
      <vt:lpstr>The Mentor Leader Best-Version-of-Yourself</vt:lpstr>
      <vt:lpstr>The Mentor Leader Strengths and Weaknesses</vt:lpstr>
      <vt:lpstr>The Mentor Leader Self-Awareness</vt:lpstr>
      <vt:lpstr>The Mentor Leader Dealing with the Past</vt:lpstr>
      <vt:lpstr>The Mentor Leader Forgiveness and Freedom</vt:lpstr>
      <vt:lpstr>The Mentor Leader Emotional Baggage</vt:lpstr>
      <vt:lpstr>The Mentor Leader Motivation</vt:lpstr>
      <vt:lpstr>Action Steps Look Within</vt:lpstr>
      <vt:lpstr>Action Steps Motives</vt:lpstr>
      <vt:lpstr>Action Steps Deal with the Past</vt:lpstr>
      <vt:lpstr>Action Steps Be Yourself</vt:lpstr>
      <vt:lpstr>Action Steps Priorities</vt:lpstr>
      <vt:lpstr>Action Steps See Yourself</vt:lpstr>
      <vt:lpstr>Action Steps Strength of Others</vt:lpstr>
      <vt:lpstr>The Mentor Leader</vt:lpstr>
      <vt:lpstr>Character</vt:lpstr>
      <vt:lpstr>Character</vt:lpstr>
      <vt:lpstr>Character</vt:lpstr>
      <vt:lpstr>Trustworthy Traits</vt:lpstr>
      <vt:lpstr>Trustworthy Traits</vt:lpstr>
      <vt:lpstr>Competence</vt:lpstr>
      <vt:lpstr>Competence</vt:lpstr>
      <vt:lpstr>Integrity</vt:lpstr>
      <vt:lpstr>Confidence</vt:lpstr>
      <vt:lpstr>Confidence</vt:lpstr>
      <vt:lpstr>Authentic</vt:lpstr>
      <vt:lpstr>Role Model</vt:lpstr>
      <vt:lpstr>Leadership Attributes</vt:lpstr>
      <vt:lpstr>Leadership Attributes</vt:lpstr>
      <vt:lpstr>Courageous Leadership</vt:lpstr>
      <vt:lpstr>Lead by Example</vt:lpstr>
      <vt:lpstr>Exercise Faith</vt:lpstr>
      <vt:lpstr>Examine and Change Paradigms</vt:lpstr>
      <vt:lpstr>Relational Qualities</vt:lpstr>
      <vt:lpstr>Be Accountable</vt:lpstr>
      <vt:lpstr>Be Accountable</vt:lpstr>
      <vt:lpstr>Be Available and Approachable</vt:lpstr>
      <vt:lpstr>Exhibit Loyalty</vt:lpstr>
      <vt:lpstr>Shepherd and Protect Followers</vt:lpstr>
      <vt:lpstr>Action Steps</vt:lpstr>
      <vt:lpstr>Action Steps Be Accountable</vt:lpstr>
      <vt:lpstr>Action Steps Integrity</vt:lpstr>
      <vt:lpstr>Action Steps Accessible</vt:lpstr>
      <vt:lpstr>Action Steps Loyal</vt:lpstr>
      <vt:lpstr>Action Steps Share Knowledge</vt:lpstr>
      <vt:lpstr>Action Steps Authentic</vt:lpstr>
      <vt:lpstr>Action Steps Character and Trust</vt:lpstr>
      <vt:lpstr>Action Steps Lead</vt:lpstr>
      <vt:lpstr>Action Steps Change</vt:lpstr>
      <vt:lpstr>Action Steps Faith</vt:lpstr>
      <vt:lpstr>Mentor Leader Influence and Impact</vt:lpstr>
      <vt:lpstr>Influence and Impact</vt:lpstr>
      <vt:lpstr>Platforms</vt:lpstr>
      <vt:lpstr>Platforms</vt:lpstr>
      <vt:lpstr>Platforms</vt:lpstr>
      <vt:lpstr>Adding Value</vt:lpstr>
      <vt:lpstr>Unexpected Opportunities</vt:lpstr>
      <vt:lpstr>Lessons</vt:lpstr>
      <vt:lpstr>Indirect Opportunities: Role Modeling</vt:lpstr>
      <vt:lpstr>Direct Opportunities: Mentoring</vt:lpstr>
      <vt:lpstr>Action Steps Identify and Thank a Mentor</vt:lpstr>
      <vt:lpstr>Action Steps Write a Letter</vt:lpstr>
      <vt:lpstr>Action Steps Be a Role Model</vt:lpstr>
      <vt:lpstr>Action Steps Get to Work</vt:lpstr>
      <vt:lpstr>Action Steps Analyze Role Models</vt:lpstr>
      <vt:lpstr>Action Steps Use Your Platform</vt:lpstr>
      <vt:lpstr>Action Steps Make a Difference</vt:lpstr>
      <vt:lpstr>Slide 71</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 Relations in Organizations</dc:title>
  <dc:creator>MichaelM</dc:creator>
  <cp:lastModifiedBy>Michael</cp:lastModifiedBy>
  <cp:revision>192</cp:revision>
  <dcterms:created xsi:type="dcterms:W3CDTF">2015-01-23T18:38:11Z</dcterms:created>
  <dcterms:modified xsi:type="dcterms:W3CDTF">2022-02-22T16:51:17Z</dcterms:modified>
</cp:coreProperties>
</file>