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6"/>
  </p:notesMasterIdLst>
  <p:handoutMasterIdLst>
    <p:handoutMasterId r:id="rId57"/>
  </p:handoutMasterIdLst>
  <p:sldIdLst>
    <p:sldId id="484" r:id="rId2"/>
    <p:sldId id="485" r:id="rId3"/>
    <p:sldId id="486" r:id="rId4"/>
    <p:sldId id="487" r:id="rId5"/>
    <p:sldId id="488" r:id="rId6"/>
    <p:sldId id="495" r:id="rId7"/>
    <p:sldId id="494" r:id="rId8"/>
    <p:sldId id="491" r:id="rId9"/>
    <p:sldId id="496" r:id="rId10"/>
    <p:sldId id="499" r:id="rId11"/>
    <p:sldId id="502" r:id="rId12"/>
    <p:sldId id="503" r:id="rId13"/>
    <p:sldId id="504" r:id="rId14"/>
    <p:sldId id="506" r:id="rId15"/>
    <p:sldId id="507" r:id="rId16"/>
    <p:sldId id="512" r:id="rId17"/>
    <p:sldId id="511" r:id="rId18"/>
    <p:sldId id="510" r:id="rId19"/>
    <p:sldId id="508" r:id="rId20"/>
    <p:sldId id="515" r:id="rId21"/>
    <p:sldId id="514" r:id="rId22"/>
    <p:sldId id="516" r:id="rId23"/>
    <p:sldId id="518" r:id="rId24"/>
    <p:sldId id="519" r:id="rId25"/>
    <p:sldId id="520" r:id="rId26"/>
    <p:sldId id="521" r:id="rId27"/>
    <p:sldId id="522" r:id="rId28"/>
    <p:sldId id="523" r:id="rId29"/>
    <p:sldId id="524" r:id="rId30"/>
    <p:sldId id="525" r:id="rId31"/>
    <p:sldId id="526" r:id="rId32"/>
    <p:sldId id="527" r:id="rId33"/>
    <p:sldId id="528" r:id="rId34"/>
    <p:sldId id="529" r:id="rId35"/>
    <p:sldId id="530" r:id="rId36"/>
    <p:sldId id="531" r:id="rId37"/>
    <p:sldId id="533" r:id="rId38"/>
    <p:sldId id="534" r:id="rId39"/>
    <p:sldId id="535" r:id="rId40"/>
    <p:sldId id="536" r:id="rId41"/>
    <p:sldId id="537" r:id="rId42"/>
    <p:sldId id="538" r:id="rId43"/>
    <p:sldId id="539" r:id="rId44"/>
    <p:sldId id="540" r:id="rId45"/>
    <p:sldId id="541" r:id="rId46"/>
    <p:sldId id="542" r:id="rId47"/>
    <p:sldId id="544" r:id="rId48"/>
    <p:sldId id="545" r:id="rId49"/>
    <p:sldId id="548" r:id="rId50"/>
    <p:sldId id="549" r:id="rId51"/>
    <p:sldId id="550" r:id="rId52"/>
    <p:sldId id="555" r:id="rId53"/>
    <p:sldId id="554" r:id="rId54"/>
    <p:sldId id="326"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7" autoAdjust="0"/>
    <p:restoredTop sz="94660"/>
  </p:normalViewPr>
  <p:slideViewPr>
    <p:cSldViewPr>
      <p:cViewPr varScale="1">
        <p:scale>
          <a:sx n="88" d="100"/>
          <a:sy n="88" d="100"/>
        </p:scale>
        <p:origin x="1291"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1/25/2024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1/25/2024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1/25/2024</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1/25/2024</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1/25/2024</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1/25/2024</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1/25/2024</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Statements and Visioning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concept of visioning goes beyond a mission statement</a:t>
            </a:r>
            <a:r>
              <a:rPr lang="en-US" dirty="0" smtClean="0"/>
              <a:t>.  </a:t>
            </a:r>
          </a:p>
          <a:p>
            <a:endParaRPr lang="en-US" sz="800" dirty="0"/>
          </a:p>
          <a:p>
            <a:pPr lvl="1"/>
            <a:r>
              <a:rPr lang="en-US" sz="2000" dirty="0" smtClean="0"/>
              <a:t>Visioning is the process of developing a mental image of what the firm or organization could become; it seeks to define what it is that distinguishes the organization and what will make it better.  </a:t>
            </a:r>
          </a:p>
          <a:p>
            <a:pPr lvl="1"/>
            <a:endParaRPr lang="en-US" sz="800" dirty="0"/>
          </a:p>
          <a:p>
            <a:pPr lvl="2"/>
            <a:r>
              <a:rPr lang="en-US" sz="1800" dirty="0" smtClean="0">
                <a:solidFill>
                  <a:srgbClr val="FF0000"/>
                </a:solidFill>
              </a:rPr>
              <a:t>The vision statement should reflect the firm’s core values, priorities, and goals, which can be translated into concrete plans and actions.</a:t>
            </a:r>
            <a:endParaRPr lang="en-US" sz="1800" dirty="0">
              <a:solidFill>
                <a:srgbClr val="FF0000"/>
              </a:solidFill>
            </a:endParaRPr>
          </a:p>
        </p:txBody>
      </p:sp>
      <p:pic>
        <p:nvPicPr>
          <p:cNvPr id="5" name="Picture 4" descr="What Is The Difference Between Mission and Vision Statements?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114800"/>
            <a:ext cx="4495800" cy="2743200"/>
          </a:xfrm>
          <a:prstGeom prst="rect">
            <a:avLst/>
          </a:prstGeom>
          <a:noFill/>
          <a:ln>
            <a:noFill/>
          </a:ln>
        </p:spPr>
      </p:pic>
    </p:spTree>
    <p:extLst>
      <p:ext uri="{BB962C8B-B14F-4D97-AF65-F5344CB8AC3E}">
        <p14:creationId xmlns:p14="http://schemas.microsoft.com/office/powerpoint/2010/main" val="683161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Goals and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next major step in planning is to develop a general statement of goals and objectives that identifies the overall purposes and results toward which all plans and activities are directed</a:t>
            </a:r>
            <a:r>
              <a:rPr lang="en-US" sz="2400" dirty="0" smtClean="0"/>
              <a:t>. </a:t>
            </a:r>
            <a:endParaRPr lang="en-US" sz="2400" dirty="0"/>
          </a:p>
        </p:txBody>
      </p:sp>
      <p:pic>
        <p:nvPicPr>
          <p:cNvPr id="7" name="Picture 6" descr="Objectives and goals: Writing meaningful goals and SMART objectives - MN  Dept. of Health"/>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971800"/>
            <a:ext cx="4025537" cy="3276600"/>
          </a:xfrm>
          <a:prstGeom prst="rect">
            <a:avLst/>
          </a:prstGeom>
          <a:noFill/>
          <a:ln>
            <a:noFill/>
          </a:ln>
        </p:spPr>
      </p:pic>
    </p:spTree>
    <p:extLst>
      <p:ext uri="{BB962C8B-B14F-4D97-AF65-F5344CB8AC3E}">
        <p14:creationId xmlns:p14="http://schemas.microsoft.com/office/powerpoint/2010/main" val="93637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Goals and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normAutofit/>
          </a:bodyPr>
          <a:lstStyle/>
          <a:p>
            <a:r>
              <a:rPr lang="en-US" sz="2300" u="sng" dirty="0" smtClean="0"/>
              <a:t>Setting overall goals is a function of top-level management, which must define and communicate to all managers the primary purposes for which the business is organized</a:t>
            </a:r>
            <a:r>
              <a:rPr lang="en-US" sz="2300" dirty="0" smtClean="0"/>
              <a:t>.  </a:t>
            </a:r>
          </a:p>
          <a:p>
            <a:endParaRPr lang="en-US" sz="800" dirty="0" smtClean="0"/>
          </a:p>
          <a:p>
            <a:pPr lvl="1"/>
            <a:r>
              <a:rPr lang="en-US" sz="2000" dirty="0" smtClean="0"/>
              <a:t>Goals reflect the vision of:</a:t>
            </a:r>
          </a:p>
          <a:p>
            <a:endParaRPr lang="en-US" sz="800" dirty="0"/>
          </a:p>
          <a:p>
            <a:pPr lvl="2"/>
            <a:r>
              <a:rPr lang="en-US" sz="1800" dirty="0" smtClean="0">
                <a:solidFill>
                  <a:srgbClr val="FF0000"/>
                </a:solidFill>
              </a:rPr>
              <a:t>Production and distribution of products or services </a:t>
            </a:r>
          </a:p>
          <a:p>
            <a:pPr lvl="2"/>
            <a:r>
              <a:rPr lang="en-US" sz="1800" dirty="0" smtClean="0">
                <a:solidFill>
                  <a:srgbClr val="FF0000"/>
                </a:solidFill>
              </a:rPr>
              <a:t>Obligations to the customer </a:t>
            </a:r>
          </a:p>
          <a:p>
            <a:pPr lvl="2"/>
            <a:r>
              <a:rPr lang="en-US" sz="1800" dirty="0" smtClean="0">
                <a:solidFill>
                  <a:srgbClr val="FF0000"/>
                </a:solidFill>
              </a:rPr>
              <a:t>Being a good employer and responsible corporate citizen</a:t>
            </a:r>
          </a:p>
          <a:p>
            <a:pPr lvl="2"/>
            <a:r>
              <a:rPr lang="en-US" sz="1800" dirty="0" smtClean="0">
                <a:solidFill>
                  <a:srgbClr val="FF0000"/>
                </a:solidFill>
              </a:rPr>
              <a:t>Profit as a just reward for taking risks </a:t>
            </a:r>
          </a:p>
          <a:p>
            <a:pPr lvl="2"/>
            <a:r>
              <a:rPr lang="en-US" sz="1800" dirty="0" smtClean="0">
                <a:solidFill>
                  <a:srgbClr val="FF0000"/>
                </a:solidFill>
              </a:rPr>
              <a:t>Research and development</a:t>
            </a:r>
          </a:p>
          <a:p>
            <a:pPr lvl="2"/>
            <a:r>
              <a:rPr lang="en-US" sz="1800" dirty="0" smtClean="0">
                <a:solidFill>
                  <a:srgbClr val="FF0000"/>
                </a:solidFill>
              </a:rPr>
              <a:t>Legal and ethical obligations</a:t>
            </a:r>
            <a:endParaRPr lang="en-US" sz="1800" dirty="0">
              <a:solidFill>
                <a:srgbClr val="FF0000"/>
              </a:solidFill>
            </a:endParaRPr>
          </a:p>
        </p:txBody>
      </p:sp>
      <p:pic>
        <p:nvPicPr>
          <p:cNvPr id="6" name="Picture 5" descr="What Is Goal Or Objectiv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648200"/>
            <a:ext cx="4209723" cy="1600200"/>
          </a:xfrm>
          <a:prstGeom prst="rect">
            <a:avLst/>
          </a:prstGeom>
          <a:noFill/>
          <a:ln>
            <a:noFill/>
          </a:ln>
        </p:spPr>
      </p:pic>
    </p:spTree>
    <p:extLst>
      <p:ext uri="{BB962C8B-B14F-4D97-AF65-F5344CB8AC3E}">
        <p14:creationId xmlns:p14="http://schemas.microsoft.com/office/powerpoint/2010/main" val="4151408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Goals and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goals formulated for an organization lead to more specific objectives for managers and supervisors</a:t>
            </a:r>
            <a:r>
              <a:rPr lang="en-US" dirty="0" smtClean="0"/>
              <a:t>.  </a:t>
            </a:r>
          </a:p>
          <a:p>
            <a:endParaRPr lang="en-US" sz="800" dirty="0"/>
          </a:p>
          <a:p>
            <a:pPr lvl="1"/>
            <a:r>
              <a:rPr lang="en-US" sz="2000" dirty="0" smtClean="0">
                <a:solidFill>
                  <a:srgbClr val="FF0000"/>
                </a:solidFill>
              </a:rPr>
              <a:t>Each manager-supervisor must clearly set forth their own objectives as guidelines for operations.  These objectives must be within the general framework of the overall goals, and they must contribute to achieving the organization’s overall mission and purpose.  </a:t>
            </a:r>
          </a:p>
        </p:txBody>
      </p:sp>
      <p:pic>
        <p:nvPicPr>
          <p:cNvPr id="6" name="Picture 5" descr="Knowing the Difference Between Goals, Objectives Critical in Business  Planning | Resource Tool for Start-up and Small Businesses in New  MexicoResource Tool for Start-up and Small Businesses in New Mexico"/>
          <p:cNvPicPr/>
          <p:nvPr/>
        </p:nvPicPr>
        <p:blipFill>
          <a:blip r:embed="rId2" cstate="print"/>
          <a:srcRect/>
          <a:stretch>
            <a:fillRect/>
          </a:stretch>
        </p:blipFill>
        <p:spPr bwMode="auto">
          <a:xfrm>
            <a:off x="5029200" y="4114800"/>
            <a:ext cx="4114800" cy="2743200"/>
          </a:xfrm>
          <a:prstGeom prst="rect">
            <a:avLst/>
          </a:prstGeom>
          <a:noFill/>
          <a:ln w="9525">
            <a:noFill/>
            <a:miter lim="800000"/>
            <a:headEnd/>
            <a:tailEnd/>
          </a:ln>
        </p:spPr>
      </p:pic>
    </p:spTree>
    <p:extLst>
      <p:ext uri="{BB962C8B-B14F-4D97-AF65-F5344CB8AC3E}">
        <p14:creationId xmlns:p14="http://schemas.microsoft.com/office/powerpoint/2010/main" val="746921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Goals and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400" u="sng" dirty="0" smtClean="0"/>
              <a:t>Objectives are usually stated in terms of what is to be accomplished, when, and by how much</a:t>
            </a:r>
            <a:r>
              <a:rPr lang="en-US" dirty="0" smtClean="0"/>
              <a:t>.  </a:t>
            </a:r>
          </a:p>
          <a:p>
            <a:endParaRPr lang="en-US" sz="800" dirty="0"/>
          </a:p>
          <a:p>
            <a:pPr lvl="1"/>
            <a:r>
              <a:rPr lang="en-US" dirty="0" smtClean="0"/>
              <a:t>A department’s “what by when by how much” statements are more specific than the broadly stated goals of the organization.  </a:t>
            </a:r>
          </a:p>
          <a:p>
            <a:pPr lvl="1"/>
            <a:endParaRPr lang="en-US" sz="800" dirty="0"/>
          </a:p>
          <a:p>
            <a:pPr lvl="2"/>
            <a:r>
              <a:rPr lang="en-US" dirty="0" smtClean="0">
                <a:solidFill>
                  <a:srgbClr val="FF0000"/>
                </a:solidFill>
              </a:rPr>
              <a:t>While the higher-level goal may be to provide quality maintenance services for the entire organization, the maintenance supervisor’s objective might be to reduce machine downtime.</a:t>
            </a:r>
            <a:endParaRPr lang="en-US" dirty="0">
              <a:solidFill>
                <a:srgbClr val="FF0000"/>
              </a:solidFill>
            </a:endParaRPr>
          </a:p>
        </p:txBody>
      </p:sp>
      <p:pic>
        <p:nvPicPr>
          <p:cNvPr id="6" name="Picture 5" descr="Learning Goals and Learning Objectives - The Peak Performance Center"/>
          <p:cNvPicPr/>
          <p:nvPr/>
        </p:nvPicPr>
        <p:blipFill>
          <a:blip r:embed="rId2" cstate="print"/>
          <a:srcRect/>
          <a:stretch>
            <a:fillRect/>
          </a:stretch>
        </p:blipFill>
        <p:spPr bwMode="auto">
          <a:xfrm>
            <a:off x="7010400" y="4114800"/>
            <a:ext cx="1828800" cy="2209800"/>
          </a:xfrm>
          <a:prstGeom prst="rect">
            <a:avLst/>
          </a:prstGeom>
          <a:noFill/>
          <a:ln w="9525">
            <a:noFill/>
            <a:miter lim="800000"/>
            <a:headEnd/>
            <a:tailEnd/>
          </a:ln>
        </p:spPr>
      </p:pic>
    </p:spTree>
    <p:extLst>
      <p:ext uri="{BB962C8B-B14F-4D97-AF65-F5344CB8AC3E}">
        <p14:creationId xmlns:p14="http://schemas.microsoft.com/office/powerpoint/2010/main" val="3072314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Goals and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200" u="sng" dirty="0" smtClean="0"/>
              <a:t>While the organization’s supervisory-level objectives are more specific than its broadly stated goals, they are consistent with, and give direction to, departmental efforts to achieve organizational goals</a:t>
            </a:r>
            <a:r>
              <a:rPr lang="en-US" sz="2200" dirty="0" smtClean="0"/>
              <a:t>.</a:t>
            </a:r>
          </a:p>
          <a:p>
            <a:endParaRPr lang="en-US" sz="800" dirty="0" smtClean="0"/>
          </a:p>
          <a:p>
            <a:pPr lvl="1"/>
            <a:r>
              <a:rPr lang="en-US" dirty="0" smtClean="0"/>
              <a:t>Supervisors must remember two things when developing their departmental objectives:</a:t>
            </a:r>
          </a:p>
          <a:p>
            <a:pPr lvl="1"/>
            <a:endParaRPr lang="en-US" sz="800" dirty="0" smtClean="0"/>
          </a:p>
          <a:p>
            <a:pPr lvl="2"/>
            <a:r>
              <a:rPr lang="en-US" sz="1800" dirty="0" smtClean="0">
                <a:solidFill>
                  <a:srgbClr val="FF0000"/>
                </a:solidFill>
              </a:rPr>
              <a:t>(1) Department objectives must be aligned with the organization’s goals and objectives and (2) there must be a means to measure and document the department’s contribution to the organization’s bottom line.  </a:t>
            </a:r>
            <a:endParaRPr lang="en-US" sz="1800" dirty="0">
              <a:solidFill>
                <a:srgbClr val="FF0000"/>
              </a:solidFill>
            </a:endParaRPr>
          </a:p>
        </p:txBody>
      </p:sp>
      <p:pic>
        <p:nvPicPr>
          <p:cNvPr id="5" name="Picture 4" descr="Is Your Team Really Aligned? | DiBona &amp; Associat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4876800"/>
            <a:ext cx="1676400" cy="1447800"/>
          </a:xfrm>
          <a:prstGeom prst="rect">
            <a:avLst/>
          </a:prstGeom>
          <a:noFill/>
          <a:ln>
            <a:noFill/>
          </a:ln>
        </p:spPr>
      </p:pic>
    </p:spTree>
    <p:extLst>
      <p:ext uri="{BB962C8B-B14F-4D97-AF65-F5344CB8AC3E}">
        <p14:creationId xmlns:p14="http://schemas.microsoft.com/office/powerpoint/2010/main" val="4099320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Goals and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400" u="sng" dirty="0" smtClean="0"/>
              <a:t>The supervisor must prioritize departmental objectives according to the priority of organizational goals</a:t>
            </a:r>
            <a:r>
              <a:rPr lang="en-US" dirty="0" smtClean="0"/>
              <a:t>.  </a:t>
            </a:r>
          </a:p>
          <a:p>
            <a:endParaRPr lang="en-US" sz="800" dirty="0"/>
          </a:p>
          <a:p>
            <a:pPr lvl="1"/>
            <a:r>
              <a:rPr lang="en-US" dirty="0" smtClean="0"/>
              <a:t>All EEs should know what is to be done, when it is to be done, and how to measure the results.  </a:t>
            </a:r>
          </a:p>
          <a:p>
            <a:pPr lvl="1"/>
            <a:endParaRPr lang="en-US" sz="800" dirty="0"/>
          </a:p>
          <a:p>
            <a:pPr lvl="2"/>
            <a:r>
              <a:rPr lang="en-US" dirty="0" smtClean="0">
                <a:solidFill>
                  <a:srgbClr val="FF0000"/>
                </a:solidFill>
              </a:rPr>
              <a:t>Supervisors should use metrics as a standard of measurement to determine that performance is in line with objectives.</a:t>
            </a:r>
          </a:p>
          <a:p>
            <a:pPr lvl="2"/>
            <a:r>
              <a:rPr lang="en-US" dirty="0" smtClean="0">
                <a:solidFill>
                  <a:srgbClr val="FF0000"/>
                </a:solidFill>
              </a:rPr>
              <a:t>Regardless of the scope of one’s responsibilities, supervisors must keep an eye on the financial statements and other scorecards to ensure that goals and objectives become reality.</a:t>
            </a:r>
            <a:endParaRPr lang="en-US" dirty="0">
              <a:solidFill>
                <a:srgbClr val="FF0000"/>
              </a:solidFill>
            </a:endParaRPr>
          </a:p>
        </p:txBody>
      </p:sp>
      <p:pic>
        <p:nvPicPr>
          <p:cNvPr id="5" name="Picture 4" descr="What are metrics? Definition and examples - Market Business New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181600"/>
            <a:ext cx="2819400" cy="1676400"/>
          </a:xfrm>
          <a:prstGeom prst="rect">
            <a:avLst/>
          </a:prstGeom>
          <a:noFill/>
          <a:ln>
            <a:noFill/>
          </a:ln>
        </p:spPr>
      </p:pic>
    </p:spTree>
    <p:extLst>
      <p:ext uri="{BB962C8B-B14F-4D97-AF65-F5344CB8AC3E}">
        <p14:creationId xmlns:p14="http://schemas.microsoft.com/office/powerpoint/2010/main" val="3530513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Goals and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normAutofit/>
          </a:bodyPr>
          <a:lstStyle/>
          <a:p>
            <a:r>
              <a:rPr lang="en-US" sz="2200" u="sng" dirty="0" smtClean="0"/>
              <a:t>Whenever possible, objectives should be stated in measurable or verifiable terms, “by how much,” such as “to reduce overtime by 5% during the next quarter</a:t>
            </a:r>
            <a:r>
              <a:rPr lang="en-US" dirty="0" smtClean="0"/>
              <a:t>.”  </a:t>
            </a:r>
          </a:p>
          <a:p>
            <a:endParaRPr lang="en-US" sz="800" dirty="0"/>
          </a:p>
          <a:p>
            <a:pPr lvl="1"/>
            <a:r>
              <a:rPr lang="en-US" dirty="0" smtClean="0"/>
              <a:t>Each objective becomes a metric.  Thus, a supervisor is able to evaluate performance against specific targets.  </a:t>
            </a:r>
          </a:p>
          <a:p>
            <a:pPr lvl="1"/>
            <a:endParaRPr lang="en-US" sz="800" dirty="0"/>
          </a:p>
          <a:p>
            <a:pPr lvl="2"/>
            <a:r>
              <a:rPr lang="en-US" dirty="0" smtClean="0">
                <a:solidFill>
                  <a:srgbClr val="FF0000"/>
                </a:solidFill>
              </a:rPr>
              <a:t>This approach is an essential part of management by objectives programs, which many organizations have implemented as ways to plan and attain results.</a:t>
            </a:r>
            <a:endParaRPr lang="en-US" dirty="0">
              <a:solidFill>
                <a:srgbClr val="FF0000"/>
              </a:solidFill>
            </a:endParaRPr>
          </a:p>
        </p:txBody>
      </p:sp>
      <p:pic>
        <p:nvPicPr>
          <p:cNvPr id="5" name="Picture 4" descr="Management by Objectives (MBO): Learn Its 5 Steps, Pros and C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495800"/>
            <a:ext cx="3733800" cy="2362200"/>
          </a:xfrm>
          <a:prstGeom prst="rect">
            <a:avLst/>
          </a:prstGeom>
          <a:noFill/>
          <a:ln>
            <a:noFill/>
          </a:ln>
        </p:spPr>
      </p:pic>
    </p:spTree>
    <p:extLst>
      <p:ext uri="{BB962C8B-B14F-4D97-AF65-F5344CB8AC3E}">
        <p14:creationId xmlns:p14="http://schemas.microsoft.com/office/powerpoint/2010/main" val="3692788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Goals and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normAutofit/>
          </a:bodyPr>
          <a:lstStyle/>
          <a:p>
            <a:r>
              <a:rPr lang="en-US" sz="2200" u="sng" dirty="0" smtClean="0"/>
              <a:t>One tool often used by companies to facilitate monitoring of multiple metrics is a Dashboard, a visual presentation of the current status of an organization’s key performance metrics relative to its goals, which can take the form of a report or a computer screen that shows performance in real time</a:t>
            </a:r>
            <a:r>
              <a:rPr lang="en-US" dirty="0" smtClean="0"/>
              <a:t>.  </a:t>
            </a:r>
          </a:p>
          <a:p>
            <a:endParaRPr lang="en-US" sz="800" dirty="0"/>
          </a:p>
          <a:p>
            <a:pPr lvl="1"/>
            <a:r>
              <a:rPr lang="en-US" sz="2000" dirty="0" smtClean="0">
                <a:solidFill>
                  <a:srgbClr val="FF0000"/>
                </a:solidFill>
              </a:rPr>
              <a:t>Regardless of the form the data takes, the supervisor must know where to find it and check it regularly to ensure that the department is on track to achieve its objectives and, if it is not, make changes to increase performance.</a:t>
            </a:r>
            <a:endParaRPr lang="en-US" sz="2000" dirty="0">
              <a:solidFill>
                <a:srgbClr val="FF0000"/>
              </a:solidFill>
            </a:endParaRPr>
          </a:p>
        </p:txBody>
      </p:sp>
      <p:pic>
        <p:nvPicPr>
          <p:cNvPr id="5" name="Picture 4" descr="Dashboards | Grafana document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648200"/>
            <a:ext cx="4114800" cy="2247900"/>
          </a:xfrm>
          <a:prstGeom prst="rect">
            <a:avLst/>
          </a:prstGeom>
          <a:noFill/>
          <a:ln>
            <a:noFill/>
          </a:ln>
        </p:spPr>
      </p:pic>
    </p:spTree>
    <p:extLst>
      <p:ext uri="{BB962C8B-B14F-4D97-AF65-F5344CB8AC3E}">
        <p14:creationId xmlns:p14="http://schemas.microsoft.com/office/powerpoint/2010/main" val="174750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All Management Levels Perform the Planning Function</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organization’s vision, objectives, and strategies serve as the foundation for the supervisor’s planning process</a:t>
            </a:r>
            <a:r>
              <a:rPr lang="en-US" dirty="0" smtClean="0"/>
              <a:t>.  </a:t>
            </a:r>
          </a:p>
          <a:p>
            <a:endParaRPr lang="en-US" sz="800" dirty="0" smtClean="0"/>
          </a:p>
          <a:p>
            <a:pPr lvl="1"/>
            <a:r>
              <a:rPr lang="en-US" sz="2000" dirty="0" smtClean="0"/>
              <a:t>The top-level executive is concerned  with the overall operation of the enterprise and long-term planning.</a:t>
            </a:r>
          </a:p>
          <a:p>
            <a:endParaRPr lang="en-US" sz="900" dirty="0"/>
          </a:p>
          <a:p>
            <a:pPr lvl="2"/>
            <a:r>
              <a:rPr lang="en-US" sz="1800" dirty="0" smtClean="0">
                <a:solidFill>
                  <a:srgbClr val="FF0000"/>
                </a:solidFill>
              </a:rPr>
              <a:t>The supervisor is usually concerned with day-to-day plans for accomplishing departmental tasks. </a:t>
            </a:r>
            <a:endParaRPr lang="en-US" sz="1800" dirty="0">
              <a:solidFill>
                <a:srgbClr val="FF0000"/>
              </a:solidFill>
            </a:endParaRPr>
          </a:p>
        </p:txBody>
      </p:sp>
      <p:pic>
        <p:nvPicPr>
          <p:cNvPr id="5" name="Picture 4" descr="Free photo: Plans Button Shows Objectives Planning And Organizing - Aim,  Aspirations, Aspire - Free Download - Jooin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038600"/>
            <a:ext cx="3962400" cy="2209800"/>
          </a:xfrm>
          <a:prstGeom prst="rect">
            <a:avLst/>
          </a:prstGeom>
          <a:noFill/>
          <a:ln>
            <a:noFill/>
          </a:ln>
        </p:spPr>
      </p:pic>
    </p:spTree>
    <p:extLst>
      <p:ext uri="{BB962C8B-B14F-4D97-AF65-F5344CB8AC3E}">
        <p14:creationId xmlns:p14="http://schemas.microsoft.com/office/powerpoint/2010/main" val="1650090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Part One: Supervisory Management Overview and Challenges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200" u="sng" dirty="0" smtClean="0"/>
              <a:t>Chapter Three: Supervisory Planning</a:t>
            </a:r>
          </a:p>
          <a:p>
            <a:endParaRPr lang="en-US" sz="800" u="sng" dirty="0" smtClean="0"/>
          </a:p>
          <a:p>
            <a:pPr lvl="1"/>
            <a:r>
              <a:rPr lang="en-US" sz="2000" dirty="0" smtClean="0"/>
              <a:t>After studying </a:t>
            </a:r>
            <a:r>
              <a:rPr lang="en-US" sz="2000" smtClean="0"/>
              <a:t>this </a:t>
            </a:r>
            <a:r>
              <a:rPr lang="en-US" sz="2000" smtClean="0"/>
              <a:t>chapter, </a:t>
            </a:r>
            <a:r>
              <a:rPr lang="en-US" sz="2000" dirty="0" smtClean="0"/>
              <a:t>you will be able to:</a:t>
            </a:r>
          </a:p>
          <a:p>
            <a:pPr lvl="1"/>
            <a:endParaRPr lang="en-US" sz="800" dirty="0" smtClean="0"/>
          </a:p>
          <a:p>
            <a:pPr lvl="2"/>
            <a:r>
              <a:rPr lang="en-US" sz="1600" dirty="0" smtClean="0">
                <a:solidFill>
                  <a:srgbClr val="FF0000"/>
                </a:solidFill>
              </a:rPr>
              <a:t>Define planning and explain why all management functions depend on it.</a:t>
            </a:r>
          </a:p>
          <a:p>
            <a:pPr lvl="2"/>
            <a:r>
              <a:rPr lang="en-US" sz="1600" dirty="0" smtClean="0">
                <a:solidFill>
                  <a:srgbClr val="FF0000"/>
                </a:solidFill>
              </a:rPr>
              <a:t>Explain how vision </a:t>
            </a:r>
            <a:r>
              <a:rPr lang="en-US" sz="1400" dirty="0" smtClean="0">
                <a:solidFill>
                  <a:srgbClr val="FF0000"/>
                </a:solidFill>
              </a:rPr>
              <a:t>&amp;</a:t>
            </a:r>
            <a:r>
              <a:rPr lang="en-US" sz="1600" dirty="0" smtClean="0">
                <a:solidFill>
                  <a:srgbClr val="FF0000"/>
                </a:solidFill>
              </a:rPr>
              <a:t> mission statements provide foundation for strategic planning.</a:t>
            </a:r>
          </a:p>
          <a:p>
            <a:pPr lvl="2"/>
            <a:r>
              <a:rPr lang="en-US" sz="1600" dirty="0" smtClean="0">
                <a:solidFill>
                  <a:srgbClr val="FF0000"/>
                </a:solidFill>
              </a:rPr>
              <a:t>Discuss the need for well-defined organizational goals and objectives.</a:t>
            </a:r>
          </a:p>
          <a:p>
            <a:pPr lvl="2"/>
            <a:r>
              <a:rPr lang="en-US" sz="1600" dirty="0" smtClean="0">
                <a:solidFill>
                  <a:srgbClr val="FF0000"/>
                </a:solidFill>
              </a:rPr>
              <a:t>Describe supervisor’s role in aligning their plans with organizational plans.</a:t>
            </a:r>
          </a:p>
          <a:p>
            <a:pPr lvl="2"/>
            <a:r>
              <a:rPr lang="en-US" sz="1600" dirty="0" smtClean="0">
                <a:solidFill>
                  <a:srgbClr val="FF0000"/>
                </a:solidFill>
              </a:rPr>
              <a:t>Summarize management by objectives (MBO).</a:t>
            </a:r>
          </a:p>
          <a:p>
            <a:pPr lvl="2"/>
            <a:r>
              <a:rPr lang="en-US" sz="1600" dirty="0" smtClean="0">
                <a:solidFill>
                  <a:srgbClr val="FF0000"/>
                </a:solidFill>
              </a:rPr>
              <a:t>Identify the major types of plans and explain how they help in decision making.</a:t>
            </a:r>
          </a:p>
          <a:p>
            <a:pPr lvl="2"/>
            <a:r>
              <a:rPr lang="en-US" sz="1600" dirty="0" smtClean="0">
                <a:solidFill>
                  <a:srgbClr val="FF0000"/>
                </a:solidFill>
              </a:rPr>
              <a:t>Describe how the supervisor plans for efficient and effective resource use.</a:t>
            </a:r>
          </a:p>
          <a:p>
            <a:pPr lvl="2"/>
            <a:r>
              <a:rPr lang="en-US" sz="1600" dirty="0" smtClean="0">
                <a:solidFill>
                  <a:srgbClr val="FF0000"/>
                </a:solidFill>
              </a:rPr>
              <a:t>Cite the key advantages of planning for quality.</a:t>
            </a:r>
          </a:p>
          <a:p>
            <a:pPr lvl="2"/>
            <a:r>
              <a:rPr lang="en-US" sz="1600" dirty="0" smtClean="0">
                <a:solidFill>
                  <a:srgbClr val="FF0000"/>
                </a:solidFill>
              </a:rPr>
              <a:t>Recognize importance of planning for the unthinkable (crisis management).</a:t>
            </a:r>
            <a:endParaRPr lang="en-US" sz="1600" dirty="0"/>
          </a:p>
        </p:txBody>
      </p:sp>
      <p:pic>
        <p:nvPicPr>
          <p:cNvPr id="5" name="Picture 4"/>
          <p:cNvPicPr>
            <a:picLocks noChangeAspect="1"/>
          </p:cNvPicPr>
          <p:nvPr/>
        </p:nvPicPr>
        <p:blipFill>
          <a:blip r:embed="rId2" cstate="print"/>
          <a:stretch>
            <a:fillRect/>
          </a:stretch>
        </p:blipFill>
        <p:spPr>
          <a:xfrm>
            <a:off x="7315200" y="1295400"/>
            <a:ext cx="1490472" cy="1141708"/>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All Management Levels Perform the Planning Function</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400" u="sng" dirty="0" smtClean="0"/>
              <a:t>While planning always involves looking in to the future, evaluating the past should be part of managerial planning</a:t>
            </a:r>
            <a:r>
              <a:rPr lang="en-US" dirty="0" smtClean="0"/>
              <a:t>.  </a:t>
            </a:r>
          </a:p>
          <a:p>
            <a:endParaRPr lang="en-US" sz="800" dirty="0"/>
          </a:p>
          <a:p>
            <a:pPr lvl="1"/>
            <a:r>
              <a:rPr lang="en-US" dirty="0" smtClean="0">
                <a:solidFill>
                  <a:srgbClr val="FF0000"/>
                </a:solidFill>
              </a:rPr>
              <a:t>Every manager can plan more effectively by evaluating previous plans and learning from past successes and failures.  </a:t>
            </a:r>
            <a:endParaRPr lang="en-US" dirty="0">
              <a:solidFill>
                <a:srgbClr val="FF0000"/>
              </a:solidFill>
            </a:endParaRPr>
          </a:p>
        </p:txBody>
      </p:sp>
      <p:pic>
        <p:nvPicPr>
          <p:cNvPr id="5" name="Picture 4" descr="Assess, Plan, Implement, Evaluate: Using an HRA to Develop a Health  Intervention Pla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581400"/>
            <a:ext cx="5485529" cy="2667000"/>
          </a:xfrm>
          <a:prstGeom prst="rect">
            <a:avLst/>
          </a:prstGeom>
          <a:noFill/>
          <a:ln>
            <a:noFill/>
          </a:ln>
        </p:spPr>
      </p:pic>
    </p:spTree>
    <p:extLst>
      <p:ext uri="{BB962C8B-B14F-4D97-AF65-F5344CB8AC3E}">
        <p14:creationId xmlns:p14="http://schemas.microsoft.com/office/powerpoint/2010/main" val="4193109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All Management Levels Perform the Planning Function</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supervisor should use available help in the organization to plan thoroughly and specifically.  This includes consulting with EEs for their suggestions on how to proceed in certain situations</a:t>
            </a:r>
            <a:r>
              <a:rPr lang="en-US" dirty="0" smtClean="0"/>
              <a:t>.  </a:t>
            </a:r>
          </a:p>
          <a:p>
            <a:endParaRPr lang="en-US" sz="800" dirty="0"/>
          </a:p>
          <a:p>
            <a:pPr lvl="1"/>
            <a:r>
              <a:rPr lang="en-US" sz="2000" dirty="0" smtClean="0"/>
              <a:t>EEs like to be consulted, and their advice may help the supervisor develop day-to-day plans for running the department.  </a:t>
            </a:r>
          </a:p>
          <a:p>
            <a:pPr lvl="1"/>
            <a:endParaRPr lang="en-US" sz="800" dirty="0"/>
          </a:p>
          <a:p>
            <a:pPr lvl="2"/>
            <a:r>
              <a:rPr lang="en-US" dirty="0" smtClean="0">
                <a:solidFill>
                  <a:srgbClr val="FF0000"/>
                </a:solidFill>
              </a:rPr>
              <a:t>At times, expertise may not be readily available, so the supervisor may want to draw on personal contacts or consultants.</a:t>
            </a:r>
            <a:endParaRPr lang="en-US" dirty="0">
              <a:solidFill>
                <a:srgbClr val="FF0000"/>
              </a:solidFill>
            </a:endParaRPr>
          </a:p>
        </p:txBody>
      </p:sp>
      <p:pic>
        <p:nvPicPr>
          <p:cNvPr id="5" name="Picture 4" descr="Page 67 | Consult Icon Images - Free Download on Freepi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419600"/>
            <a:ext cx="4191000" cy="1907540"/>
          </a:xfrm>
          <a:prstGeom prst="rect">
            <a:avLst/>
          </a:prstGeom>
          <a:noFill/>
          <a:ln>
            <a:noFill/>
          </a:ln>
        </p:spPr>
      </p:pic>
    </p:spTree>
    <p:extLst>
      <p:ext uri="{BB962C8B-B14F-4D97-AF65-F5344CB8AC3E}">
        <p14:creationId xmlns:p14="http://schemas.microsoft.com/office/powerpoint/2010/main" val="3664507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Periods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plans a supervisor makes should be integrated and coordinated with the long-range plans of upper management.  </a:t>
            </a:r>
          </a:p>
          <a:p>
            <a:r>
              <a:rPr lang="en-US" sz="2200" u="sng" dirty="0" smtClean="0"/>
              <a:t>These long-range plans stem from the vision and mission of the firm and are often called the Strategic Plan</a:t>
            </a:r>
            <a:r>
              <a:rPr lang="en-US" dirty="0" smtClean="0"/>
              <a:t>.  </a:t>
            </a:r>
          </a:p>
          <a:p>
            <a:endParaRPr lang="en-US" sz="900" dirty="0"/>
          </a:p>
          <a:p>
            <a:pPr lvl="1"/>
            <a:r>
              <a:rPr lang="en-US" sz="2000" dirty="0" smtClean="0"/>
              <a:t>A supervisor should orient EEs to the overall mission and goals of the organization.  Well-informed EEs embrace the plan and personally strive to implement their part of it to the best of their ability.</a:t>
            </a:r>
          </a:p>
          <a:p>
            <a:pPr lvl="1"/>
            <a:endParaRPr lang="en-US" sz="800" dirty="0"/>
          </a:p>
          <a:p>
            <a:pPr lvl="2"/>
            <a:r>
              <a:rPr lang="en-US" sz="1800" dirty="0" smtClean="0">
                <a:solidFill>
                  <a:srgbClr val="FF0000"/>
                </a:solidFill>
              </a:rPr>
              <a:t>At minimum EEs appreciate that they have been kept informed and that they need not look to the grapevine for information about the future.</a:t>
            </a:r>
            <a:endParaRPr lang="en-US" sz="1800" dirty="0">
              <a:solidFill>
                <a:srgbClr val="FF0000"/>
              </a:solidFill>
            </a:endParaRPr>
          </a:p>
        </p:txBody>
      </p:sp>
      <p:pic>
        <p:nvPicPr>
          <p:cNvPr id="5" name="Picture 4" descr="Your Complete Starter Guide to Understanding Integrated Business Plann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5105400"/>
            <a:ext cx="2954383" cy="1735183"/>
          </a:xfrm>
          <a:prstGeom prst="rect">
            <a:avLst/>
          </a:prstGeom>
          <a:noFill/>
          <a:ln>
            <a:noFill/>
          </a:ln>
        </p:spPr>
      </p:pic>
    </p:spTree>
    <p:extLst>
      <p:ext uri="{BB962C8B-B14F-4D97-AF65-F5344CB8AC3E}">
        <p14:creationId xmlns:p14="http://schemas.microsoft.com/office/powerpoint/2010/main" val="1752842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Periods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400" u="sng" dirty="0" smtClean="0"/>
              <a:t>In order to develop realistic and meaningful plans, managers must make assumptions about the future and make adjustments as necessary</a:t>
            </a:r>
            <a:r>
              <a:rPr lang="en-US" dirty="0" smtClean="0"/>
              <a:t>.  </a:t>
            </a:r>
          </a:p>
          <a:p>
            <a:endParaRPr lang="en-US" sz="800" dirty="0"/>
          </a:p>
          <a:p>
            <a:pPr lvl="1"/>
            <a:r>
              <a:rPr lang="en-US" sz="2000" dirty="0" smtClean="0">
                <a:solidFill>
                  <a:srgbClr val="FF0000"/>
                </a:solidFill>
              </a:rPr>
              <a:t>Remember: “Before individuals can decide in which direction to go, they must determine where they want to get to,” or, as author Stephen Covey says, “Always begin with the end in mind.”</a:t>
            </a:r>
            <a:endParaRPr lang="en-US" sz="2000" dirty="0">
              <a:solidFill>
                <a:srgbClr val="FF0000"/>
              </a:solidFill>
            </a:endParaRPr>
          </a:p>
        </p:txBody>
      </p:sp>
      <p:pic>
        <p:nvPicPr>
          <p:cNvPr id="6" name="Picture 5" descr="Apa yang dimaksud dengan Assumption Analysis? - Manajemen - Dictio Communi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7152" y="4038600"/>
            <a:ext cx="3429000" cy="2227897"/>
          </a:xfrm>
          <a:prstGeom prst="rect">
            <a:avLst/>
          </a:prstGeom>
          <a:noFill/>
          <a:ln>
            <a:noFill/>
          </a:ln>
        </p:spPr>
      </p:pic>
    </p:spTree>
    <p:extLst>
      <p:ext uri="{BB962C8B-B14F-4D97-AF65-F5344CB8AC3E}">
        <p14:creationId xmlns:p14="http://schemas.microsoft.com/office/powerpoint/2010/main" val="1836753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Management by Objectives</a:t>
            </a:r>
            <a:br>
              <a:rPr lang="en-US" dirty="0" smtClean="0"/>
            </a:br>
            <a:r>
              <a:rPr lang="en-US" sz="2000" dirty="0" smtClean="0"/>
              <a:t>a System for Participative Management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Management by Objectives (MBO) is a management approach in which managers, supervisors, and EEs jointly set objectives against which performance is later evaluated</a:t>
            </a:r>
            <a:r>
              <a:rPr lang="en-US" dirty="0" smtClean="0"/>
              <a:t>.  </a:t>
            </a:r>
          </a:p>
          <a:p>
            <a:endParaRPr lang="en-US" sz="800" dirty="0"/>
          </a:p>
          <a:p>
            <a:pPr lvl="1"/>
            <a:r>
              <a:rPr lang="en-US" sz="2000" dirty="0" smtClean="0"/>
              <a:t>It is a management system that involves participative management.  </a:t>
            </a:r>
          </a:p>
          <a:p>
            <a:pPr lvl="1"/>
            <a:r>
              <a:rPr lang="en-US" sz="2000" dirty="0" smtClean="0"/>
              <a:t>MBO requires full commitment to organizational objectives, starting with top-level management and permeating throughout all levels.  </a:t>
            </a:r>
          </a:p>
          <a:p>
            <a:pPr lvl="1"/>
            <a:endParaRPr lang="en-US" sz="800" dirty="0"/>
          </a:p>
          <a:p>
            <a:pPr lvl="2"/>
            <a:r>
              <a:rPr lang="en-US" sz="1800" dirty="0" smtClean="0">
                <a:solidFill>
                  <a:srgbClr val="FF0000"/>
                </a:solidFill>
              </a:rPr>
              <a:t>MBO is also called “managing by results” or “managing for performance.”</a:t>
            </a:r>
            <a:endParaRPr lang="en-US" sz="1800" dirty="0">
              <a:solidFill>
                <a:srgbClr val="FF0000"/>
              </a:solidFill>
            </a:endParaRPr>
          </a:p>
        </p:txBody>
      </p:sp>
      <p:pic>
        <p:nvPicPr>
          <p:cNvPr id="6" name="Picture 5" descr="Management by Objectives: Advantages and Disadvantages » Forma.ai"/>
          <p:cNvPicPr/>
          <p:nvPr/>
        </p:nvPicPr>
        <p:blipFill>
          <a:blip r:embed="rId2" cstate="print"/>
          <a:srcRect/>
          <a:stretch>
            <a:fillRect/>
          </a:stretch>
        </p:blipFill>
        <p:spPr bwMode="auto">
          <a:xfrm>
            <a:off x="4876800" y="4419600"/>
            <a:ext cx="4267200" cy="2438400"/>
          </a:xfrm>
          <a:prstGeom prst="rect">
            <a:avLst/>
          </a:prstGeom>
          <a:noFill/>
          <a:ln w="9525">
            <a:noFill/>
            <a:miter lim="800000"/>
            <a:headEnd/>
            <a:tailEnd/>
          </a:ln>
        </p:spPr>
      </p:pic>
    </p:spTree>
    <p:extLst>
      <p:ext uri="{BB962C8B-B14F-4D97-AF65-F5344CB8AC3E}">
        <p14:creationId xmlns:p14="http://schemas.microsoft.com/office/powerpoint/2010/main" val="3960317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Management by Objectives</a:t>
            </a:r>
            <a:br>
              <a:rPr lang="en-US" dirty="0" smtClean="0"/>
            </a:br>
            <a:r>
              <a:rPr lang="en-US" sz="2000" dirty="0" smtClean="0"/>
              <a:t>A System for Participative Management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An effective MBO system has four major elements</a:t>
            </a:r>
            <a:r>
              <a:rPr lang="en-US" dirty="0" smtClean="0"/>
              <a:t>:</a:t>
            </a:r>
          </a:p>
          <a:p>
            <a:endParaRPr lang="en-US" sz="800" dirty="0" smtClean="0"/>
          </a:p>
          <a:p>
            <a:pPr lvl="1"/>
            <a:r>
              <a:rPr lang="en-US" dirty="0" smtClean="0"/>
              <a:t>The determination of specific, measurable, and verifiable objectives is the foundation of the system.  </a:t>
            </a:r>
          </a:p>
          <a:p>
            <a:pPr lvl="1"/>
            <a:endParaRPr lang="en-US" sz="800" dirty="0" smtClean="0"/>
          </a:p>
          <a:p>
            <a:pPr lvl="2"/>
            <a:r>
              <a:rPr lang="en-US" dirty="0" smtClean="0">
                <a:solidFill>
                  <a:srgbClr val="FF0000"/>
                </a:solidFill>
              </a:rPr>
              <a:t>The other three elements are (1) the inputs or resources needed for goal accomplishment; (2) the activities and processes that must be carried out to accomplish the goal; and (3) the results, which are evaluated against objectives.</a:t>
            </a:r>
            <a:endParaRPr lang="en-US" dirty="0">
              <a:solidFill>
                <a:srgbClr val="FF0000"/>
              </a:solidFill>
            </a:endParaRPr>
          </a:p>
        </p:txBody>
      </p:sp>
      <p:pic>
        <p:nvPicPr>
          <p:cNvPr id="5" name="Picture 4" descr="Mbo Images – Browse 317 Stock Photos, Vectors, and Video | Adobe 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191000"/>
            <a:ext cx="4349061" cy="2125345"/>
          </a:xfrm>
          <a:prstGeom prst="rect">
            <a:avLst/>
          </a:prstGeom>
          <a:noFill/>
          <a:ln>
            <a:noFill/>
          </a:ln>
        </p:spPr>
      </p:pic>
    </p:spTree>
    <p:extLst>
      <p:ext uri="{BB962C8B-B14F-4D97-AF65-F5344CB8AC3E}">
        <p14:creationId xmlns:p14="http://schemas.microsoft.com/office/powerpoint/2010/main" val="4212356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Management by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400" u="sng" dirty="0" smtClean="0"/>
              <a:t>MBO provides a sound means of appraising individual’s performances by emphasizing objective criteria</a:t>
            </a:r>
            <a:r>
              <a:rPr lang="en-US" dirty="0" smtClean="0"/>
              <a:t>.  </a:t>
            </a:r>
          </a:p>
          <a:p>
            <a:endParaRPr lang="en-US" sz="800" dirty="0"/>
          </a:p>
          <a:p>
            <a:pPr lvl="1"/>
            <a:r>
              <a:rPr lang="en-US" dirty="0" smtClean="0">
                <a:solidFill>
                  <a:srgbClr val="FF0000"/>
                </a:solidFill>
              </a:rPr>
              <a:t>It provides a more rational basis for sharing the rewards of an organization, particularly compensation and promotion   based on merit.</a:t>
            </a:r>
            <a:endParaRPr lang="en-US" dirty="0">
              <a:solidFill>
                <a:srgbClr val="FF0000"/>
              </a:solidFill>
            </a:endParaRPr>
          </a:p>
        </p:txBody>
      </p:sp>
      <p:pic>
        <p:nvPicPr>
          <p:cNvPr id="5" name="Picture 4" descr="✓ MBO là gì? Quy trình quản lý theo mục tiêu MBO - Tanc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0999" y="3505200"/>
            <a:ext cx="4666923" cy="2730500"/>
          </a:xfrm>
          <a:prstGeom prst="rect">
            <a:avLst/>
          </a:prstGeom>
          <a:noFill/>
          <a:ln>
            <a:noFill/>
          </a:ln>
        </p:spPr>
      </p:pic>
    </p:spTree>
    <p:extLst>
      <p:ext uri="{BB962C8B-B14F-4D97-AF65-F5344CB8AC3E}">
        <p14:creationId xmlns:p14="http://schemas.microsoft.com/office/powerpoint/2010/main" val="2350814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Management by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normAutofit/>
          </a:bodyPr>
          <a:lstStyle/>
          <a:p>
            <a:r>
              <a:rPr lang="en-US" sz="2200" u="sng" dirty="0" smtClean="0"/>
              <a:t>MBO systems help managers recognize importance of delegating authority and responsibility to supervisors and employees, if goals and objectives are to be achieved</a:t>
            </a:r>
            <a:r>
              <a:rPr lang="en-US" sz="2200" dirty="0" smtClean="0"/>
              <a:t>.  </a:t>
            </a:r>
          </a:p>
          <a:p>
            <a:endParaRPr lang="en-US" sz="900" dirty="0"/>
          </a:p>
          <a:p>
            <a:pPr lvl="1"/>
            <a:r>
              <a:rPr lang="en-US" sz="2000" dirty="0" smtClean="0"/>
              <a:t>Research has shown that EEs will be more motivated to try to meet  objectives because they are “our goals” rather than “their goals.” </a:t>
            </a:r>
            <a:r>
              <a:rPr lang="en-US" sz="1800" dirty="0" smtClean="0"/>
              <a:t> </a:t>
            </a:r>
          </a:p>
          <a:p>
            <a:pPr lvl="1"/>
            <a:endParaRPr lang="en-US" sz="900" dirty="0"/>
          </a:p>
          <a:p>
            <a:pPr lvl="2"/>
            <a:r>
              <a:rPr lang="en-US" sz="1800" dirty="0" smtClean="0">
                <a:solidFill>
                  <a:srgbClr val="FF0000"/>
                </a:solidFill>
              </a:rPr>
              <a:t>The advantage of a formal MBO system is that it ties together many plans, establishes priorities, and coordinates activities that otherwise might be overlooked or handled loosely in day-to-day business operations.  </a:t>
            </a:r>
          </a:p>
        </p:txBody>
      </p:sp>
      <p:pic>
        <p:nvPicPr>
          <p:cNvPr id="5" name="Picture 4" descr="Difference Between MBO and MBE (with Comparison Chart) - Key Differenc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4572000"/>
            <a:ext cx="2625634" cy="2286000"/>
          </a:xfrm>
          <a:prstGeom prst="rect">
            <a:avLst/>
          </a:prstGeom>
          <a:noFill/>
          <a:ln>
            <a:noFill/>
          </a:ln>
        </p:spPr>
      </p:pic>
    </p:spTree>
    <p:extLst>
      <p:ext uri="{BB962C8B-B14F-4D97-AF65-F5344CB8AC3E}">
        <p14:creationId xmlns:p14="http://schemas.microsoft.com/office/powerpoint/2010/main" val="185445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Management by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400" u="sng" dirty="0" smtClean="0"/>
              <a:t>After setting major goals and objectives, all levels of management participate in the design and execution of additional plans for attaining desired objectives</a:t>
            </a:r>
            <a:r>
              <a:rPr lang="en-US" dirty="0" smtClean="0"/>
              <a:t>.  </a:t>
            </a:r>
          </a:p>
          <a:p>
            <a:endParaRPr lang="en-US" sz="800" dirty="0"/>
          </a:p>
          <a:p>
            <a:pPr lvl="1"/>
            <a:r>
              <a:rPr lang="en-US" sz="2000" dirty="0" smtClean="0">
                <a:solidFill>
                  <a:srgbClr val="FF0000"/>
                </a:solidFill>
              </a:rPr>
              <a:t>These plans can be classified as (a) standing or repeat-use plans, which can be used over and over as the need arises, and (b) single-use plans, which focus on one purpose or undertaking.</a:t>
            </a:r>
            <a:endParaRPr lang="en-US" sz="2000" dirty="0">
              <a:solidFill>
                <a:srgbClr val="FF0000"/>
              </a:solidFill>
            </a:endParaRPr>
          </a:p>
        </p:txBody>
      </p:sp>
      <p:pic>
        <p:nvPicPr>
          <p:cNvPr id="5" name="Picture 4" descr="MBO Full Form: Management by Objectives - javaTpoi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886200"/>
            <a:ext cx="2931741" cy="2362792"/>
          </a:xfrm>
          <a:prstGeom prst="rect">
            <a:avLst/>
          </a:prstGeom>
          <a:noFill/>
          <a:ln>
            <a:noFill/>
          </a:ln>
        </p:spPr>
      </p:pic>
    </p:spTree>
    <p:extLst>
      <p:ext uri="{BB962C8B-B14F-4D97-AF65-F5344CB8AC3E}">
        <p14:creationId xmlns:p14="http://schemas.microsoft.com/office/powerpoint/2010/main" val="4263318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Many of the supervisor’s day-to-day activities and decisions are guided by the use of standing or repeat-use plans</a:t>
            </a:r>
            <a:r>
              <a:rPr lang="en-US" dirty="0" smtClean="0"/>
              <a:t>.  </a:t>
            </a:r>
          </a:p>
          <a:p>
            <a:endParaRPr lang="en-US" sz="800" dirty="0"/>
          </a:p>
          <a:p>
            <a:pPr lvl="1"/>
            <a:r>
              <a:rPr lang="en-US" sz="2000" dirty="0" smtClean="0"/>
              <a:t>These plans are known as policies, procedures, methods, and rules.  </a:t>
            </a:r>
          </a:p>
          <a:p>
            <a:pPr lvl="1"/>
            <a:endParaRPr lang="en-US" sz="800" dirty="0" smtClean="0"/>
          </a:p>
          <a:p>
            <a:pPr lvl="2"/>
            <a:r>
              <a:rPr lang="en-US" sz="1800" dirty="0" smtClean="0">
                <a:solidFill>
                  <a:srgbClr val="FF0000"/>
                </a:solidFill>
              </a:rPr>
              <a:t>These plans are designed to reinforce one an other and should be directed toward the achievement of both organizational and work-unit objectives.  </a:t>
            </a:r>
          </a:p>
        </p:txBody>
      </p:sp>
      <p:pic>
        <p:nvPicPr>
          <p:cNvPr id="5" name="Picture 4" descr="Free photo: Plans Button Shows Objectives Planning And Organizing - Aim,  Aspirations, Aspire - Free Download - Jooin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886200"/>
            <a:ext cx="3886200" cy="2438400"/>
          </a:xfrm>
          <a:prstGeom prst="rect">
            <a:avLst/>
          </a:prstGeom>
          <a:noFill/>
          <a:ln>
            <a:noFill/>
          </a:ln>
        </p:spPr>
      </p:pic>
    </p:spTree>
    <p:extLst>
      <p:ext uri="{BB962C8B-B14F-4D97-AF65-F5344CB8AC3E}">
        <p14:creationId xmlns:p14="http://schemas.microsoft.com/office/powerpoint/2010/main" val="633801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Functions Begin with Planning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Planning means deciding what is to be done in the future</a:t>
            </a:r>
            <a:r>
              <a:rPr lang="en-US" dirty="0" smtClean="0"/>
              <a:t>.  </a:t>
            </a:r>
          </a:p>
          <a:p>
            <a:endParaRPr lang="en-US" sz="800" dirty="0"/>
          </a:p>
          <a:p>
            <a:pPr lvl="1"/>
            <a:r>
              <a:rPr lang="en-US" dirty="0" smtClean="0"/>
              <a:t>It includes analyzing a situation, forecasting events, establishing objectives, setting priorities, and deciding which actions are needed to achieve those objectives.  </a:t>
            </a:r>
          </a:p>
          <a:p>
            <a:pPr lvl="1"/>
            <a:endParaRPr lang="en-US" sz="800" dirty="0"/>
          </a:p>
          <a:p>
            <a:pPr lvl="2"/>
            <a:r>
              <a:rPr lang="en-US" dirty="0" smtClean="0">
                <a:solidFill>
                  <a:srgbClr val="FF0000"/>
                </a:solidFill>
              </a:rPr>
              <a:t>Logically, planning precedes all other managerial functions because every manager must project a framework and a course of action before trying to achieve the desired results.</a:t>
            </a:r>
            <a:endParaRPr lang="en-US" dirty="0">
              <a:solidFill>
                <a:srgbClr val="FF0000"/>
              </a:solidFill>
            </a:endParaRPr>
          </a:p>
        </p:txBody>
      </p:sp>
      <p:pic>
        <p:nvPicPr>
          <p:cNvPr id="5" name="Picture 4" descr="What is Planning ? Process and Characteristics - Notes Learn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495800"/>
            <a:ext cx="4495800" cy="2362200"/>
          </a:xfrm>
          <a:prstGeom prst="rect">
            <a:avLst/>
          </a:prstGeom>
          <a:noFill/>
          <a:ln>
            <a:noFill/>
          </a:ln>
        </p:spPr>
      </p:pic>
    </p:spTree>
    <p:extLst>
      <p:ext uri="{BB962C8B-B14F-4D97-AF65-F5344CB8AC3E}">
        <p14:creationId xmlns:p14="http://schemas.microsoft.com/office/powerpoint/2010/main" val="3566795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normAutofit/>
          </a:bodyPr>
          <a:lstStyle/>
          <a:p>
            <a:r>
              <a:rPr lang="en-US" sz="2200" u="sng" dirty="0" smtClean="0"/>
              <a:t>A policy is a general guide to thinking when making decisions</a:t>
            </a:r>
            <a:r>
              <a:rPr lang="en-US" dirty="0" smtClean="0"/>
              <a:t>.  </a:t>
            </a:r>
          </a:p>
          <a:p>
            <a:endParaRPr lang="en-US" sz="800" dirty="0"/>
          </a:p>
          <a:p>
            <a:pPr lvl="1"/>
            <a:r>
              <a:rPr lang="en-US" sz="2000" dirty="0" smtClean="0"/>
              <a:t>Corporate policies are usually statements that channel the thinking of managers and supervisors in specified directions and define the limits within which those staff must stay as they make decisions.  </a:t>
            </a:r>
          </a:p>
          <a:p>
            <a:pPr lvl="1"/>
            <a:endParaRPr lang="en-US" sz="800" dirty="0"/>
          </a:p>
          <a:p>
            <a:pPr lvl="2"/>
            <a:r>
              <a:rPr lang="en-US" sz="1800" dirty="0" smtClean="0">
                <a:solidFill>
                  <a:srgbClr val="FF0000"/>
                </a:solidFill>
              </a:rPr>
              <a:t>Effective policies promote consistent decision making throughout an enterprise.  Once policies are set, managers find it easier to delegate authority, because the decision another makes is guided by policies.  </a:t>
            </a:r>
            <a:endParaRPr lang="en-US" sz="1800" dirty="0">
              <a:solidFill>
                <a:srgbClr val="FF0000"/>
              </a:solidFill>
            </a:endParaRPr>
          </a:p>
        </p:txBody>
      </p:sp>
      <p:pic>
        <p:nvPicPr>
          <p:cNvPr id="5" name="Picture 4" descr="Policies Imag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267200"/>
            <a:ext cx="2054352" cy="2095500"/>
          </a:xfrm>
          <a:prstGeom prst="rect">
            <a:avLst/>
          </a:prstGeom>
          <a:noFill/>
          <a:ln>
            <a:noFill/>
          </a:ln>
        </p:spPr>
      </p:pic>
    </p:spTree>
    <p:extLst>
      <p:ext uri="{BB962C8B-B14F-4D97-AF65-F5344CB8AC3E}">
        <p14:creationId xmlns:p14="http://schemas.microsoft.com/office/powerpoint/2010/main" val="2779758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400" u="sng" dirty="0" smtClean="0"/>
              <a:t>Because policies are guides to decision making, they should be clearly stated and communicated to those in the organization who are affected by them</a:t>
            </a:r>
            <a:r>
              <a:rPr lang="en-US" dirty="0" smtClean="0"/>
              <a:t>.  </a:t>
            </a:r>
          </a:p>
          <a:p>
            <a:endParaRPr lang="en-US" sz="800" dirty="0"/>
          </a:p>
          <a:p>
            <a:pPr lvl="1"/>
            <a:r>
              <a:rPr lang="en-US" sz="2000" dirty="0" smtClean="0"/>
              <a:t>Although there is no guarantee that policies will always be followed or understood, they are more likely to be followed consistently if  they are written.  </a:t>
            </a:r>
          </a:p>
          <a:p>
            <a:pPr lvl="1"/>
            <a:endParaRPr lang="en-US" sz="800" dirty="0"/>
          </a:p>
          <a:p>
            <a:pPr lvl="2"/>
            <a:r>
              <a:rPr lang="en-US" sz="1800" dirty="0" smtClean="0">
                <a:solidFill>
                  <a:srgbClr val="FF0000"/>
                </a:solidFill>
              </a:rPr>
              <a:t>Every policy should be reviewed periodically and revised or discarded as conditions or circumstances warrant.</a:t>
            </a:r>
            <a:endParaRPr lang="en-US" sz="1800" dirty="0">
              <a:solidFill>
                <a:srgbClr val="FF0000"/>
              </a:solidFill>
            </a:endParaRPr>
          </a:p>
        </p:txBody>
      </p:sp>
      <p:pic>
        <p:nvPicPr>
          <p:cNvPr id="5" name="Picture 4" descr="Policy Vector Art, Icons, and Graphics for Free Downloa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419600"/>
            <a:ext cx="2633472" cy="1828800"/>
          </a:xfrm>
          <a:prstGeom prst="rect">
            <a:avLst/>
          </a:prstGeom>
          <a:noFill/>
          <a:ln>
            <a:noFill/>
          </a:ln>
        </p:spPr>
      </p:pic>
    </p:spTree>
    <p:extLst>
      <p:ext uri="{BB962C8B-B14F-4D97-AF65-F5344CB8AC3E}">
        <p14:creationId xmlns:p14="http://schemas.microsoft.com/office/powerpoint/2010/main" val="3266450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r>
              <a:rPr lang="en-US" sz="2400" u="sng" dirty="0" smtClean="0"/>
              <a:t>The supervisor will be called on to apply existing policies in making decisions</a:t>
            </a:r>
            <a:r>
              <a:rPr lang="en-US" dirty="0" smtClean="0"/>
              <a:t>.  </a:t>
            </a:r>
          </a:p>
          <a:p>
            <a:endParaRPr lang="en-US" sz="800" dirty="0"/>
          </a:p>
          <a:p>
            <a:pPr lvl="1"/>
            <a:r>
              <a:rPr lang="en-US" dirty="0" smtClean="0"/>
              <a:t>That is, most of the time, it is the supervisor’s role to interpret, apply, and explain policies.  </a:t>
            </a:r>
          </a:p>
          <a:p>
            <a:pPr lvl="1"/>
            <a:endParaRPr lang="en-US" sz="800" dirty="0"/>
          </a:p>
          <a:p>
            <a:pPr lvl="2"/>
            <a:r>
              <a:rPr lang="en-US" dirty="0" smtClean="0">
                <a:solidFill>
                  <a:srgbClr val="FF0000"/>
                </a:solidFill>
              </a:rPr>
              <a:t>Because policies guide supervisors in many daily decisions, supervisors must understand the policies and learn how to interpret and apply them.  </a:t>
            </a:r>
            <a:endParaRPr lang="en-US" dirty="0">
              <a:solidFill>
                <a:srgbClr val="FF0000"/>
              </a:solidFill>
            </a:endParaRPr>
          </a:p>
        </p:txBody>
      </p:sp>
      <p:pic>
        <p:nvPicPr>
          <p:cNvPr id="5" name="Picture 4" descr="The 5 company policies you need to have in writ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343400"/>
            <a:ext cx="4419600" cy="2514600"/>
          </a:xfrm>
          <a:prstGeom prst="rect">
            <a:avLst/>
          </a:prstGeom>
          <a:noFill/>
          <a:ln>
            <a:noFill/>
          </a:ln>
        </p:spPr>
      </p:pic>
    </p:spTree>
    <p:extLst>
      <p:ext uri="{BB962C8B-B14F-4D97-AF65-F5344CB8AC3E}">
        <p14:creationId xmlns:p14="http://schemas.microsoft.com/office/powerpoint/2010/main" val="2747924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200" u="sng" dirty="0" smtClean="0"/>
              <a:t>A procedure, like a policy, is a standing plan for achieving objectives.  It derives from policies but is more specific</a:t>
            </a:r>
            <a:r>
              <a:rPr lang="en-US" dirty="0" smtClean="0"/>
              <a:t>.  </a:t>
            </a:r>
          </a:p>
          <a:p>
            <a:endParaRPr lang="en-US" sz="800" dirty="0"/>
          </a:p>
          <a:p>
            <a:pPr lvl="1"/>
            <a:r>
              <a:rPr lang="en-US" sz="2000" dirty="0" smtClean="0"/>
              <a:t>Procedures define a chronological sequence of actions that carry out the terms and objectives of a policy.  They promote consistency by listing the steps to be taken and the sequence to be followed.  </a:t>
            </a:r>
          </a:p>
          <a:p>
            <a:pPr lvl="1"/>
            <a:endParaRPr lang="en-US" sz="800" dirty="0"/>
          </a:p>
          <a:p>
            <a:pPr lvl="2"/>
            <a:r>
              <a:rPr lang="en-US" dirty="0" smtClean="0">
                <a:solidFill>
                  <a:srgbClr val="FF0000"/>
                </a:solidFill>
              </a:rPr>
              <a:t>At times, procedures are combined with or incorporated into policy statements.</a:t>
            </a:r>
            <a:endParaRPr lang="en-US" dirty="0">
              <a:solidFill>
                <a:srgbClr val="FF0000"/>
              </a:solidFill>
            </a:endParaRPr>
          </a:p>
        </p:txBody>
      </p:sp>
      <p:pic>
        <p:nvPicPr>
          <p:cNvPr id="5" name="Picture 4" descr="823 Policies Procedures Stock Photos - Free &amp; Royalty-Free Stock Photos  from Dreamsti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4343400"/>
            <a:ext cx="4797552" cy="1988820"/>
          </a:xfrm>
          <a:prstGeom prst="rect">
            <a:avLst/>
          </a:prstGeom>
          <a:noFill/>
          <a:ln>
            <a:noFill/>
          </a:ln>
        </p:spPr>
      </p:pic>
    </p:spTree>
    <p:extLst>
      <p:ext uri="{BB962C8B-B14F-4D97-AF65-F5344CB8AC3E}">
        <p14:creationId xmlns:p14="http://schemas.microsoft.com/office/powerpoint/2010/main" val="2387299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400" u="sng" dirty="0" smtClean="0"/>
              <a:t>At the department level, the supervisor must often develop procedures to determine how work is to be done</a:t>
            </a:r>
            <a:r>
              <a:rPr lang="en-US" dirty="0" smtClean="0"/>
              <a:t>.  </a:t>
            </a:r>
          </a:p>
          <a:p>
            <a:endParaRPr lang="en-US" sz="800" dirty="0"/>
          </a:p>
          <a:p>
            <a:pPr lvl="1"/>
            <a:r>
              <a:rPr lang="en-US" dirty="0" smtClean="0"/>
              <a:t>When supervisors are fortunate enough to have only highly skilled EEs to lead, they depend on the EEs to a great extent to select efficient paths of performance.  </a:t>
            </a:r>
          </a:p>
          <a:p>
            <a:pPr lvl="1"/>
            <a:endParaRPr lang="en-US" sz="800" dirty="0"/>
          </a:p>
          <a:p>
            <a:pPr lvl="2"/>
            <a:r>
              <a:rPr lang="en-US" dirty="0" smtClean="0">
                <a:solidFill>
                  <a:srgbClr val="FF0000"/>
                </a:solidFill>
              </a:rPr>
              <a:t>However, this situation is uncommon.  Most EEs look to the supervisor for instruction on how to proceed.</a:t>
            </a:r>
            <a:endParaRPr lang="en-US" dirty="0">
              <a:solidFill>
                <a:srgbClr val="FF0000"/>
              </a:solidFill>
            </a:endParaRPr>
          </a:p>
        </p:txBody>
      </p:sp>
      <p:pic>
        <p:nvPicPr>
          <p:cNvPr id="5" name="Picture 4" descr="Procédures Dossiers Sens Exact Du Processus Et Les Meilleures Pratiques  Banque D'Images et Photos Libres De Droits. Image 2641675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495800"/>
            <a:ext cx="2780538" cy="1816100"/>
          </a:xfrm>
          <a:prstGeom prst="rect">
            <a:avLst/>
          </a:prstGeom>
          <a:noFill/>
          <a:ln>
            <a:noFill/>
          </a:ln>
        </p:spPr>
      </p:pic>
    </p:spTree>
    <p:extLst>
      <p:ext uri="{BB962C8B-B14F-4D97-AF65-F5344CB8AC3E}">
        <p14:creationId xmlns:p14="http://schemas.microsoft.com/office/powerpoint/2010/main" val="1317707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normAutofit/>
          </a:bodyPr>
          <a:lstStyle/>
          <a:p>
            <a:r>
              <a:rPr lang="en-US" sz="2400" u="sng" dirty="0" smtClean="0"/>
              <a:t>One advantage of preparing a procedure is that it requires an analysis of work to be done</a:t>
            </a:r>
            <a:r>
              <a:rPr lang="en-US" dirty="0" smtClean="0"/>
              <a:t>.  </a:t>
            </a:r>
          </a:p>
          <a:p>
            <a:endParaRPr lang="en-US" sz="800" dirty="0"/>
          </a:p>
          <a:p>
            <a:pPr lvl="1"/>
            <a:r>
              <a:rPr lang="en-US" sz="2000" dirty="0" smtClean="0"/>
              <a:t>Another advantage is that once a procedure is established, it promotes more uniform action, reduces the need for much routine decision making, and encourages a predictable outcome.  </a:t>
            </a:r>
          </a:p>
          <a:p>
            <a:pPr lvl="1"/>
            <a:r>
              <a:rPr lang="en-US" sz="2000" dirty="0" smtClean="0"/>
              <a:t>Procedures also give supervisor standards for appraising EEs work.  </a:t>
            </a:r>
          </a:p>
          <a:p>
            <a:pPr lvl="1"/>
            <a:endParaRPr lang="en-US" sz="800" dirty="0"/>
          </a:p>
          <a:p>
            <a:pPr lvl="2"/>
            <a:r>
              <a:rPr lang="en-US" sz="1800" dirty="0" smtClean="0">
                <a:solidFill>
                  <a:srgbClr val="FF0000"/>
                </a:solidFill>
              </a:rPr>
              <a:t>To realize these advantages, a supervisor should devote considerable time and effort to devising, departmental procedures to cover as many phases of operations as practical, such as work operations and work flow, scheduling, and personnel assignments.</a:t>
            </a:r>
            <a:endParaRPr lang="en-US" sz="1800" dirty="0">
              <a:solidFill>
                <a:srgbClr val="FF0000"/>
              </a:solidFill>
            </a:endParaRPr>
          </a:p>
        </p:txBody>
      </p:sp>
      <p:pic>
        <p:nvPicPr>
          <p:cNvPr id="5" name="Picture 4" descr="Standard Operating Procedure Road Stock Photos and Images - 123R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953000"/>
            <a:ext cx="3429000" cy="1905000"/>
          </a:xfrm>
          <a:prstGeom prst="rect">
            <a:avLst/>
          </a:prstGeom>
          <a:noFill/>
          <a:ln>
            <a:noFill/>
          </a:ln>
        </p:spPr>
      </p:pic>
    </p:spTree>
    <p:extLst>
      <p:ext uri="{BB962C8B-B14F-4D97-AF65-F5344CB8AC3E}">
        <p14:creationId xmlns:p14="http://schemas.microsoft.com/office/powerpoint/2010/main" val="338705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400" u="sng" dirty="0" smtClean="0"/>
              <a:t>Like a procedure, a method is a standing plan for action, but it is even more detailed than a procedure</a:t>
            </a:r>
            <a:r>
              <a:rPr lang="en-US" dirty="0" smtClean="0"/>
              <a:t>.  </a:t>
            </a:r>
          </a:p>
          <a:p>
            <a:endParaRPr lang="en-US" sz="800" dirty="0"/>
          </a:p>
          <a:p>
            <a:pPr lvl="1"/>
            <a:r>
              <a:rPr lang="en-US" dirty="0" smtClean="0"/>
              <a:t>A procedure shows a series of steps to be taken, whereas a method is concerned with only one operation or one step, and it indicates exactly how that step is to be performed.  </a:t>
            </a:r>
          </a:p>
          <a:p>
            <a:pPr lvl="1"/>
            <a:endParaRPr lang="en-US" sz="800" dirty="0"/>
          </a:p>
          <a:p>
            <a:pPr lvl="2"/>
            <a:r>
              <a:rPr lang="en-US" sz="1800" dirty="0" smtClean="0">
                <a:solidFill>
                  <a:srgbClr val="FF0000"/>
                </a:solidFill>
              </a:rPr>
              <a:t>For most jobs, there are usually “best methods,” that is, the most efficient ways for the jobs to be done given existing resources and circumstances.</a:t>
            </a:r>
            <a:endParaRPr lang="en-US" sz="1800" dirty="0">
              <a:solidFill>
                <a:srgbClr val="FF0000"/>
              </a:solidFill>
            </a:endParaRPr>
          </a:p>
        </p:txBody>
      </p:sp>
      <p:pic>
        <p:nvPicPr>
          <p:cNvPr id="5" name="Picture 4" descr="Geodynamics | Writing the Methods Sec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571999"/>
            <a:ext cx="4572000" cy="2294709"/>
          </a:xfrm>
          <a:prstGeom prst="rect">
            <a:avLst/>
          </a:prstGeom>
          <a:noFill/>
          <a:ln>
            <a:noFill/>
          </a:ln>
        </p:spPr>
      </p:pic>
    </p:spTree>
    <p:extLst>
      <p:ext uri="{BB962C8B-B14F-4D97-AF65-F5344CB8AC3E}">
        <p14:creationId xmlns:p14="http://schemas.microsoft.com/office/powerpoint/2010/main" val="805143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400" u="sng" dirty="0" smtClean="0"/>
              <a:t>A rule is a directive that must be applied and enforced wherever applicable</a:t>
            </a:r>
            <a:r>
              <a:rPr lang="en-US" dirty="0" smtClean="0"/>
              <a:t>.  </a:t>
            </a:r>
          </a:p>
          <a:p>
            <a:endParaRPr lang="en-US" sz="800" dirty="0"/>
          </a:p>
          <a:p>
            <a:pPr lvl="1"/>
            <a:r>
              <a:rPr lang="en-US" sz="2000" dirty="0" smtClean="0"/>
              <a:t>When a rule is a specific guide for the behavior of EEs in a department, the supervisor must follow that rule, without deviation, wherever it applies.  For example, “Safety equipment must be worn in posted areas” is a common organizational rule.  It means exactly what it says, and there are no exceptions.</a:t>
            </a:r>
          </a:p>
          <a:p>
            <a:pPr lvl="1"/>
            <a:endParaRPr lang="en-US" sz="800" dirty="0"/>
          </a:p>
          <a:p>
            <a:pPr lvl="2"/>
            <a:r>
              <a:rPr lang="en-US" sz="1800" dirty="0" smtClean="0">
                <a:solidFill>
                  <a:srgbClr val="FF0000"/>
                </a:solidFill>
              </a:rPr>
              <a:t>It is each supervisor’s duty to apply and enforce all rules uniformly as those rules relate to each area of responsibility.</a:t>
            </a:r>
            <a:endParaRPr lang="en-US" sz="1800" dirty="0">
              <a:solidFill>
                <a:srgbClr val="FF0000"/>
              </a:solidFill>
            </a:endParaRPr>
          </a:p>
        </p:txBody>
      </p:sp>
      <p:pic>
        <p:nvPicPr>
          <p:cNvPr id="5" name="Picture 4" descr="Could we live in a world without rules? - The Ghana Repo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953000"/>
            <a:ext cx="3733800" cy="1905000"/>
          </a:xfrm>
          <a:prstGeom prst="rect">
            <a:avLst/>
          </a:prstGeom>
          <a:noFill/>
          <a:ln>
            <a:noFill/>
          </a:ln>
        </p:spPr>
      </p:pic>
    </p:spTree>
    <p:extLst>
      <p:ext uri="{BB962C8B-B14F-4D97-AF65-F5344CB8AC3E}">
        <p14:creationId xmlns:p14="http://schemas.microsoft.com/office/powerpoint/2010/main" val="4042552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normAutofit/>
          </a:bodyPr>
          <a:lstStyle/>
          <a:p>
            <a:r>
              <a:rPr lang="en-US" sz="2200" u="sng" dirty="0" smtClean="0"/>
              <a:t>A budget is a plan that expresses anticipated allocations and results in numerical terms, such as dollars and cents, EE hours, sales figures, or units produced</a:t>
            </a:r>
            <a:r>
              <a:rPr lang="en-US" dirty="0" smtClean="0"/>
              <a:t>.  </a:t>
            </a:r>
          </a:p>
          <a:p>
            <a:endParaRPr lang="en-US" sz="800" dirty="0"/>
          </a:p>
          <a:p>
            <a:pPr lvl="1"/>
            <a:r>
              <a:rPr lang="en-US" dirty="0" smtClean="0"/>
              <a:t>It serves as a plan for a stated period, usually one year.  </a:t>
            </a:r>
          </a:p>
          <a:p>
            <a:pPr lvl="1"/>
            <a:endParaRPr lang="en-US" sz="800" dirty="0" smtClean="0"/>
          </a:p>
          <a:p>
            <a:pPr lvl="2"/>
            <a:r>
              <a:rPr lang="en-US" sz="1800" dirty="0" smtClean="0">
                <a:solidFill>
                  <a:srgbClr val="FF0000"/>
                </a:solidFill>
              </a:rPr>
              <a:t>All budgets are eventually translated into monetary terms, and an overall financial budget is developed for the entire firm.  When the stated period is over, the budget expires; it has served its usefulness and is no longer valid.  For this reason, a budget is a single-use plan.</a:t>
            </a:r>
            <a:endParaRPr lang="en-US" sz="1800" dirty="0">
              <a:solidFill>
                <a:srgbClr val="FF0000"/>
              </a:solidFill>
            </a:endParaRPr>
          </a:p>
        </p:txBody>
      </p:sp>
      <p:pic>
        <p:nvPicPr>
          <p:cNvPr id="6" name="Picture 5" descr="Find New Marketing Dollars &amp; Grow Results As Budgets Shrink - Paradox  Market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1688" y="4572000"/>
            <a:ext cx="4553712" cy="1781048"/>
          </a:xfrm>
          <a:prstGeom prst="rect">
            <a:avLst/>
          </a:prstGeom>
          <a:noFill/>
          <a:ln>
            <a:noFill/>
          </a:ln>
        </p:spPr>
      </p:pic>
    </p:spTree>
    <p:extLst>
      <p:ext uri="{BB962C8B-B14F-4D97-AF65-F5344CB8AC3E}">
        <p14:creationId xmlns:p14="http://schemas.microsoft.com/office/powerpoint/2010/main" val="3654128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normAutofit/>
          </a:bodyPr>
          <a:lstStyle/>
          <a:p>
            <a:r>
              <a:rPr lang="en-US" sz="2200" u="sng" dirty="0" smtClean="0"/>
              <a:t>As a statement of expected allocations and results, a budget is associated with control.  However, preparing a budget is a planning process, and this is part of every manager’s responsibilities</a:t>
            </a:r>
            <a:r>
              <a:rPr lang="en-US" dirty="0" smtClean="0"/>
              <a:t>.  </a:t>
            </a:r>
          </a:p>
          <a:p>
            <a:endParaRPr lang="en-US" sz="800" dirty="0"/>
          </a:p>
          <a:p>
            <a:pPr lvl="1"/>
            <a:r>
              <a:rPr lang="en-US" sz="2000" dirty="0" smtClean="0"/>
              <a:t>Because a budget is expressed in numerical terms, it has the advantage of being specific rather than general.  </a:t>
            </a:r>
          </a:p>
          <a:p>
            <a:pPr lvl="1"/>
            <a:r>
              <a:rPr lang="en-US" sz="2000" dirty="0" smtClean="0"/>
              <a:t>There is a considerable difference between just making general forecasts and attaching numerical values to specific plans.  </a:t>
            </a:r>
          </a:p>
          <a:p>
            <a:pPr lvl="1"/>
            <a:endParaRPr lang="en-US" sz="800" dirty="0"/>
          </a:p>
          <a:p>
            <a:pPr lvl="2"/>
            <a:r>
              <a:rPr lang="en-US" sz="1800" dirty="0" smtClean="0">
                <a:solidFill>
                  <a:srgbClr val="FF0000"/>
                </a:solidFill>
              </a:rPr>
              <a:t>The figures that the supervisor finds in a budget are actual plans that become standards to be achieved.</a:t>
            </a:r>
            <a:endParaRPr lang="en-US" sz="1800" dirty="0">
              <a:solidFill>
                <a:srgbClr val="FF0000"/>
              </a:solidFill>
            </a:endParaRPr>
          </a:p>
        </p:txBody>
      </p:sp>
      <p:pic>
        <p:nvPicPr>
          <p:cNvPr id="6" name="Picture 5" descr="Value Added Budgets | Budgets and Funding 2023 | Library Journ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105400"/>
            <a:ext cx="2819400" cy="1752600"/>
          </a:xfrm>
          <a:prstGeom prst="rect">
            <a:avLst/>
          </a:prstGeom>
          <a:noFill/>
          <a:ln>
            <a:noFill/>
          </a:ln>
        </p:spPr>
      </p:pic>
    </p:spTree>
    <p:extLst>
      <p:ext uri="{BB962C8B-B14F-4D97-AF65-F5344CB8AC3E}">
        <p14:creationId xmlns:p14="http://schemas.microsoft.com/office/powerpoint/2010/main" val="1799315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Functions Begin with Planning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normAutofit/>
          </a:bodyPr>
          <a:lstStyle/>
          <a:p>
            <a:r>
              <a:rPr lang="en-US" sz="2100" u="sng" dirty="0" smtClean="0"/>
              <a:t>Planning is a managerial function every supervisor must perform. All managerial functions depend on it.  </a:t>
            </a:r>
            <a:endParaRPr lang="en-US" sz="2100" dirty="0" smtClean="0"/>
          </a:p>
          <a:p>
            <a:endParaRPr lang="en-US" sz="900" dirty="0"/>
          </a:p>
          <a:p>
            <a:pPr lvl="1"/>
            <a:r>
              <a:rPr lang="en-US" sz="2000" dirty="0" smtClean="0"/>
              <a:t>By planning, the supervisor realistically anticipates and analyzes problems and opportunities, examines the probable effects of various alternatives, and chooses the course of action that should lead to the most desirable results.  </a:t>
            </a:r>
          </a:p>
          <a:p>
            <a:pPr lvl="1"/>
            <a:endParaRPr lang="en-US" sz="900" dirty="0"/>
          </a:p>
          <a:p>
            <a:pPr lvl="2"/>
            <a:r>
              <a:rPr lang="en-US" sz="1800" dirty="0" smtClean="0">
                <a:solidFill>
                  <a:srgbClr val="FF0000"/>
                </a:solidFill>
              </a:rPr>
              <a:t>Plans alone do not bring about desired results, but without good planning, activities would be random, thereby producing confusion and inefficiency.</a:t>
            </a:r>
            <a:endParaRPr lang="en-US" sz="1800" dirty="0">
              <a:solidFill>
                <a:srgbClr val="FF0000"/>
              </a:solidFill>
            </a:endParaRPr>
          </a:p>
        </p:txBody>
      </p:sp>
      <p:pic>
        <p:nvPicPr>
          <p:cNvPr id="5" name="Picture 4" descr="Comment bien organiser les plannings de vos salariés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724400"/>
            <a:ext cx="3810000" cy="2133600"/>
          </a:xfrm>
          <a:prstGeom prst="rect">
            <a:avLst/>
          </a:prstGeom>
          <a:noFill/>
          <a:ln>
            <a:noFill/>
          </a:ln>
        </p:spPr>
      </p:pic>
    </p:spTree>
    <p:extLst>
      <p:ext uri="{BB962C8B-B14F-4D97-AF65-F5344CB8AC3E}">
        <p14:creationId xmlns:p14="http://schemas.microsoft.com/office/powerpoint/2010/main" val="2344770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400" u="sng" dirty="0" smtClean="0"/>
              <a:t>Because supervisors must function within a budget, they should help prepare it</a:t>
            </a:r>
            <a:r>
              <a:rPr lang="en-US" dirty="0" smtClean="0"/>
              <a:t>.  </a:t>
            </a:r>
          </a:p>
          <a:p>
            <a:endParaRPr lang="en-US" sz="800" dirty="0"/>
          </a:p>
          <a:p>
            <a:pPr lvl="1"/>
            <a:r>
              <a:rPr lang="en-US" sz="2000" dirty="0" smtClean="0">
                <a:solidFill>
                  <a:srgbClr val="FF0000"/>
                </a:solidFill>
              </a:rPr>
              <a:t>Supervisors should have the opportunity to propose detailed budgets for their departments or at least to participate in discussions with higher-level managers before departmental budgets are finalized.  </a:t>
            </a:r>
            <a:endParaRPr lang="en-US" sz="2000" dirty="0">
              <a:solidFill>
                <a:srgbClr val="FF0000"/>
              </a:solidFill>
            </a:endParaRPr>
          </a:p>
        </p:txBody>
      </p:sp>
      <p:pic>
        <p:nvPicPr>
          <p:cNvPr id="5" name="Picture 4" descr="What Is a Budget? Plus 10 Budgeting Myths Holding You Ba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3657600"/>
            <a:ext cx="4096512" cy="2684417"/>
          </a:xfrm>
          <a:prstGeom prst="rect">
            <a:avLst/>
          </a:prstGeom>
          <a:noFill/>
          <a:ln>
            <a:noFill/>
          </a:ln>
        </p:spPr>
      </p:pic>
    </p:spTree>
    <p:extLst>
      <p:ext uri="{BB962C8B-B14F-4D97-AF65-F5344CB8AC3E}">
        <p14:creationId xmlns:p14="http://schemas.microsoft.com/office/powerpoint/2010/main" val="3755784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400" u="sng" dirty="0" smtClean="0"/>
              <a:t>All supervisors are held accountable for variations from the established budget</a:t>
            </a:r>
            <a:r>
              <a:rPr lang="en-US" dirty="0" smtClean="0"/>
              <a:t>.  </a:t>
            </a:r>
          </a:p>
          <a:p>
            <a:endParaRPr lang="en-US" sz="800" dirty="0"/>
          </a:p>
          <a:p>
            <a:pPr lvl="1"/>
            <a:r>
              <a:rPr lang="en-US" sz="2000" dirty="0" smtClean="0">
                <a:solidFill>
                  <a:srgbClr val="FF0000"/>
                </a:solidFill>
              </a:rPr>
              <a:t>There are numerous types of budgets in which supervisors can play a part.  For example, supervisors may design budgets in which they plan the work hours to be used for jobs in their departments.  Supervisors also may prepare budgets for materials and supplies, wages, utility expenses, and other departmental expenditures.</a:t>
            </a:r>
            <a:endParaRPr lang="en-US" sz="2000" dirty="0">
              <a:solidFill>
                <a:srgbClr val="FF0000"/>
              </a:solidFill>
            </a:endParaRPr>
          </a:p>
        </p:txBody>
      </p:sp>
      <p:pic>
        <p:nvPicPr>
          <p:cNvPr id="5" name="Picture 4" descr="Budget Definition - JavaTpoi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343400"/>
            <a:ext cx="4114800" cy="1950085"/>
          </a:xfrm>
          <a:prstGeom prst="rect">
            <a:avLst/>
          </a:prstGeom>
          <a:noFill/>
          <a:ln>
            <a:noFill/>
          </a:ln>
        </p:spPr>
      </p:pic>
    </p:spTree>
    <p:extLst>
      <p:ext uri="{BB962C8B-B14F-4D97-AF65-F5344CB8AC3E}">
        <p14:creationId xmlns:p14="http://schemas.microsoft.com/office/powerpoint/2010/main" val="917951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a:bodyPr>
          <a:lstStyle/>
          <a:p>
            <a:r>
              <a:rPr lang="en-US" sz="2200" u="sng" dirty="0" smtClean="0"/>
              <a:t>Most organizations schedule interim monthly or quarterly reviews during which the budget is compared to actual results.  Therefore, a budget is also a control device</a:t>
            </a:r>
            <a:r>
              <a:rPr lang="en-US" dirty="0" smtClean="0"/>
              <a:t>.  </a:t>
            </a:r>
          </a:p>
          <a:p>
            <a:endParaRPr lang="en-US" sz="800" dirty="0"/>
          </a:p>
          <a:p>
            <a:pPr lvl="1"/>
            <a:r>
              <a:rPr lang="en-US" sz="2000" dirty="0" smtClean="0"/>
              <a:t>If necessary, the budget is revised to adjust to results and forecasts.  </a:t>
            </a:r>
          </a:p>
          <a:p>
            <a:pPr lvl="1"/>
            <a:endParaRPr lang="en-US" sz="800" dirty="0"/>
          </a:p>
          <a:p>
            <a:pPr lvl="2"/>
            <a:r>
              <a:rPr lang="en-US" sz="1800" dirty="0" smtClean="0">
                <a:solidFill>
                  <a:srgbClr val="FF0000"/>
                </a:solidFill>
              </a:rPr>
              <a:t>Supervisors should carefully study and analyze significant variations from the budget to determine where and why plans went wrong, what and where adjustments need to be made, and what the revised budget should reflect, including new factors and any changes in the department.  </a:t>
            </a:r>
            <a:endParaRPr lang="en-US" sz="1800" dirty="0">
              <a:solidFill>
                <a:srgbClr val="FF0000"/>
              </a:solidFill>
            </a:endParaRPr>
          </a:p>
        </p:txBody>
      </p:sp>
      <p:pic>
        <p:nvPicPr>
          <p:cNvPr id="5" name="Picture 4" descr="BUDGETARY CONTROL - COMMERCEIE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648199"/>
            <a:ext cx="3313938" cy="1663119"/>
          </a:xfrm>
          <a:prstGeom prst="rect">
            <a:avLst/>
          </a:prstGeom>
          <a:noFill/>
          <a:ln>
            <a:noFill/>
          </a:ln>
        </p:spPr>
      </p:pic>
    </p:spTree>
    <p:extLst>
      <p:ext uri="{BB962C8B-B14F-4D97-AF65-F5344CB8AC3E}">
        <p14:creationId xmlns:p14="http://schemas.microsoft.com/office/powerpoint/2010/main" val="14645397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400" u="sng" dirty="0" smtClean="0"/>
              <a:t>When an annual budget is about to expire, it becomes a guide for preparing the next year’s budget</a:t>
            </a:r>
            <a:r>
              <a:rPr lang="en-US" dirty="0" smtClean="0"/>
              <a:t>.  </a:t>
            </a:r>
          </a:p>
          <a:p>
            <a:endParaRPr lang="en-US" sz="800" dirty="0"/>
          </a:p>
          <a:p>
            <a:pPr lvl="1"/>
            <a:r>
              <a:rPr lang="en-US" dirty="0" smtClean="0">
                <a:solidFill>
                  <a:srgbClr val="FF0000"/>
                </a:solidFill>
              </a:rPr>
              <a:t>Thus, the planning process continues from one budget period to the next in a closely related pattern.</a:t>
            </a:r>
            <a:endParaRPr lang="en-US" dirty="0">
              <a:solidFill>
                <a:srgbClr val="FF0000"/>
              </a:solidFill>
            </a:endParaRPr>
          </a:p>
        </p:txBody>
      </p:sp>
      <p:pic>
        <p:nvPicPr>
          <p:cNvPr id="5" name="Picture 4" descr="Budget Planning Images - Free Download on Freepi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4188" y="3429000"/>
            <a:ext cx="6172200" cy="2867660"/>
          </a:xfrm>
          <a:prstGeom prst="rect">
            <a:avLst/>
          </a:prstGeom>
          <a:noFill/>
          <a:ln>
            <a:noFill/>
          </a:ln>
        </p:spPr>
      </p:pic>
    </p:spTree>
    <p:extLst>
      <p:ext uri="{BB962C8B-B14F-4D97-AF65-F5344CB8AC3E}">
        <p14:creationId xmlns:p14="http://schemas.microsoft.com/office/powerpoint/2010/main" val="1909415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Cost-Cutting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normAutofit/>
          </a:bodyPr>
          <a:lstStyle/>
          <a:p>
            <a:r>
              <a:rPr lang="en-US" sz="2400" u="sng" dirty="0" smtClean="0"/>
              <a:t>Reducing costs is a natural concern in all organizations</a:t>
            </a:r>
            <a:r>
              <a:rPr lang="en-US" dirty="0" smtClean="0"/>
              <a:t>.  </a:t>
            </a:r>
          </a:p>
          <a:p>
            <a:endParaRPr lang="en-US" sz="800" dirty="0"/>
          </a:p>
          <a:p>
            <a:pPr lvl="1"/>
            <a:r>
              <a:rPr lang="en-US" sz="2000" dirty="0" smtClean="0"/>
              <a:t>It is the supervisor’s responsibility to find ways to cut costs.  </a:t>
            </a:r>
          </a:p>
          <a:p>
            <a:pPr lvl="1"/>
            <a:r>
              <a:rPr lang="en-US" sz="2000" dirty="0" smtClean="0"/>
              <a:t>The supervisor will strive to take some action by looking at areas where there may be room to reduce expenses.  The supervisor will call on their subordinates for suggestions.  </a:t>
            </a:r>
          </a:p>
          <a:p>
            <a:pPr lvl="1"/>
            <a:endParaRPr lang="en-US" sz="800" dirty="0"/>
          </a:p>
          <a:p>
            <a:pPr lvl="2"/>
            <a:r>
              <a:rPr lang="en-US" sz="1800" dirty="0" smtClean="0">
                <a:solidFill>
                  <a:srgbClr val="FF0000"/>
                </a:solidFill>
              </a:rPr>
              <a:t>However, it is wrong for an organization to focus only on cost reductions.  They must look constantly for ways to increase revenues.  The best strategy for bottom-line improvement is a combination of both.</a:t>
            </a:r>
            <a:endParaRPr lang="en-US" sz="1800" dirty="0">
              <a:solidFill>
                <a:srgbClr val="FF0000"/>
              </a:solidFill>
            </a:endParaRPr>
          </a:p>
        </p:txBody>
      </p:sp>
      <p:pic>
        <p:nvPicPr>
          <p:cNvPr id="5" name="Picture 4" descr="Cost-Saving Initiatives: 12 Tips to Cut Business Expens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648200"/>
            <a:ext cx="3733800" cy="1644650"/>
          </a:xfrm>
          <a:prstGeom prst="rect">
            <a:avLst/>
          </a:prstGeom>
          <a:noFill/>
          <a:ln>
            <a:noFill/>
          </a:ln>
        </p:spPr>
      </p:pic>
    </p:spTree>
    <p:extLst>
      <p:ext uri="{BB962C8B-B14F-4D97-AF65-F5344CB8AC3E}">
        <p14:creationId xmlns:p14="http://schemas.microsoft.com/office/powerpoint/2010/main" val="21779153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Supervisors are typically involved in planning projects</a:t>
            </a:r>
            <a:r>
              <a:rPr lang="en-US" sz="2400" dirty="0" smtClean="0"/>
              <a:t>.  </a:t>
            </a:r>
          </a:p>
          <a:p>
            <a:endParaRPr lang="en-US" sz="800" dirty="0"/>
          </a:p>
          <a:p>
            <a:pPr lvl="1"/>
            <a:r>
              <a:rPr lang="en-US" dirty="0" smtClean="0"/>
              <a:t>Although a project is connected with a major program, it can be handled separately.  For example, creating a marketing brochure for a new product or service.</a:t>
            </a:r>
          </a:p>
          <a:p>
            <a:pPr lvl="1"/>
            <a:endParaRPr lang="en-US" sz="800" dirty="0"/>
          </a:p>
          <a:p>
            <a:pPr lvl="2"/>
            <a:r>
              <a:rPr lang="en-US" dirty="0" smtClean="0">
                <a:solidFill>
                  <a:srgbClr val="FF0000"/>
                </a:solidFill>
              </a:rPr>
              <a:t>The ability to plan and carry out projects is another component of every supervisor’s managerial effectiveness.</a:t>
            </a:r>
            <a:endParaRPr lang="en-US" dirty="0">
              <a:solidFill>
                <a:srgbClr val="FF0000"/>
              </a:solidFill>
            </a:endParaRPr>
          </a:p>
        </p:txBody>
      </p:sp>
      <p:pic>
        <p:nvPicPr>
          <p:cNvPr id="5" name="Picture 4" descr="What is project planning? What are the components of project plann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4343400"/>
            <a:ext cx="5181600" cy="2514600"/>
          </a:xfrm>
          <a:prstGeom prst="rect">
            <a:avLst/>
          </a:prstGeom>
          <a:noFill/>
          <a:ln>
            <a:noFill/>
          </a:ln>
        </p:spPr>
      </p:pic>
    </p:spTree>
    <p:extLst>
      <p:ext uri="{BB962C8B-B14F-4D97-AF65-F5344CB8AC3E}">
        <p14:creationId xmlns:p14="http://schemas.microsoft.com/office/powerpoint/2010/main" val="792190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Supervisory Planning for Resource Use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200" u="sng" dirty="0" smtClean="0"/>
              <a:t>Because supervisors are especially concerned with planning, they must plan for the best use of all their resources</a:t>
            </a:r>
            <a:r>
              <a:rPr lang="en-US" dirty="0" smtClean="0"/>
              <a:t>.  </a:t>
            </a:r>
          </a:p>
          <a:p>
            <a:endParaRPr lang="en-US" sz="800" dirty="0"/>
          </a:p>
          <a:p>
            <a:pPr lvl="1"/>
            <a:r>
              <a:rPr lang="en-US" sz="2000" dirty="0" smtClean="0"/>
              <a:t>Making effective use of time is one of the most important supervisory activities.  In addition to employees, another important resource is the supervisor’s time.  We all have the same amount of time.  </a:t>
            </a:r>
          </a:p>
          <a:p>
            <a:pPr lvl="1"/>
            <a:endParaRPr lang="en-US" sz="800" dirty="0"/>
          </a:p>
          <a:p>
            <a:pPr lvl="2"/>
            <a:r>
              <a:rPr lang="en-US" dirty="0" smtClean="0">
                <a:solidFill>
                  <a:srgbClr val="FF0000"/>
                </a:solidFill>
              </a:rPr>
              <a:t>The adage time is money applies equally to the supervisor’s and employee’s time.  </a:t>
            </a:r>
            <a:endParaRPr lang="en-US" dirty="0">
              <a:solidFill>
                <a:srgbClr val="FF0000"/>
              </a:solidFill>
            </a:endParaRPr>
          </a:p>
        </p:txBody>
      </p:sp>
      <p:pic>
        <p:nvPicPr>
          <p:cNvPr id="5" name="Picture 4" descr="The Importance of Resource Utilization • SpriggH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114800"/>
            <a:ext cx="4419600" cy="2193290"/>
          </a:xfrm>
          <a:prstGeom prst="rect">
            <a:avLst/>
          </a:prstGeom>
          <a:noFill/>
          <a:ln>
            <a:noFill/>
          </a:ln>
        </p:spPr>
      </p:pic>
    </p:spTree>
    <p:extLst>
      <p:ext uri="{BB962C8B-B14F-4D97-AF65-F5344CB8AC3E}">
        <p14:creationId xmlns:p14="http://schemas.microsoft.com/office/powerpoint/2010/main" val="9587649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Planning for Quality Improvement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Many firms have turned to Total Quality Management (TQM) and continuous improvement</a:t>
            </a:r>
            <a:r>
              <a:rPr lang="en-US" dirty="0" smtClean="0"/>
              <a:t>.  </a:t>
            </a:r>
          </a:p>
          <a:p>
            <a:endParaRPr lang="en-US" sz="800" dirty="0"/>
          </a:p>
          <a:p>
            <a:pPr lvl="1"/>
            <a:r>
              <a:rPr lang="en-US" dirty="0" smtClean="0"/>
              <a:t>TQM refers to an organizational approach involving all EEs to satisfy customers by continually improving goods and services.  </a:t>
            </a:r>
          </a:p>
          <a:p>
            <a:pPr lvl="1"/>
            <a:endParaRPr lang="en-US" sz="800" dirty="0"/>
          </a:p>
          <a:p>
            <a:pPr lvl="2"/>
            <a:r>
              <a:rPr lang="en-US" sz="1800" dirty="0" smtClean="0">
                <a:solidFill>
                  <a:srgbClr val="FF0000"/>
                </a:solidFill>
              </a:rPr>
              <a:t>TQM shares the characteristic of quality throughout the organization with a number of other management frameworks, including Lean, Six Sigma, Agile, Quick Response Manufacturing (QRM), and others.  </a:t>
            </a:r>
            <a:endParaRPr lang="en-US" sz="1800" dirty="0">
              <a:solidFill>
                <a:srgbClr val="FF0000"/>
              </a:solidFill>
            </a:endParaRPr>
          </a:p>
        </p:txBody>
      </p:sp>
      <p:pic>
        <p:nvPicPr>
          <p:cNvPr id="7" name="Picture 6" descr="Tqm Images – Browse 1,385 Stock Photos, Vectors, and Video | Adobe 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1581" y="4343400"/>
            <a:ext cx="3352800" cy="1981200"/>
          </a:xfrm>
          <a:prstGeom prst="rect">
            <a:avLst/>
          </a:prstGeom>
          <a:noFill/>
          <a:ln>
            <a:noFill/>
          </a:ln>
        </p:spPr>
      </p:pic>
    </p:spTree>
    <p:extLst>
      <p:ext uri="{BB962C8B-B14F-4D97-AF65-F5344CB8AC3E}">
        <p14:creationId xmlns:p14="http://schemas.microsoft.com/office/powerpoint/2010/main" val="26415005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Planning for Quality </a:t>
            </a:r>
            <a:r>
              <a:rPr lang="en-US" sz="3200" dirty="0" smtClean="0"/>
              <a:t>Improvement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400" u="sng" dirty="0" smtClean="0"/>
              <a:t>It is the role of leadership to determine whether adopting one of the frameworks can help the organization increase the quality of its processes and products</a:t>
            </a:r>
            <a:r>
              <a:rPr lang="en-US" dirty="0" smtClean="0"/>
              <a:t>.  </a:t>
            </a:r>
          </a:p>
          <a:p>
            <a:endParaRPr lang="en-US" sz="800" dirty="0"/>
          </a:p>
          <a:p>
            <a:pPr lvl="1"/>
            <a:r>
              <a:rPr lang="en-US" dirty="0" smtClean="0">
                <a:solidFill>
                  <a:srgbClr val="FF0000"/>
                </a:solidFill>
              </a:rPr>
              <a:t>The supervisor, then, is responsible for ensuring that all EEs understand and can apply the framework to their specific role in the organization.</a:t>
            </a:r>
            <a:endParaRPr lang="en-US" dirty="0">
              <a:solidFill>
                <a:srgbClr val="FF0000"/>
              </a:solidFill>
            </a:endParaRPr>
          </a:p>
        </p:txBody>
      </p:sp>
      <p:pic>
        <p:nvPicPr>
          <p:cNvPr id="6" name="Picture 5" descr="Tqm Diagram Circle Chart With 8 Module Icon Vector Design Stock  Illustration - Download Image Now - i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657600"/>
            <a:ext cx="3200400" cy="2667000"/>
          </a:xfrm>
          <a:prstGeom prst="rect">
            <a:avLst/>
          </a:prstGeom>
          <a:noFill/>
          <a:ln>
            <a:noFill/>
          </a:ln>
        </p:spPr>
      </p:pic>
    </p:spTree>
    <p:extLst>
      <p:ext uri="{BB962C8B-B14F-4D97-AF65-F5344CB8AC3E}">
        <p14:creationId xmlns:p14="http://schemas.microsoft.com/office/powerpoint/2010/main" val="26235322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Planning for Quality Improvement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The increased emphasis on higher product and service quality has led many firms to follow guidelines or criteria developed by others</a:t>
            </a:r>
            <a:r>
              <a:rPr lang="en-US" dirty="0" smtClean="0"/>
              <a:t>.  </a:t>
            </a:r>
          </a:p>
          <a:p>
            <a:endParaRPr lang="en-US" sz="800" dirty="0"/>
          </a:p>
          <a:p>
            <a:pPr lvl="1"/>
            <a:r>
              <a:rPr lang="en-US" sz="2000" dirty="0" smtClean="0"/>
              <a:t>The process of identifying and improving on the best practices of the leaders in the industry or related fields is called benchmarking.  </a:t>
            </a:r>
          </a:p>
          <a:p>
            <a:pPr lvl="1"/>
            <a:endParaRPr lang="en-US" sz="800" dirty="0"/>
          </a:p>
          <a:p>
            <a:pPr lvl="2"/>
            <a:r>
              <a:rPr lang="en-US" dirty="0" smtClean="0">
                <a:solidFill>
                  <a:srgbClr val="FF0000"/>
                </a:solidFill>
              </a:rPr>
              <a:t>The essence of benchmarking is to be as good as, or better than, the best in the field.</a:t>
            </a:r>
            <a:endParaRPr lang="en-US" dirty="0">
              <a:solidFill>
                <a:srgbClr val="FF0000"/>
              </a:solidFill>
            </a:endParaRPr>
          </a:p>
        </p:txBody>
      </p:sp>
      <p:pic>
        <p:nvPicPr>
          <p:cNvPr id="6" name="Picture 5" descr="Performance Benchmarking | Technology Glossary Definitions | G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4267201"/>
            <a:ext cx="5246914" cy="2590800"/>
          </a:xfrm>
          <a:prstGeom prst="rect">
            <a:avLst/>
          </a:prstGeom>
          <a:noFill/>
          <a:ln>
            <a:noFill/>
          </a:ln>
        </p:spPr>
      </p:pic>
    </p:spTree>
    <p:extLst>
      <p:ext uri="{BB962C8B-B14F-4D97-AF65-F5344CB8AC3E}">
        <p14:creationId xmlns:p14="http://schemas.microsoft.com/office/powerpoint/2010/main" val="1744763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Strategic Planning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200" u="sng" dirty="0" smtClean="0"/>
              <a:t>As the first function of management, planning must start at the top level of management and permeate all levels of the organization</a:t>
            </a:r>
            <a:r>
              <a:rPr lang="en-US" dirty="0" smtClean="0"/>
              <a:t>.  </a:t>
            </a:r>
          </a:p>
          <a:p>
            <a:endParaRPr lang="en-US" sz="800" dirty="0"/>
          </a:p>
          <a:p>
            <a:pPr lvl="1"/>
            <a:r>
              <a:rPr lang="en-US" dirty="0" smtClean="0"/>
              <a:t>For the organization as a whole, this means top management must develop an outlook and plans that guide the organization.  </a:t>
            </a:r>
          </a:p>
          <a:p>
            <a:pPr lvl="1"/>
            <a:endParaRPr lang="en-US" sz="800" dirty="0"/>
          </a:p>
          <a:p>
            <a:pPr lvl="2"/>
            <a:r>
              <a:rPr lang="en-US" dirty="0" smtClean="0">
                <a:solidFill>
                  <a:srgbClr val="FF0000"/>
                </a:solidFill>
              </a:rPr>
              <a:t>We call this process strategic planning, which essentially means establishing goals &amp; making decisions that enable an organization to achieve its long and short-term objectives.</a:t>
            </a:r>
            <a:endParaRPr lang="en-US" dirty="0">
              <a:solidFill>
                <a:srgbClr val="FF0000"/>
              </a:solidFill>
            </a:endParaRPr>
          </a:p>
        </p:txBody>
      </p:sp>
      <p:pic>
        <p:nvPicPr>
          <p:cNvPr id="6" name="Picture 5"/>
          <p:cNvPicPr/>
          <p:nvPr/>
        </p:nvPicPr>
        <p:blipFill>
          <a:blip r:embed="rId2" cstate="print"/>
          <a:stretch>
            <a:fillRect/>
          </a:stretch>
        </p:blipFill>
        <p:spPr>
          <a:xfrm>
            <a:off x="5410200" y="4724400"/>
            <a:ext cx="3733800" cy="2133600"/>
          </a:xfrm>
          <a:prstGeom prst="rect">
            <a:avLst/>
          </a:prstGeom>
        </p:spPr>
      </p:pic>
    </p:spTree>
    <p:extLst>
      <p:ext uri="{BB962C8B-B14F-4D97-AF65-F5344CB8AC3E}">
        <p14:creationId xmlns:p14="http://schemas.microsoft.com/office/powerpoint/2010/main" val="1847054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Planning for Quality Improvement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rmAutofit/>
          </a:bodyPr>
          <a:lstStyle/>
          <a:p>
            <a:r>
              <a:rPr lang="en-US" sz="2400" u="sng" dirty="0" smtClean="0"/>
              <a:t>Benchmarking follows these steps:</a:t>
            </a:r>
            <a:r>
              <a:rPr lang="en-US" dirty="0" smtClean="0"/>
              <a:t>  </a:t>
            </a:r>
          </a:p>
          <a:p>
            <a:endParaRPr lang="en-US" sz="800" dirty="0"/>
          </a:p>
          <a:p>
            <a:pPr marL="731520" lvl="1" indent="-457200">
              <a:buFont typeface="+mj-lt"/>
              <a:buAutoNum type="arabicPeriod"/>
            </a:pPr>
            <a:r>
              <a:rPr lang="en-US" sz="2000" dirty="0" smtClean="0"/>
              <a:t>Determine what to benchmark (a process or procedure, quality, costs, customer service, employee development, compensation).</a:t>
            </a:r>
          </a:p>
          <a:p>
            <a:pPr marL="731520" lvl="1" indent="-457200">
              <a:buFont typeface="+mj-lt"/>
              <a:buAutoNum type="arabicPeriod"/>
            </a:pPr>
            <a:r>
              <a:rPr lang="en-US" sz="2000" dirty="0" smtClean="0"/>
              <a:t>Identify comparable organizations inside and outside the industry.</a:t>
            </a:r>
          </a:p>
          <a:p>
            <a:pPr marL="731520" lvl="1" indent="-457200">
              <a:buFont typeface="+mj-lt"/>
              <a:buAutoNum type="arabicPeriod"/>
            </a:pPr>
            <a:r>
              <a:rPr lang="en-US" sz="2000" dirty="0" smtClean="0"/>
              <a:t>Collect comparative performance data.</a:t>
            </a:r>
          </a:p>
          <a:p>
            <a:pPr marL="731520" lvl="1" indent="-457200">
              <a:buFont typeface="+mj-lt"/>
              <a:buAutoNum type="arabicPeriod"/>
            </a:pPr>
            <a:r>
              <a:rPr lang="en-US" sz="2000" dirty="0" smtClean="0"/>
              <a:t>Identify performance gaps.</a:t>
            </a:r>
          </a:p>
          <a:p>
            <a:pPr marL="731520" lvl="1" indent="-457200">
              <a:buFont typeface="+mj-lt"/>
              <a:buAutoNum type="arabicPeriod"/>
            </a:pPr>
            <a:r>
              <a:rPr lang="en-US" sz="2000" dirty="0" smtClean="0"/>
              <a:t>Determine the causes of the differences.</a:t>
            </a:r>
          </a:p>
          <a:p>
            <a:pPr marL="731520" lvl="1" indent="-457200">
              <a:buFont typeface="+mj-lt"/>
              <a:buAutoNum type="arabicPeriod"/>
            </a:pPr>
            <a:r>
              <a:rPr lang="en-US" sz="2000" dirty="0" smtClean="0"/>
              <a:t>Ascertain the management practices of the best.</a:t>
            </a:r>
          </a:p>
          <a:p>
            <a:pPr lvl="1"/>
            <a:endParaRPr lang="en-US" sz="900" dirty="0" smtClean="0"/>
          </a:p>
          <a:p>
            <a:pPr lvl="2"/>
            <a:r>
              <a:rPr lang="en-US" dirty="0" smtClean="0">
                <a:solidFill>
                  <a:srgbClr val="FF0000"/>
                </a:solidFill>
              </a:rPr>
              <a:t>Once these steps are completed, management can develop plans for meeting or beating best-in-the-industry (or world), standards.</a:t>
            </a:r>
            <a:endParaRPr lang="en-US" dirty="0">
              <a:solidFill>
                <a:srgbClr val="FF0000"/>
              </a:solidFill>
            </a:endParaRPr>
          </a:p>
        </p:txBody>
      </p:sp>
      <p:pic>
        <p:nvPicPr>
          <p:cNvPr id="6" name="Picture 5" descr="Benchmarking icon - vector illustration . benchmarking, performance,  process, survey, measurement, compare, target, infographic, template,  concept, banner, pictogram, icon set, icons . 13079492 Vector Art at  Vecteez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806" y="5665470"/>
            <a:ext cx="2895600" cy="1192530"/>
          </a:xfrm>
          <a:prstGeom prst="rect">
            <a:avLst/>
          </a:prstGeom>
          <a:noFill/>
          <a:ln>
            <a:noFill/>
          </a:ln>
        </p:spPr>
      </p:pic>
    </p:spTree>
    <p:extLst>
      <p:ext uri="{BB962C8B-B14F-4D97-AF65-F5344CB8AC3E}">
        <p14:creationId xmlns:p14="http://schemas.microsoft.com/office/powerpoint/2010/main" val="534361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Crisis Management: Planning Required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400" u="sng" dirty="0" smtClean="0"/>
              <a:t>Crisis planning has become integral to every organization’s short and long-term planning</a:t>
            </a:r>
            <a:r>
              <a:rPr lang="en-US" dirty="0" smtClean="0"/>
              <a:t>.  </a:t>
            </a:r>
          </a:p>
          <a:p>
            <a:endParaRPr lang="en-US" sz="800" dirty="0"/>
          </a:p>
          <a:p>
            <a:pPr lvl="1"/>
            <a:r>
              <a:rPr lang="en-US" sz="2000" dirty="0" smtClean="0"/>
              <a:t>Supervisors must constantly look at every situation, event, action, and decision from the perspective of risk-reward.  </a:t>
            </a:r>
          </a:p>
          <a:p>
            <a:pPr lvl="1"/>
            <a:r>
              <a:rPr lang="en-US" sz="2000" dirty="0" smtClean="0"/>
              <a:t>One never knows when a crisis will occur, but when it does, management must react in a timely fashion.  </a:t>
            </a:r>
          </a:p>
          <a:p>
            <a:pPr lvl="1"/>
            <a:endParaRPr lang="en-US" sz="800" dirty="0"/>
          </a:p>
          <a:p>
            <a:pPr lvl="2"/>
            <a:r>
              <a:rPr lang="en-US" sz="1800" dirty="0" smtClean="0">
                <a:solidFill>
                  <a:srgbClr val="FF0000"/>
                </a:solidFill>
              </a:rPr>
              <a:t>Today, more so than at any time in recent memory, supervisors must exercise due diligence and be prepared for the unexpected.</a:t>
            </a:r>
            <a:endParaRPr lang="en-US" sz="1800" dirty="0">
              <a:solidFill>
                <a:srgbClr val="FF0000"/>
              </a:solidFill>
            </a:endParaRPr>
          </a:p>
        </p:txBody>
      </p:sp>
      <p:pic>
        <p:nvPicPr>
          <p:cNvPr id="5" name="Picture 4" descr="Crisis Management &amp; PMG - FlexTrad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648200"/>
            <a:ext cx="4267200" cy="2209800"/>
          </a:xfrm>
          <a:prstGeom prst="rect">
            <a:avLst/>
          </a:prstGeom>
          <a:noFill/>
          <a:ln>
            <a:noFill/>
          </a:ln>
        </p:spPr>
      </p:pic>
    </p:spTree>
    <p:extLst>
      <p:ext uri="{BB962C8B-B14F-4D97-AF65-F5344CB8AC3E}">
        <p14:creationId xmlns:p14="http://schemas.microsoft.com/office/powerpoint/2010/main" val="9576247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Crisis Management: Planning Required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normAutofit/>
          </a:bodyPr>
          <a:lstStyle/>
          <a:p>
            <a:r>
              <a:rPr lang="en-US" sz="2400" u="sng" dirty="0" smtClean="0"/>
              <a:t>Every organization faces potential crisis situations</a:t>
            </a:r>
            <a:r>
              <a:rPr lang="en-US" dirty="0" smtClean="0"/>
              <a:t>.  </a:t>
            </a:r>
          </a:p>
          <a:p>
            <a:endParaRPr lang="en-US" sz="800" dirty="0"/>
          </a:p>
          <a:p>
            <a:pPr lvl="1"/>
            <a:r>
              <a:rPr lang="en-US" sz="2000" dirty="0" smtClean="0"/>
              <a:t>Regardless of the size or nature of the organization, supervisors must be involved in crisis-management planning.  Every member of the management team, should plan for the unthinkable.  </a:t>
            </a:r>
          </a:p>
          <a:p>
            <a:pPr lvl="1"/>
            <a:endParaRPr lang="en-US" sz="800" dirty="0"/>
          </a:p>
          <a:p>
            <a:pPr lvl="2"/>
            <a:r>
              <a:rPr lang="en-US" sz="1800" dirty="0" smtClean="0">
                <a:solidFill>
                  <a:srgbClr val="FF0000"/>
                </a:solidFill>
              </a:rPr>
              <a:t>Planning is primarily a mental process that enables the supervisor to anticipate what must be done as well as to adjust to changing circumstances and shifting priorities.  Be sure you and your employees know what to do when the unthinkable happens.</a:t>
            </a:r>
            <a:endParaRPr lang="en-US" sz="1800" dirty="0">
              <a:solidFill>
                <a:srgbClr val="FF0000"/>
              </a:solidFill>
            </a:endParaRPr>
          </a:p>
        </p:txBody>
      </p:sp>
      <p:pic>
        <p:nvPicPr>
          <p:cNvPr id="5" name="Picture 4" descr="Crisis management process to help organisations manage extreme situati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4572000"/>
            <a:ext cx="4325112" cy="2286000"/>
          </a:xfrm>
          <a:prstGeom prst="rect">
            <a:avLst/>
          </a:prstGeom>
          <a:noFill/>
          <a:ln>
            <a:noFill/>
          </a:ln>
        </p:spPr>
      </p:pic>
    </p:spTree>
    <p:extLst>
      <p:ext uri="{BB962C8B-B14F-4D97-AF65-F5344CB8AC3E}">
        <p14:creationId xmlns:p14="http://schemas.microsoft.com/office/powerpoint/2010/main" val="36741229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Crisis Management Planning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normAutofit/>
          </a:bodyPr>
          <a:lstStyle/>
          <a:p>
            <a:r>
              <a:rPr lang="en-US" sz="2400" u="sng" dirty="0" smtClean="0"/>
              <a:t>Tips for Effective Crisis Management Planning</a:t>
            </a:r>
            <a:r>
              <a:rPr lang="en-US" sz="2400" dirty="0" smtClean="0"/>
              <a:t>:</a:t>
            </a:r>
          </a:p>
          <a:p>
            <a:endParaRPr lang="en-US" sz="800" dirty="0" smtClean="0"/>
          </a:p>
          <a:p>
            <a:pPr marL="731520" lvl="1" indent="-457200">
              <a:buFont typeface="+mj-lt"/>
              <a:buAutoNum type="arabicPeriod"/>
            </a:pPr>
            <a:r>
              <a:rPr lang="en-US" sz="2000" dirty="0" smtClean="0">
                <a:solidFill>
                  <a:srgbClr val="FF0000"/>
                </a:solidFill>
              </a:rPr>
              <a:t>Identify the Unthinkable</a:t>
            </a:r>
          </a:p>
          <a:p>
            <a:pPr marL="731520" lvl="1" indent="-457200">
              <a:buFont typeface="+mj-lt"/>
              <a:buAutoNum type="arabicPeriod"/>
            </a:pPr>
            <a:r>
              <a:rPr lang="en-US" sz="2000" dirty="0" smtClean="0">
                <a:solidFill>
                  <a:srgbClr val="FF0000"/>
                </a:solidFill>
              </a:rPr>
              <a:t>Develop a Plan for Dealing with the Unthinkable</a:t>
            </a:r>
          </a:p>
          <a:p>
            <a:pPr marL="731520" lvl="1" indent="-457200">
              <a:buFont typeface="+mj-lt"/>
              <a:buAutoNum type="arabicPeriod"/>
            </a:pPr>
            <a:r>
              <a:rPr lang="en-US" sz="2000" dirty="0" smtClean="0">
                <a:solidFill>
                  <a:srgbClr val="FF0000"/>
                </a:solidFill>
              </a:rPr>
              <a:t>Develop Contingency Plans</a:t>
            </a:r>
          </a:p>
          <a:p>
            <a:pPr marL="731520" lvl="1" indent="-457200">
              <a:buFont typeface="+mj-lt"/>
              <a:buAutoNum type="arabicPeriod"/>
            </a:pPr>
            <a:r>
              <a:rPr lang="en-US" sz="2000" dirty="0" smtClean="0">
                <a:solidFill>
                  <a:srgbClr val="FF0000"/>
                </a:solidFill>
              </a:rPr>
              <a:t>Form a Crisis Team</a:t>
            </a:r>
          </a:p>
          <a:p>
            <a:pPr marL="731520" lvl="1" indent="-457200">
              <a:buFont typeface="+mj-lt"/>
              <a:buAutoNum type="arabicPeriod"/>
            </a:pPr>
            <a:r>
              <a:rPr lang="en-US" sz="2000" dirty="0" smtClean="0">
                <a:solidFill>
                  <a:srgbClr val="FF0000"/>
                </a:solidFill>
              </a:rPr>
              <a:t>Simulate Crisis Drills</a:t>
            </a:r>
          </a:p>
          <a:p>
            <a:pPr marL="731520" lvl="1" indent="-457200">
              <a:buFont typeface="+mj-lt"/>
              <a:buAutoNum type="arabicPeriod"/>
            </a:pPr>
            <a:r>
              <a:rPr lang="en-US" sz="2000" dirty="0" smtClean="0">
                <a:solidFill>
                  <a:srgbClr val="FF0000"/>
                </a:solidFill>
              </a:rPr>
              <a:t>Respond Immediately</a:t>
            </a:r>
          </a:p>
          <a:p>
            <a:pPr marL="731520" lvl="1" indent="-457200">
              <a:buFont typeface="+mj-lt"/>
              <a:buAutoNum type="arabicPeriod"/>
            </a:pPr>
            <a:r>
              <a:rPr lang="en-US" sz="2000" dirty="0" smtClean="0">
                <a:solidFill>
                  <a:srgbClr val="FF0000"/>
                </a:solidFill>
              </a:rPr>
              <a:t>Do Not Be Afraid to Apologize</a:t>
            </a:r>
          </a:p>
          <a:p>
            <a:pPr marL="731520" lvl="1" indent="-457200">
              <a:buFont typeface="+mj-lt"/>
              <a:buAutoNum type="arabicPeriod"/>
            </a:pPr>
            <a:r>
              <a:rPr lang="en-US" sz="2000" dirty="0" smtClean="0">
                <a:solidFill>
                  <a:srgbClr val="FF0000"/>
                </a:solidFill>
              </a:rPr>
              <a:t>Learn from the Experience of Others</a:t>
            </a:r>
          </a:p>
          <a:p>
            <a:pPr marL="731520" lvl="1" indent="-457200">
              <a:buFont typeface="+mj-lt"/>
              <a:buAutoNum type="arabicPeriod"/>
            </a:pPr>
            <a:r>
              <a:rPr lang="en-US" sz="2000" dirty="0" smtClean="0">
                <a:solidFill>
                  <a:srgbClr val="FF0000"/>
                </a:solidFill>
              </a:rPr>
              <a:t>Plan Now!</a:t>
            </a:r>
          </a:p>
          <a:p>
            <a:endParaRPr lang="en-US" dirty="0" smtClean="0"/>
          </a:p>
        </p:txBody>
      </p:sp>
      <p:pic>
        <p:nvPicPr>
          <p:cNvPr id="5" name="Picture 4" descr="What is Crisis Management? Types of Crisis, Definition, Importance,  Advantages Disadvantages, 6 Planning Approaches | PDF Included -  EDUCATIONLEAV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648200"/>
            <a:ext cx="3657600" cy="2222863"/>
          </a:xfrm>
          <a:prstGeom prst="rect">
            <a:avLst/>
          </a:prstGeom>
          <a:noFill/>
          <a:ln>
            <a:noFill/>
          </a:ln>
        </p:spPr>
      </p:pic>
    </p:spTree>
    <p:extLst>
      <p:ext uri="{BB962C8B-B14F-4D97-AF65-F5344CB8AC3E}">
        <p14:creationId xmlns:p14="http://schemas.microsoft.com/office/powerpoint/2010/main" val="2178783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Strategic Planning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For many years, noted management scholar Peter Drucker stressed that every organization’s leadership must think through the firm’s reason for being and constantly ask     five important questions</a:t>
            </a:r>
            <a:r>
              <a:rPr lang="en-US" dirty="0" smtClean="0"/>
              <a:t>:</a:t>
            </a:r>
          </a:p>
          <a:p>
            <a:endParaRPr lang="en-US" sz="800" dirty="0" smtClean="0"/>
          </a:p>
          <a:p>
            <a:pPr lvl="1"/>
            <a:r>
              <a:rPr lang="en-US" dirty="0" smtClean="0">
                <a:solidFill>
                  <a:srgbClr val="FF0000"/>
                </a:solidFill>
              </a:rPr>
              <a:t>What is our mission?</a:t>
            </a:r>
          </a:p>
          <a:p>
            <a:pPr lvl="1"/>
            <a:r>
              <a:rPr lang="en-US" dirty="0" smtClean="0">
                <a:solidFill>
                  <a:srgbClr val="FF0000"/>
                </a:solidFill>
              </a:rPr>
              <a:t>Who is our customer?</a:t>
            </a:r>
          </a:p>
          <a:p>
            <a:pPr lvl="1"/>
            <a:r>
              <a:rPr lang="en-US" dirty="0" smtClean="0">
                <a:solidFill>
                  <a:srgbClr val="FF0000"/>
                </a:solidFill>
              </a:rPr>
              <a:t>What does our customer value?</a:t>
            </a:r>
          </a:p>
          <a:p>
            <a:pPr lvl="1"/>
            <a:r>
              <a:rPr lang="en-US" dirty="0" smtClean="0">
                <a:solidFill>
                  <a:srgbClr val="FF0000"/>
                </a:solidFill>
              </a:rPr>
              <a:t>What are our results?</a:t>
            </a:r>
          </a:p>
          <a:p>
            <a:pPr lvl="1"/>
            <a:r>
              <a:rPr lang="en-US" dirty="0" smtClean="0">
                <a:solidFill>
                  <a:srgbClr val="FF0000"/>
                </a:solidFill>
              </a:rPr>
              <a:t>What is our plan?</a:t>
            </a:r>
            <a:endParaRPr lang="en-US" dirty="0">
              <a:solidFill>
                <a:srgbClr val="FF0000"/>
              </a:solidFill>
            </a:endParaRPr>
          </a:p>
        </p:txBody>
      </p:sp>
      <p:pic>
        <p:nvPicPr>
          <p:cNvPr id="7" name="Picture 6" descr="Important questions to ask to become a better leader - SmartBrie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114800"/>
            <a:ext cx="4038600" cy="2218690"/>
          </a:xfrm>
          <a:prstGeom prst="rect">
            <a:avLst/>
          </a:prstGeom>
          <a:noFill/>
          <a:ln>
            <a:noFill/>
          </a:ln>
        </p:spPr>
      </p:pic>
    </p:spTree>
    <p:extLst>
      <p:ext uri="{BB962C8B-B14F-4D97-AF65-F5344CB8AC3E}">
        <p14:creationId xmlns:p14="http://schemas.microsoft.com/office/powerpoint/2010/main" val="4294537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Strategic Planning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Only by asking these questions can an organization set goals and objectives, develop strategies, and make decisions that lead to success</a:t>
            </a:r>
            <a:r>
              <a:rPr lang="en-US" dirty="0" smtClean="0"/>
              <a:t>.  </a:t>
            </a:r>
          </a:p>
          <a:p>
            <a:endParaRPr lang="en-US" sz="800" dirty="0"/>
          </a:p>
          <a:p>
            <a:pPr lvl="1"/>
            <a:r>
              <a:rPr lang="en-US" sz="2000" dirty="0" smtClean="0">
                <a:solidFill>
                  <a:srgbClr val="FF0000"/>
                </a:solidFill>
              </a:rPr>
              <a:t>Drucker emphasized that answering these questions has to be done by the part of the organization that can see the entire business, balance all current objectives and needs against tomorrow’s needs, and allocate resources to achieve key results.</a:t>
            </a:r>
            <a:endParaRPr lang="en-US" sz="2000" dirty="0">
              <a:solidFill>
                <a:srgbClr val="FF0000"/>
              </a:solidFill>
            </a:endParaRPr>
          </a:p>
        </p:txBody>
      </p:sp>
      <p:pic>
        <p:nvPicPr>
          <p:cNvPr id="5" name="Picture 4" descr="The most serious mistakes are not being made as a result of wrong answers.  The true dangerous thing is asking the wrong question.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962400"/>
            <a:ext cx="2819400" cy="2895600"/>
          </a:xfrm>
          <a:prstGeom prst="rect">
            <a:avLst/>
          </a:prstGeom>
          <a:noFill/>
          <a:ln>
            <a:noFill/>
          </a:ln>
        </p:spPr>
      </p:pic>
    </p:spTree>
    <p:extLst>
      <p:ext uri="{BB962C8B-B14F-4D97-AF65-F5344CB8AC3E}">
        <p14:creationId xmlns:p14="http://schemas.microsoft.com/office/powerpoint/2010/main" val="4232680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Strategic Planning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400" u="sng" dirty="0" smtClean="0"/>
              <a:t>Regardless of the size or nature of the organization, managers must be involved in strategy formulation because their participation in the strategic planning process is essential to gaining EE commitment for the chosen directions and strategies</a:t>
            </a:r>
            <a:r>
              <a:rPr lang="en-US" dirty="0" smtClean="0"/>
              <a:t>.  </a:t>
            </a:r>
          </a:p>
          <a:p>
            <a:endParaRPr lang="en-US" sz="800" dirty="0"/>
          </a:p>
          <a:p>
            <a:pPr lvl="1"/>
            <a:r>
              <a:rPr lang="en-US" dirty="0" smtClean="0">
                <a:solidFill>
                  <a:srgbClr val="FF0000"/>
                </a:solidFill>
              </a:rPr>
              <a:t>Remember, the inability to create a vision and develop plans is the sure route to failure.</a:t>
            </a:r>
            <a:endParaRPr lang="en-US" dirty="0">
              <a:solidFill>
                <a:srgbClr val="FF0000"/>
              </a:solidFill>
            </a:endParaRPr>
          </a:p>
        </p:txBody>
      </p:sp>
      <p:pic>
        <p:nvPicPr>
          <p:cNvPr id="5" name="Picture 4" descr="A Comprehensive Guide to Strategic Planning for Success - SlideMode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343400"/>
            <a:ext cx="4953000" cy="2514600"/>
          </a:xfrm>
          <a:prstGeom prst="rect">
            <a:avLst/>
          </a:prstGeom>
          <a:noFill/>
          <a:ln>
            <a:noFill/>
          </a:ln>
        </p:spPr>
      </p:pic>
    </p:spTree>
    <p:extLst>
      <p:ext uri="{BB962C8B-B14F-4D97-AF65-F5344CB8AC3E}">
        <p14:creationId xmlns:p14="http://schemas.microsoft.com/office/powerpoint/2010/main" val="2954803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Statements and Visioning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normAutofit/>
          </a:bodyPr>
          <a:lstStyle/>
          <a:p>
            <a:r>
              <a:rPr lang="en-US" sz="2200" u="sng" dirty="0" smtClean="0"/>
              <a:t>Effective strategic planning usually begins with the development of a Mission Statement that reflects the philosophy and purpose of the organization as defined by its top leadership</a:t>
            </a:r>
            <a:r>
              <a:rPr lang="en-US" dirty="0" smtClean="0"/>
              <a:t>.  </a:t>
            </a:r>
          </a:p>
          <a:p>
            <a:endParaRPr lang="en-US" sz="800" dirty="0"/>
          </a:p>
          <a:p>
            <a:pPr lvl="1"/>
            <a:r>
              <a:rPr lang="en-US" dirty="0" smtClean="0">
                <a:solidFill>
                  <a:srgbClr val="FF0000"/>
                </a:solidFill>
              </a:rPr>
              <a:t>An organization’s mission is usually understood to be the purpose or reason for the organization’s existence.  </a:t>
            </a:r>
          </a:p>
          <a:p>
            <a:pPr lvl="1"/>
            <a:endParaRPr lang="en-US" sz="800" dirty="0"/>
          </a:p>
        </p:txBody>
      </p:sp>
      <p:pic>
        <p:nvPicPr>
          <p:cNvPr id="5" name="Picture 4" descr="Mission Statement Explained: How It Works and Exampl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3810000"/>
            <a:ext cx="5029200" cy="3048000"/>
          </a:xfrm>
          <a:prstGeom prst="rect">
            <a:avLst/>
          </a:prstGeom>
          <a:noFill/>
          <a:ln>
            <a:noFill/>
          </a:ln>
        </p:spPr>
      </p:pic>
    </p:spTree>
    <p:extLst>
      <p:ext uri="{BB962C8B-B14F-4D97-AF65-F5344CB8AC3E}">
        <p14:creationId xmlns:p14="http://schemas.microsoft.com/office/powerpoint/2010/main" val="25874095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5279</TotalTime>
  <Words>3915</Words>
  <Application>Microsoft Office PowerPoint</Application>
  <PresentationFormat>On-screen Show (4:3)</PresentationFormat>
  <Paragraphs>375</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Calibri</vt:lpstr>
      <vt:lpstr>Georgia</vt:lpstr>
      <vt:lpstr>Wingdings</vt:lpstr>
      <vt:lpstr>Wingdings 2</vt:lpstr>
      <vt:lpstr>Civic</vt:lpstr>
      <vt:lpstr>Supervision</vt:lpstr>
      <vt:lpstr>Part One: Supervisory Management Overview and Challenges</vt:lpstr>
      <vt:lpstr>Management Functions Begin with Planning</vt:lpstr>
      <vt:lpstr>Management Functions Begin with Planning</vt:lpstr>
      <vt:lpstr>The Strategic Planning Process</vt:lpstr>
      <vt:lpstr>The Strategic Planning Process</vt:lpstr>
      <vt:lpstr>The Strategic Planning Process</vt:lpstr>
      <vt:lpstr>The Strategic Planning Process</vt:lpstr>
      <vt:lpstr>Mission Statements and Visioning</vt:lpstr>
      <vt:lpstr>Mission Statements and Visioning</vt:lpstr>
      <vt:lpstr>Organizational Goals and Objectives</vt:lpstr>
      <vt:lpstr>Organizational Goals and Objectives</vt:lpstr>
      <vt:lpstr>Organizational Goals and Objectives</vt:lpstr>
      <vt:lpstr>Organizational Goals and Objectives</vt:lpstr>
      <vt:lpstr>Organizational Goals and Objectives</vt:lpstr>
      <vt:lpstr>Organizational Goals and Objectives</vt:lpstr>
      <vt:lpstr>Organizational Goals and Objectives</vt:lpstr>
      <vt:lpstr>Organizational Goals and Objectives</vt:lpstr>
      <vt:lpstr>All Management Levels Perform the Planning Function</vt:lpstr>
      <vt:lpstr>All Management Levels Perform the Planning Function</vt:lpstr>
      <vt:lpstr>All Management Levels Perform the Planning Function</vt:lpstr>
      <vt:lpstr>Planning Periods</vt:lpstr>
      <vt:lpstr>Planning Periods</vt:lpstr>
      <vt:lpstr>Management by Objectives a System for Participative Management</vt:lpstr>
      <vt:lpstr>Management by Objectives A System for Participative Management</vt:lpstr>
      <vt:lpstr>Why Use Management by Objectives?</vt:lpstr>
      <vt:lpstr>Why Use Management by Objectives?</vt:lpstr>
      <vt:lpstr>Why Use Management by Objectives?</vt:lpstr>
      <vt:lpstr>Plans</vt:lpstr>
      <vt:lpstr>Policies</vt:lpstr>
      <vt:lpstr>Policies</vt:lpstr>
      <vt:lpstr>Policies</vt:lpstr>
      <vt:lpstr>Procedures</vt:lpstr>
      <vt:lpstr>Procedures</vt:lpstr>
      <vt:lpstr>Procedures</vt:lpstr>
      <vt:lpstr>Methods</vt:lpstr>
      <vt:lpstr>Rules</vt:lpstr>
      <vt:lpstr>Budgets</vt:lpstr>
      <vt:lpstr>Budgets</vt:lpstr>
      <vt:lpstr>Budgets</vt:lpstr>
      <vt:lpstr>Budgets</vt:lpstr>
      <vt:lpstr>Budgets</vt:lpstr>
      <vt:lpstr>Budgets</vt:lpstr>
      <vt:lpstr>Cost-Cutting</vt:lpstr>
      <vt:lpstr>Project Management</vt:lpstr>
      <vt:lpstr>Supervisory Planning for Resource Use</vt:lpstr>
      <vt:lpstr>Planning for Quality Improvement</vt:lpstr>
      <vt:lpstr>Planning for Quality Improvement</vt:lpstr>
      <vt:lpstr>Planning for Quality Improvement</vt:lpstr>
      <vt:lpstr>Planning for Quality Improvement</vt:lpstr>
      <vt:lpstr>Crisis Management: Planning Required</vt:lpstr>
      <vt:lpstr>Crisis Management: Planning Required</vt:lpstr>
      <vt:lpstr>Crisis Management Planning</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420</cp:revision>
  <cp:lastPrinted>2023-09-15T00:25:37Z</cp:lastPrinted>
  <dcterms:created xsi:type="dcterms:W3CDTF">2015-02-01T00:37:43Z</dcterms:created>
  <dcterms:modified xsi:type="dcterms:W3CDTF">2024-01-25T16:59:56Z</dcterms:modified>
</cp:coreProperties>
</file>