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84"/>
  </p:notesMasterIdLst>
  <p:handoutMasterIdLst>
    <p:handoutMasterId r:id="rId85"/>
  </p:handoutMasterIdLst>
  <p:sldIdLst>
    <p:sldId id="388" r:id="rId2"/>
    <p:sldId id="309" r:id="rId3"/>
    <p:sldId id="389" r:id="rId4"/>
    <p:sldId id="391" r:id="rId5"/>
    <p:sldId id="390" r:id="rId6"/>
    <p:sldId id="392" r:id="rId7"/>
    <p:sldId id="393" r:id="rId8"/>
    <p:sldId id="400" r:id="rId9"/>
    <p:sldId id="399" r:id="rId10"/>
    <p:sldId id="398" r:id="rId11"/>
    <p:sldId id="397" r:id="rId12"/>
    <p:sldId id="396" r:id="rId13"/>
    <p:sldId id="403" r:id="rId14"/>
    <p:sldId id="404" r:id="rId15"/>
    <p:sldId id="405" r:id="rId16"/>
    <p:sldId id="407" r:id="rId17"/>
    <p:sldId id="415" r:id="rId18"/>
    <p:sldId id="421" r:id="rId19"/>
    <p:sldId id="433" r:id="rId20"/>
    <p:sldId id="427" r:id="rId21"/>
    <p:sldId id="426" r:id="rId22"/>
    <p:sldId id="438" r:id="rId23"/>
    <p:sldId id="425" r:id="rId24"/>
    <p:sldId id="428" r:id="rId25"/>
    <p:sldId id="429" r:id="rId26"/>
    <p:sldId id="430" r:id="rId27"/>
    <p:sldId id="431" r:id="rId28"/>
    <p:sldId id="432" r:id="rId29"/>
    <p:sldId id="435" r:id="rId30"/>
    <p:sldId id="439" r:id="rId31"/>
    <p:sldId id="436" r:id="rId32"/>
    <p:sldId id="455" r:id="rId33"/>
    <p:sldId id="458" r:id="rId34"/>
    <p:sldId id="462" r:id="rId35"/>
    <p:sldId id="459" r:id="rId36"/>
    <p:sldId id="463" r:id="rId37"/>
    <p:sldId id="460" r:id="rId38"/>
    <p:sldId id="464" r:id="rId39"/>
    <p:sldId id="461" r:id="rId40"/>
    <p:sldId id="471" r:id="rId41"/>
    <p:sldId id="473" r:id="rId42"/>
    <p:sldId id="475" r:id="rId43"/>
    <p:sldId id="477" r:id="rId44"/>
    <p:sldId id="479" r:id="rId45"/>
    <p:sldId id="480" r:id="rId46"/>
    <p:sldId id="481" r:id="rId47"/>
    <p:sldId id="482" r:id="rId48"/>
    <p:sldId id="483" r:id="rId49"/>
    <p:sldId id="484" r:id="rId50"/>
    <p:sldId id="485" r:id="rId51"/>
    <p:sldId id="486" r:id="rId52"/>
    <p:sldId id="488" r:id="rId53"/>
    <p:sldId id="490" r:id="rId54"/>
    <p:sldId id="491" r:id="rId55"/>
    <p:sldId id="492" r:id="rId56"/>
    <p:sldId id="493" r:id="rId57"/>
    <p:sldId id="495" r:id="rId58"/>
    <p:sldId id="498" r:id="rId59"/>
    <p:sldId id="499" r:id="rId60"/>
    <p:sldId id="502" r:id="rId61"/>
    <p:sldId id="506" r:id="rId62"/>
    <p:sldId id="503" r:id="rId63"/>
    <p:sldId id="507" r:id="rId64"/>
    <p:sldId id="508" r:id="rId65"/>
    <p:sldId id="509" r:id="rId66"/>
    <p:sldId id="510" r:id="rId67"/>
    <p:sldId id="511" r:id="rId68"/>
    <p:sldId id="512" r:id="rId69"/>
    <p:sldId id="514" r:id="rId70"/>
    <p:sldId id="544" r:id="rId71"/>
    <p:sldId id="545" r:id="rId72"/>
    <p:sldId id="551" r:id="rId73"/>
    <p:sldId id="566" r:id="rId74"/>
    <p:sldId id="567" r:id="rId75"/>
    <p:sldId id="568" r:id="rId76"/>
    <p:sldId id="569" r:id="rId77"/>
    <p:sldId id="570" r:id="rId78"/>
    <p:sldId id="571" r:id="rId79"/>
    <p:sldId id="572" r:id="rId80"/>
    <p:sldId id="573" r:id="rId81"/>
    <p:sldId id="574" r:id="rId82"/>
    <p:sldId id="588" r:id="rId8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6267" autoAdjust="0"/>
  </p:normalViewPr>
  <p:slideViewPr>
    <p:cSldViewPr>
      <p:cViewPr varScale="1">
        <p:scale>
          <a:sx n="90" d="100"/>
          <a:sy n="90" d="100"/>
        </p:scale>
        <p:origin x="1267" y="31"/>
      </p:cViewPr>
      <p:guideLst>
        <p:guide orient="horz" pos="2160"/>
        <p:guide pos="2880"/>
      </p:guideLst>
    </p:cSldViewPr>
  </p:slideViewPr>
  <p:outlineViewPr>
    <p:cViewPr>
      <p:scale>
        <a:sx n="33" d="100"/>
        <a:sy n="33" d="100"/>
      </p:scale>
      <p:origin x="0" y="512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1B20394-5536-4B06-A0FA-B32977A1226A}" type="datetimeFigureOut">
              <a:rPr lang="en-US" smtClean="0"/>
              <a:pPr/>
              <a:t>1/24/2023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EC0907-54BC-4B07-81F5-3E82B875F80A}"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11C80F-D7C2-42BE-9E62-4C02C00DE13B}" type="datetimeFigureOut">
              <a:rPr lang="en-US" smtClean="0"/>
              <a:pPr/>
              <a:t>1/24/2023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F8745F-521D-45B3-BE16-23EE10B3DE8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F8745F-521D-45B3-BE16-23EE10B3DE8C}"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6712D84-2F0F-4CFC-9469-E00716EE8572}" type="datetime1">
              <a:rPr lang="en-US" smtClean="0"/>
              <a:pPr/>
              <a:t>1/24/2023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0CF4B6-1BF4-442E-A1DA-BFE8CF01468B}" type="datetime1">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CFC80C-3579-42AC-9FA1-3E34AC405E2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93CFC80C-3579-42AC-9FA1-3E34AC405E21}"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6BBB68-AECF-4095-9CC1-5997E15B6900}" type="datetime1">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3A2AA67-C818-4C97-9DF7-FAFFD95E5486}" type="datetime1">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93CFC80C-3579-42AC-9FA1-3E34AC405E21}"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6E3D6AC9-11FD-4D20-B481-194CA13E0A13}" type="datetime1">
              <a:rPr lang="en-US" smtClean="0"/>
              <a:pPr/>
              <a:t>1/24/2023</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86062AFF-EFF8-4000-9F66-5BFA0D03A9DC}" type="datetime1">
              <a:rPr lang="en-US" smtClean="0"/>
              <a:pPr/>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CFC80C-3579-42AC-9FA1-3E34AC405E21}"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FC1945C-836F-4A48-A6ED-93551CCB710A}" type="datetime1">
              <a:rPr lang="en-US" smtClean="0"/>
              <a:pPr/>
              <a:t>1/24/2023</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93CFC80C-3579-42AC-9FA1-3E34AC405E21}"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5ACE701-167F-450D-BF97-887B070C6432}" type="datetime1">
              <a:rPr lang="en-US" smtClean="0"/>
              <a:pPr/>
              <a:t>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93CFC80C-3579-42AC-9FA1-3E34AC405E2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E449053F-30D5-4F9B-AEA0-2092D94CEAE3}" type="datetime1">
              <a:rPr lang="en-US" smtClean="0"/>
              <a:pPr/>
              <a:t>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3CFC80C-3579-42AC-9FA1-3E34AC405E2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529D9ADB-2168-4E7D-8FFC-997AC304416D}" type="datetime1">
              <a:rPr lang="en-US" smtClean="0"/>
              <a:pPr/>
              <a:t>1/24/2023</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93CFC80C-3579-42AC-9FA1-3E34AC405E21}"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DE110C59-F9FE-4F5D-9E93-84216AF3D8B9}" type="datetime1">
              <a:rPr lang="en-US" smtClean="0"/>
              <a:pPr/>
              <a:t>1/24/2023</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2AA4B97-E495-4357-89D2-9B5EA5D2C61F}" type="datetime1">
              <a:rPr lang="en-US" smtClean="0"/>
              <a:pPr/>
              <a:t>1/24/2023</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3CFC80C-3579-42AC-9FA1-3E34AC405E21}"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u="sng" dirty="0" smtClean="0"/>
              <a:t>Business </a:t>
            </a:r>
            <a:r>
              <a:rPr lang="en-US" sz="3200" u="sng" dirty="0" smtClean="0"/>
              <a:t>Communications</a:t>
            </a:r>
            <a:br>
              <a:rPr lang="en-US" sz="3200" u="sng" dirty="0" smtClean="0"/>
            </a:br>
            <a:r>
              <a:rPr lang="en-US" sz="2000" dirty="0" smtClean="0"/>
              <a:t>Session Six</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a:t>
            </a:fld>
            <a:endParaRPr lang="en-US" dirty="0"/>
          </a:p>
        </p:txBody>
      </p:sp>
      <p:sp>
        <p:nvSpPr>
          <p:cNvPr id="4" name="Content Placeholder 3"/>
          <p:cNvSpPr>
            <a:spLocks noGrp="1"/>
          </p:cNvSpPr>
          <p:nvPr>
            <p:ph sz="quarter" idx="1"/>
          </p:nvPr>
        </p:nvSpPr>
        <p:spPr/>
        <p:txBody>
          <a:bodyPr/>
          <a:lstStyle/>
          <a:p>
            <a:r>
              <a:rPr lang="en-US" sz="2400" u="sng" dirty="0" smtClean="0"/>
              <a:t>Business Communication</a:t>
            </a:r>
          </a:p>
          <a:p>
            <a:pPr lvl="1"/>
            <a:r>
              <a:rPr lang="en-US" u="sng" dirty="0" smtClean="0"/>
              <a:t>Process and Product – 9</a:t>
            </a:r>
            <a:r>
              <a:rPr lang="en-US" u="sng" baseline="30000" dirty="0" smtClean="0"/>
              <a:t>th</a:t>
            </a:r>
            <a:r>
              <a:rPr lang="en-US" u="sng" dirty="0" smtClean="0"/>
              <a:t> Edition</a:t>
            </a:r>
          </a:p>
          <a:p>
            <a:pPr lvl="1"/>
            <a:endParaRPr lang="en-US" sz="800" dirty="0" smtClean="0"/>
          </a:p>
          <a:p>
            <a:pPr lvl="2"/>
            <a:r>
              <a:rPr lang="en-US" dirty="0" smtClean="0"/>
              <a:t>Mary Ellen Guffey and Dana Loewy; Cengage Learning 2018, 2015</a:t>
            </a:r>
          </a:p>
          <a:p>
            <a:pPr lvl="3"/>
            <a:r>
              <a:rPr lang="en-US" dirty="0" smtClean="0"/>
              <a:t>ISBN: 978-1-305-95796-1</a:t>
            </a:r>
            <a:endParaRPr lang="en-US" dirty="0"/>
          </a:p>
        </p:txBody>
      </p:sp>
      <p:pic>
        <p:nvPicPr>
          <p:cNvPr id="7" name="Picture 6" descr="UNIT-1:Means Of Communication – B.C.A study"/>
          <p:cNvPicPr/>
          <p:nvPr/>
        </p:nvPicPr>
        <p:blipFill>
          <a:blip r:embed="rId3" cstate="print"/>
          <a:srcRect/>
          <a:stretch>
            <a:fillRect/>
          </a:stretch>
        </p:blipFill>
        <p:spPr bwMode="auto">
          <a:xfrm>
            <a:off x="1600200" y="3657600"/>
            <a:ext cx="5943600" cy="23812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Informal Proposals</a:t>
            </a:r>
            <a:br>
              <a:rPr lang="en-US" sz="2800" dirty="0" smtClean="0"/>
            </a:br>
            <a:r>
              <a:rPr lang="en-US" sz="2800" dirty="0" smtClean="0"/>
              <a:t>4. </a:t>
            </a:r>
            <a:r>
              <a:rPr lang="en-US" sz="2000" dirty="0" smtClean="0"/>
              <a:t>Staffing</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staffing section of a proposal describes staff qualifications for implementing the proposal as well as the credentials and expertise of the project leaders.  It attests to the size and qualifications of the staff</a:t>
            </a:r>
            <a:r>
              <a:rPr lang="en-US" dirty="0" smtClean="0"/>
              <a:t>.  </a:t>
            </a:r>
          </a:p>
          <a:p>
            <a:endParaRPr lang="en-US" sz="900" dirty="0"/>
          </a:p>
          <a:p>
            <a:pPr lvl="1"/>
            <a:r>
              <a:rPr lang="en-US" sz="2000" dirty="0" smtClean="0"/>
              <a:t>The staffing section is a good place to endorse and promote your staff and to demonstrate to the client that your company can do the job.  As a result, client sees qualified people will be on board to implement the project.  </a:t>
            </a:r>
            <a:endParaRPr lang="en-US" sz="900" dirty="0"/>
          </a:p>
          <a:p>
            <a:pPr lvl="2"/>
            <a:endParaRPr lang="en-US" sz="800" dirty="0" smtClean="0">
              <a:solidFill>
                <a:srgbClr val="FF0000"/>
              </a:solidFill>
            </a:endParaRPr>
          </a:p>
          <a:p>
            <a:pPr lvl="2"/>
            <a:r>
              <a:rPr lang="en-US" dirty="0">
                <a:solidFill>
                  <a:srgbClr val="FF0000"/>
                </a:solidFill>
              </a:rPr>
              <a:t>Resumes may even be included in this section.  </a:t>
            </a:r>
          </a:p>
        </p:txBody>
      </p:sp>
      <p:pic>
        <p:nvPicPr>
          <p:cNvPr id="5" name="Picture 4"/>
          <p:cNvPicPr>
            <a:picLocks noChangeAspect="1"/>
          </p:cNvPicPr>
          <p:nvPr/>
        </p:nvPicPr>
        <p:blipFill>
          <a:blip r:embed="rId2"/>
          <a:stretch>
            <a:fillRect/>
          </a:stretch>
        </p:blipFill>
        <p:spPr>
          <a:xfrm>
            <a:off x="4320374" y="5257800"/>
            <a:ext cx="4823626" cy="1612900"/>
          </a:xfrm>
          <a:prstGeom prst="rect">
            <a:avLst/>
          </a:prstGeom>
        </p:spPr>
      </p:pic>
    </p:spTree>
    <p:extLst>
      <p:ext uri="{BB962C8B-B14F-4D97-AF65-F5344CB8AC3E}">
        <p14:creationId xmlns:p14="http://schemas.microsoft.com/office/powerpoint/2010/main" val="1331973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Informal Proposals</a:t>
            </a:r>
            <a:br>
              <a:rPr lang="en-US" sz="2800" dirty="0" smtClean="0"/>
            </a:br>
            <a:r>
              <a:rPr lang="en-US" sz="2800" dirty="0" smtClean="0"/>
              <a:t>5. </a:t>
            </a:r>
            <a:r>
              <a:rPr lang="en-US" sz="2000" dirty="0" smtClean="0"/>
              <a:t>Budget</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a:t>
            </a:fld>
            <a:endParaRPr lang="en-US" dirty="0"/>
          </a:p>
        </p:txBody>
      </p:sp>
      <p:sp>
        <p:nvSpPr>
          <p:cNvPr id="4" name="Content Placeholder 3"/>
          <p:cNvSpPr>
            <a:spLocks noGrp="1"/>
          </p:cNvSpPr>
          <p:nvPr>
            <p:ph sz="quarter" idx="1"/>
          </p:nvPr>
        </p:nvSpPr>
        <p:spPr/>
        <p:txBody>
          <a:bodyPr/>
          <a:lstStyle/>
          <a:p>
            <a:r>
              <a:rPr lang="en-US" sz="2100" u="sng" dirty="0" smtClean="0"/>
              <a:t>A central item in proposals is the budget, a list of proposed project costs.  Some writers title this section “Statement of Costs</a:t>
            </a:r>
            <a:r>
              <a:rPr lang="en-US" sz="2100" dirty="0" smtClean="0"/>
              <a:t>.”  </a:t>
            </a:r>
          </a:p>
          <a:p>
            <a:endParaRPr lang="en-US" sz="800" dirty="0"/>
          </a:p>
          <a:p>
            <a:pPr lvl="1"/>
            <a:r>
              <a:rPr lang="en-US" sz="2000" dirty="0" smtClean="0"/>
              <a:t>You need to prepare this section carefully because it represents a contract; you cannot raise the price later – even if your costs increase.  You can – and should – protect yourself from rising costs with a deadline for acceptance.  </a:t>
            </a:r>
          </a:p>
          <a:p>
            <a:pPr lvl="1"/>
            <a:endParaRPr lang="en-US" sz="800" dirty="0"/>
          </a:p>
          <a:p>
            <a:pPr lvl="2"/>
            <a:r>
              <a:rPr lang="en-US" sz="1800" dirty="0" smtClean="0">
                <a:solidFill>
                  <a:srgbClr val="FF0000"/>
                </a:solidFill>
              </a:rPr>
              <a:t>In the budget section, some writers itemize hours and costs; others present a total sum.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467225" y="4572000"/>
            <a:ext cx="4676775" cy="2667000"/>
          </a:xfrm>
          <a:prstGeom prst="rect">
            <a:avLst/>
          </a:prstGeom>
        </p:spPr>
      </p:pic>
    </p:spTree>
    <p:extLst>
      <p:ext uri="{BB962C8B-B14F-4D97-AF65-F5344CB8AC3E}">
        <p14:creationId xmlns:p14="http://schemas.microsoft.com/office/powerpoint/2010/main" val="3579317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Informal Proposals</a:t>
            </a:r>
            <a:br>
              <a:rPr lang="en-US" sz="2800" dirty="0" smtClean="0"/>
            </a:br>
            <a:r>
              <a:rPr lang="en-US" sz="2800" dirty="0" smtClean="0"/>
              <a:t>6. </a:t>
            </a:r>
            <a:r>
              <a:rPr lang="en-US" sz="2000" dirty="0" smtClean="0"/>
              <a:t>Conclusion and Authorization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closing section should remind the reader of the proposal’s key benefits and make it easy for the reader to respond</a:t>
            </a:r>
            <a:r>
              <a:rPr lang="en-US" dirty="0" smtClean="0"/>
              <a:t>.  </a:t>
            </a:r>
          </a:p>
          <a:p>
            <a:endParaRPr lang="en-US" sz="800" dirty="0"/>
          </a:p>
          <a:p>
            <a:pPr lvl="1"/>
            <a:r>
              <a:rPr lang="en-US" sz="2000" dirty="0" smtClean="0"/>
              <a:t>It might also include a project completion data as well as a deadline beyond which the proposal offer will no longer be in effect.  </a:t>
            </a:r>
          </a:p>
          <a:p>
            <a:pPr lvl="1"/>
            <a:endParaRPr lang="en-US" sz="800" dirty="0"/>
          </a:p>
          <a:p>
            <a:pPr lvl="2"/>
            <a:r>
              <a:rPr lang="en-US" sz="1800" dirty="0" smtClean="0">
                <a:solidFill>
                  <a:srgbClr val="FF0000"/>
                </a:solidFill>
              </a:rPr>
              <a:t>Writers of informal proposals often refer to this as a request for approval or authorization.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953000" y="4419600"/>
            <a:ext cx="3924300" cy="1858879"/>
          </a:xfrm>
          <a:prstGeom prst="rect">
            <a:avLst/>
          </a:prstGeom>
        </p:spPr>
      </p:pic>
    </p:spTree>
    <p:extLst>
      <p:ext uri="{BB962C8B-B14F-4D97-AF65-F5344CB8AC3E}">
        <p14:creationId xmlns:p14="http://schemas.microsoft.com/office/powerpoint/2010/main" val="3197185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Informal Letter Proposal</a:t>
            </a:r>
            <a:br>
              <a:rPr lang="en-US" sz="2800" dirty="0" smtClean="0"/>
            </a:br>
            <a:r>
              <a:rPr lang="en-US" sz="2000" dirty="0" smtClean="0"/>
              <a:t>3x3 Writing Process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13</a:t>
            </a:fld>
            <a:endParaRPr lang="en-US" dirty="0"/>
          </a:p>
        </p:txBody>
      </p:sp>
      <p:sp>
        <p:nvSpPr>
          <p:cNvPr id="4" name="Content Placeholder 3"/>
          <p:cNvSpPr>
            <a:spLocks noGrp="1"/>
          </p:cNvSpPr>
          <p:nvPr>
            <p:ph sz="quarter" idx="1"/>
          </p:nvPr>
        </p:nvSpPr>
        <p:spPr/>
        <p:txBody>
          <a:bodyPr>
            <a:normAutofit/>
          </a:bodyPr>
          <a:lstStyle/>
          <a:p>
            <a:r>
              <a:rPr lang="en-US" sz="2400" u="sng" dirty="0" smtClean="0"/>
              <a:t>1. Prewriting</a:t>
            </a:r>
          </a:p>
          <a:p>
            <a:endParaRPr lang="en-US" sz="800" u="sng" dirty="0" smtClean="0"/>
          </a:p>
          <a:p>
            <a:pPr marL="731520" lvl="1" indent="-457200">
              <a:buFont typeface="+mj-lt"/>
              <a:buAutoNum type="arabicPeriod"/>
            </a:pPr>
            <a:r>
              <a:rPr lang="en-US" u="sng" dirty="0" smtClean="0"/>
              <a:t>Analyze</a:t>
            </a:r>
          </a:p>
          <a:p>
            <a:pPr lvl="2"/>
            <a:r>
              <a:rPr lang="en-US" dirty="0" smtClean="0">
                <a:solidFill>
                  <a:srgbClr val="FF0000"/>
                </a:solidFill>
              </a:rPr>
              <a:t>The purpose is to persuade the readers to accept this proposal.</a:t>
            </a:r>
          </a:p>
          <a:p>
            <a:pPr marL="731520" lvl="1" indent="-457200">
              <a:buFont typeface="+mj-lt"/>
              <a:buAutoNum type="arabicPeriod"/>
            </a:pPr>
            <a:r>
              <a:rPr lang="en-US" u="sng" dirty="0" smtClean="0"/>
              <a:t>Anticipate</a:t>
            </a:r>
          </a:p>
          <a:p>
            <a:pPr lvl="2"/>
            <a:r>
              <a:rPr lang="en-US" dirty="0" smtClean="0">
                <a:solidFill>
                  <a:srgbClr val="FF0000"/>
                </a:solidFill>
              </a:rPr>
              <a:t>Reader expects this proposal but must be convinced of its worth.</a:t>
            </a:r>
          </a:p>
          <a:p>
            <a:pPr marL="731520" lvl="1" indent="-457200">
              <a:buFont typeface="+mj-lt"/>
              <a:buAutoNum type="arabicPeriod"/>
            </a:pPr>
            <a:r>
              <a:rPr lang="en-US" u="sng" dirty="0" smtClean="0"/>
              <a:t>Adapt</a:t>
            </a:r>
          </a:p>
          <a:p>
            <a:pPr lvl="2"/>
            <a:r>
              <a:rPr lang="en-US" dirty="0" smtClean="0">
                <a:solidFill>
                  <a:srgbClr val="FF0000"/>
                </a:solidFill>
              </a:rPr>
              <a:t>Because reader will be initially resistant, use a persuasive approach that emphasizes benefits.</a:t>
            </a:r>
          </a:p>
        </p:txBody>
      </p:sp>
      <p:pic>
        <p:nvPicPr>
          <p:cNvPr id="5" name="Picture 4"/>
          <p:cNvPicPr>
            <a:picLocks noChangeAspect="1"/>
          </p:cNvPicPr>
          <p:nvPr/>
        </p:nvPicPr>
        <p:blipFill>
          <a:blip r:embed="rId2"/>
          <a:stretch>
            <a:fillRect/>
          </a:stretch>
        </p:blipFill>
        <p:spPr>
          <a:xfrm>
            <a:off x="6369399" y="5085249"/>
            <a:ext cx="2436273" cy="1047750"/>
          </a:xfrm>
          <a:prstGeom prst="rect">
            <a:avLst/>
          </a:prstGeom>
        </p:spPr>
      </p:pic>
    </p:spTree>
    <p:extLst>
      <p:ext uri="{BB962C8B-B14F-4D97-AF65-F5344CB8AC3E}">
        <p14:creationId xmlns:p14="http://schemas.microsoft.com/office/powerpoint/2010/main" val="2726808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Informal Letter Proposal</a:t>
            </a:r>
            <a:br>
              <a:rPr lang="en-US" sz="2800" dirty="0" smtClean="0"/>
            </a:br>
            <a:r>
              <a:rPr lang="en-US" sz="2000" dirty="0" smtClean="0"/>
              <a:t>3x3 Writing Process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14</a:t>
            </a:fld>
            <a:endParaRPr lang="en-US" dirty="0"/>
          </a:p>
        </p:txBody>
      </p:sp>
      <p:sp>
        <p:nvSpPr>
          <p:cNvPr id="4" name="Content Placeholder 3"/>
          <p:cNvSpPr>
            <a:spLocks noGrp="1"/>
          </p:cNvSpPr>
          <p:nvPr>
            <p:ph sz="quarter" idx="1"/>
          </p:nvPr>
        </p:nvSpPr>
        <p:spPr/>
        <p:txBody>
          <a:bodyPr>
            <a:normAutofit/>
          </a:bodyPr>
          <a:lstStyle/>
          <a:p>
            <a:r>
              <a:rPr lang="en-US" sz="2400" u="sng" dirty="0" smtClean="0"/>
              <a:t>2. Drafting</a:t>
            </a:r>
          </a:p>
          <a:p>
            <a:endParaRPr lang="en-US" sz="800" dirty="0" smtClean="0"/>
          </a:p>
          <a:p>
            <a:pPr marL="731520" lvl="1" indent="-457200">
              <a:buFont typeface="+mj-lt"/>
              <a:buAutoNum type="arabicPeriod"/>
            </a:pPr>
            <a:r>
              <a:rPr lang="en-US" u="sng" dirty="0" smtClean="0"/>
              <a:t>Research</a:t>
            </a:r>
          </a:p>
          <a:p>
            <a:pPr lvl="2"/>
            <a:r>
              <a:rPr lang="en-US" dirty="0" smtClean="0">
                <a:solidFill>
                  <a:srgbClr val="FF0000"/>
                </a:solidFill>
              </a:rPr>
              <a:t>Collect data about reader an other surveys of  satisfaction.</a:t>
            </a:r>
          </a:p>
          <a:p>
            <a:pPr marL="731520" lvl="1" indent="-457200">
              <a:buFont typeface="+mj-lt"/>
              <a:buAutoNum type="arabicPeriod"/>
            </a:pPr>
            <a:r>
              <a:rPr lang="en-US" u="sng" dirty="0" smtClean="0"/>
              <a:t>Organize</a:t>
            </a:r>
          </a:p>
          <a:p>
            <a:pPr lvl="2"/>
            <a:r>
              <a:rPr lang="en-US" dirty="0" smtClean="0">
                <a:solidFill>
                  <a:srgbClr val="FF0000"/>
                </a:solidFill>
              </a:rPr>
              <a:t>Identify four specific purposes (benefits) of this proposal.  </a:t>
            </a:r>
          </a:p>
          <a:p>
            <a:pPr lvl="2"/>
            <a:r>
              <a:rPr lang="en-US" dirty="0" smtClean="0">
                <a:solidFill>
                  <a:srgbClr val="FF0000"/>
                </a:solidFill>
              </a:rPr>
              <a:t>Specify plan, promote staff, itemize budget, and seek approval.</a:t>
            </a:r>
          </a:p>
          <a:p>
            <a:pPr marL="731520" lvl="1" indent="-457200">
              <a:buFont typeface="+mj-lt"/>
              <a:buAutoNum type="arabicPeriod"/>
            </a:pPr>
            <a:r>
              <a:rPr lang="en-US" u="sng" dirty="0" smtClean="0"/>
              <a:t>Draft</a:t>
            </a:r>
          </a:p>
          <a:p>
            <a:pPr lvl="2"/>
            <a:r>
              <a:rPr lang="en-US" dirty="0" smtClean="0">
                <a:solidFill>
                  <a:srgbClr val="FF0000"/>
                </a:solidFill>
              </a:rPr>
              <a:t>Prepare a first draft, expecting to improve it later.</a:t>
            </a:r>
          </a:p>
        </p:txBody>
      </p:sp>
      <p:pic>
        <p:nvPicPr>
          <p:cNvPr id="6" name="Picture 5"/>
          <p:cNvPicPr>
            <a:picLocks noChangeAspect="1"/>
          </p:cNvPicPr>
          <p:nvPr/>
        </p:nvPicPr>
        <p:blipFill>
          <a:blip r:embed="rId2"/>
          <a:stretch>
            <a:fillRect/>
          </a:stretch>
        </p:blipFill>
        <p:spPr>
          <a:xfrm>
            <a:off x="6369399" y="5085249"/>
            <a:ext cx="2436273" cy="1047750"/>
          </a:xfrm>
          <a:prstGeom prst="rect">
            <a:avLst/>
          </a:prstGeom>
        </p:spPr>
      </p:pic>
    </p:spTree>
    <p:extLst>
      <p:ext uri="{BB962C8B-B14F-4D97-AF65-F5344CB8AC3E}">
        <p14:creationId xmlns:p14="http://schemas.microsoft.com/office/powerpoint/2010/main" val="211458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Informal Letter Proposal</a:t>
            </a:r>
            <a:br>
              <a:rPr lang="en-US" sz="2800" dirty="0" smtClean="0"/>
            </a:br>
            <a:r>
              <a:rPr lang="en-US" sz="2000" dirty="0" smtClean="0"/>
              <a:t>3x3 Writing Process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15</a:t>
            </a:fld>
            <a:endParaRPr lang="en-US" dirty="0"/>
          </a:p>
        </p:txBody>
      </p:sp>
      <p:sp>
        <p:nvSpPr>
          <p:cNvPr id="4" name="Content Placeholder 3"/>
          <p:cNvSpPr>
            <a:spLocks noGrp="1"/>
          </p:cNvSpPr>
          <p:nvPr>
            <p:ph sz="quarter" idx="1"/>
          </p:nvPr>
        </p:nvSpPr>
        <p:spPr/>
        <p:txBody>
          <a:bodyPr>
            <a:normAutofit/>
          </a:bodyPr>
          <a:lstStyle/>
          <a:p>
            <a:r>
              <a:rPr lang="en-US" sz="2400" u="sng" dirty="0" smtClean="0"/>
              <a:t>3. Revising</a:t>
            </a:r>
          </a:p>
          <a:p>
            <a:endParaRPr lang="en-US" sz="800" dirty="0" smtClean="0"/>
          </a:p>
          <a:p>
            <a:pPr marL="731520" lvl="1" indent="-457200">
              <a:buFont typeface="+mj-lt"/>
              <a:buAutoNum type="arabicPeriod"/>
            </a:pPr>
            <a:r>
              <a:rPr lang="en-US" u="sng" dirty="0" smtClean="0"/>
              <a:t>Edit</a:t>
            </a:r>
          </a:p>
          <a:p>
            <a:pPr lvl="2"/>
            <a:r>
              <a:rPr lang="en-US" dirty="0" smtClean="0">
                <a:solidFill>
                  <a:srgbClr val="FF0000"/>
                </a:solidFill>
              </a:rPr>
              <a:t>Revise to emphasize benefits, improve readability with functional headings and lists.  Remove jargon and wordiness.</a:t>
            </a:r>
          </a:p>
          <a:p>
            <a:pPr marL="731520" lvl="1" indent="-457200">
              <a:buFont typeface="+mj-lt"/>
              <a:buAutoNum type="arabicPeriod"/>
            </a:pPr>
            <a:r>
              <a:rPr lang="en-US" u="sng" dirty="0" smtClean="0"/>
              <a:t>Proofread</a:t>
            </a:r>
          </a:p>
          <a:p>
            <a:pPr lvl="2"/>
            <a:r>
              <a:rPr lang="en-US" dirty="0" smtClean="0">
                <a:solidFill>
                  <a:srgbClr val="FF0000"/>
                </a:solidFill>
              </a:rPr>
              <a:t>Check spelling of client’s name.  Verify dates and calculation of budget figures.  Recheck all punctuation.</a:t>
            </a:r>
          </a:p>
          <a:p>
            <a:pPr marL="731520" lvl="1" indent="-457200">
              <a:buFont typeface="+mj-lt"/>
              <a:buAutoNum type="arabicPeriod"/>
            </a:pPr>
            <a:r>
              <a:rPr lang="en-US" u="sng" dirty="0" smtClean="0"/>
              <a:t>Evaluate</a:t>
            </a:r>
          </a:p>
          <a:p>
            <a:pPr lvl="2"/>
            <a:r>
              <a:rPr lang="en-US" dirty="0" smtClean="0">
                <a:solidFill>
                  <a:srgbClr val="FF0000"/>
                </a:solidFill>
              </a:rPr>
              <a:t>Is this proposal convincing enough to sell the client?</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369399" y="5085249"/>
            <a:ext cx="2436273" cy="1047750"/>
          </a:xfrm>
          <a:prstGeom prst="rect">
            <a:avLst/>
          </a:prstGeom>
        </p:spPr>
      </p:pic>
    </p:spTree>
    <p:extLst>
      <p:ext uri="{BB962C8B-B14F-4D97-AF65-F5344CB8AC3E}">
        <p14:creationId xmlns:p14="http://schemas.microsoft.com/office/powerpoint/2010/main" val="3518074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Components of Formal Proposals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16</a:t>
            </a:fld>
            <a:endParaRPr lang="en-US" dirty="0"/>
          </a:p>
        </p:txBody>
      </p:sp>
      <p:sp>
        <p:nvSpPr>
          <p:cNvPr id="4" name="Content Placeholder 3"/>
          <p:cNvSpPr>
            <a:spLocks noGrp="1"/>
          </p:cNvSpPr>
          <p:nvPr>
            <p:ph sz="quarter" idx="1"/>
          </p:nvPr>
        </p:nvSpPr>
        <p:spPr/>
        <p:txBody>
          <a:bodyPr>
            <a:normAutofit fontScale="92500"/>
          </a:bodyPr>
          <a:lstStyle/>
          <a:p>
            <a:r>
              <a:rPr lang="en-US" sz="2400" u="sng" dirty="0" smtClean="0"/>
              <a:t>To help readers understand and locate the parts of a formal proposal, writers organize the project into a typical structure</a:t>
            </a:r>
            <a:r>
              <a:rPr lang="en-US" dirty="0" smtClean="0"/>
              <a:t>.  </a:t>
            </a:r>
          </a:p>
          <a:p>
            <a:endParaRPr lang="en-US" sz="900" dirty="0"/>
          </a:p>
          <a:p>
            <a:pPr lvl="1"/>
            <a:r>
              <a:rPr lang="en-US" dirty="0" smtClean="0"/>
              <a:t>In addition to the six basic components described for informal proposals, formal proposals may contain some or all of the </a:t>
            </a:r>
            <a:r>
              <a:rPr lang="en-US" dirty="0" smtClean="0"/>
              <a:t>  following components</a:t>
            </a:r>
            <a:r>
              <a:rPr lang="en-US" dirty="0" smtClean="0"/>
              <a:t>:</a:t>
            </a:r>
          </a:p>
          <a:p>
            <a:endParaRPr lang="en-US" sz="900" dirty="0" smtClean="0"/>
          </a:p>
          <a:p>
            <a:pPr marL="1051560" lvl="2" indent="-457200">
              <a:buFont typeface="+mj-lt"/>
              <a:buAutoNum type="arabicPeriod"/>
            </a:pPr>
            <a:r>
              <a:rPr lang="en-US" sz="1900" dirty="0" smtClean="0">
                <a:solidFill>
                  <a:srgbClr val="FF0000"/>
                </a:solidFill>
              </a:rPr>
              <a:t>Copy of the RFP</a:t>
            </a:r>
          </a:p>
          <a:p>
            <a:pPr marL="1051560" lvl="2" indent="-457200">
              <a:buFont typeface="+mj-lt"/>
              <a:buAutoNum type="arabicPeriod"/>
            </a:pPr>
            <a:r>
              <a:rPr lang="en-US" sz="1900" dirty="0" smtClean="0">
                <a:solidFill>
                  <a:srgbClr val="FF0000"/>
                </a:solidFill>
              </a:rPr>
              <a:t>Letter of Transmittal</a:t>
            </a:r>
          </a:p>
          <a:p>
            <a:pPr marL="1051560" lvl="2" indent="-457200">
              <a:buFont typeface="+mj-lt"/>
              <a:buAutoNum type="arabicPeriod"/>
            </a:pPr>
            <a:r>
              <a:rPr lang="en-US" sz="1900" dirty="0" smtClean="0">
                <a:solidFill>
                  <a:srgbClr val="FF0000"/>
                </a:solidFill>
              </a:rPr>
              <a:t>Abstract or Executive Summary</a:t>
            </a:r>
          </a:p>
          <a:p>
            <a:pPr marL="1051560" lvl="2" indent="-457200">
              <a:buFont typeface="+mj-lt"/>
              <a:buAutoNum type="arabicPeriod"/>
            </a:pPr>
            <a:r>
              <a:rPr lang="en-US" sz="1900" dirty="0" smtClean="0">
                <a:solidFill>
                  <a:srgbClr val="FF0000"/>
                </a:solidFill>
              </a:rPr>
              <a:t>Title Page</a:t>
            </a:r>
          </a:p>
          <a:p>
            <a:pPr marL="1051560" lvl="2" indent="-457200">
              <a:buFont typeface="+mj-lt"/>
              <a:buAutoNum type="arabicPeriod"/>
            </a:pPr>
            <a:r>
              <a:rPr lang="en-US" sz="1900" dirty="0" smtClean="0">
                <a:solidFill>
                  <a:srgbClr val="FF0000"/>
                </a:solidFill>
              </a:rPr>
              <a:t>Table of Contents</a:t>
            </a:r>
          </a:p>
          <a:p>
            <a:pPr marL="1051560" lvl="2" indent="-457200">
              <a:buFont typeface="+mj-lt"/>
              <a:buAutoNum type="arabicPeriod"/>
            </a:pPr>
            <a:r>
              <a:rPr lang="en-US" sz="1900" dirty="0" smtClean="0">
                <a:solidFill>
                  <a:srgbClr val="FF0000"/>
                </a:solidFill>
              </a:rPr>
              <a:t>List of Illustrations</a:t>
            </a:r>
          </a:p>
          <a:p>
            <a:pPr marL="1051560" lvl="2" indent="-457200">
              <a:buFont typeface="+mj-lt"/>
              <a:buAutoNum type="arabicPeriod"/>
            </a:pPr>
            <a:r>
              <a:rPr lang="en-US" sz="1900" dirty="0" smtClean="0">
                <a:solidFill>
                  <a:srgbClr val="FF0000"/>
                </a:solidFill>
              </a:rPr>
              <a:t>Appendix(</a:t>
            </a:r>
            <a:r>
              <a:rPr lang="en-US" sz="1900" dirty="0" err="1" smtClean="0">
                <a:solidFill>
                  <a:srgbClr val="FF0000"/>
                </a:solidFill>
              </a:rPr>
              <a:t>es</a:t>
            </a:r>
            <a:r>
              <a:rPr lang="en-US" sz="1900" dirty="0" smtClean="0">
                <a:solidFill>
                  <a:srgbClr val="FF0000"/>
                </a:solidFill>
              </a:rPr>
              <a:t>)</a:t>
            </a:r>
            <a:endParaRPr lang="en-US" sz="1900" dirty="0">
              <a:solidFill>
                <a:srgbClr val="FF0000"/>
              </a:solidFill>
            </a:endParaRPr>
          </a:p>
        </p:txBody>
      </p:sp>
      <p:pic>
        <p:nvPicPr>
          <p:cNvPr id="5" name="Picture 4"/>
          <p:cNvPicPr>
            <a:picLocks noChangeAspect="1"/>
          </p:cNvPicPr>
          <p:nvPr/>
        </p:nvPicPr>
        <p:blipFill>
          <a:blip r:embed="rId2"/>
          <a:stretch>
            <a:fillRect/>
          </a:stretch>
        </p:blipFill>
        <p:spPr>
          <a:xfrm>
            <a:off x="5410199" y="4304538"/>
            <a:ext cx="3506555" cy="1972437"/>
          </a:xfrm>
          <a:prstGeom prst="rect">
            <a:avLst/>
          </a:prstGeom>
        </p:spPr>
      </p:pic>
    </p:spTree>
    <p:extLst>
      <p:ext uri="{BB962C8B-B14F-4D97-AF65-F5344CB8AC3E}">
        <p14:creationId xmlns:p14="http://schemas.microsoft.com/office/powerpoint/2010/main" val="14864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Grant Proposals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17</a:t>
            </a:fld>
            <a:endParaRPr lang="en-US" dirty="0"/>
          </a:p>
        </p:txBody>
      </p:sp>
      <p:sp>
        <p:nvSpPr>
          <p:cNvPr id="4" name="Content Placeholder 3"/>
          <p:cNvSpPr>
            <a:spLocks noGrp="1"/>
          </p:cNvSpPr>
          <p:nvPr>
            <p:ph sz="quarter" idx="1"/>
          </p:nvPr>
        </p:nvSpPr>
        <p:spPr/>
        <p:txBody>
          <a:bodyPr>
            <a:normAutofit/>
          </a:bodyPr>
          <a:lstStyle/>
          <a:p>
            <a:r>
              <a:rPr lang="en-US" sz="2200" u="sng" dirty="0" smtClean="0"/>
              <a:t>A grant proposal is a formal proposal submitted to a government or civilian organization that explains a project, outlines its budget, and requests money in the form of a grant</a:t>
            </a:r>
            <a:r>
              <a:rPr lang="en-US" dirty="0" smtClean="0"/>
              <a:t>.  </a:t>
            </a:r>
          </a:p>
          <a:p>
            <a:endParaRPr lang="en-US" sz="900" dirty="0"/>
          </a:p>
          <a:p>
            <a:pPr lvl="1"/>
            <a:r>
              <a:rPr lang="en-US" sz="2000" dirty="0" smtClean="0"/>
              <a:t>Every year the U.S. government, private foundations, and public corporations make available billions of dollars in funding for special projects.  These funds, or grants, require no repayment, but the funds must be used for the purposes outlined in the proposal.  </a:t>
            </a:r>
          </a:p>
          <a:p>
            <a:pPr lvl="1"/>
            <a:endParaRPr lang="en-US" sz="800" dirty="0"/>
          </a:p>
          <a:p>
            <a:pPr lvl="2"/>
            <a:r>
              <a:rPr lang="en-US" sz="1800" dirty="0" smtClean="0">
                <a:solidFill>
                  <a:srgbClr val="FF0000"/>
                </a:solidFill>
              </a:rPr>
              <a:t>Grants are made to charities, educational facilities, and nonprofits.  </a:t>
            </a:r>
          </a:p>
          <a:p>
            <a:pPr lvl="2"/>
            <a:r>
              <a:rPr lang="en-US" sz="1800" dirty="0" smtClean="0">
                <a:solidFill>
                  <a:srgbClr val="FF0000"/>
                </a:solidFill>
              </a:rPr>
              <a:t>Securing funding can mean life or death for these organizations.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736296" y="5029200"/>
            <a:ext cx="2388655" cy="1793632"/>
          </a:xfrm>
          <a:prstGeom prst="rect">
            <a:avLst/>
          </a:prstGeom>
        </p:spPr>
      </p:pic>
    </p:spTree>
    <p:extLst>
      <p:ext uri="{BB962C8B-B14F-4D97-AF65-F5344CB8AC3E}">
        <p14:creationId xmlns:p14="http://schemas.microsoft.com/office/powerpoint/2010/main" val="187531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Effective Business Plans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18</a:t>
            </a:fld>
            <a:endParaRPr lang="en-US" dirty="0"/>
          </a:p>
        </p:txBody>
      </p:sp>
      <p:sp>
        <p:nvSpPr>
          <p:cNvPr id="4" name="Content Placeholder 3"/>
          <p:cNvSpPr>
            <a:spLocks noGrp="1"/>
          </p:cNvSpPr>
          <p:nvPr>
            <p:ph sz="quarter" idx="1"/>
          </p:nvPr>
        </p:nvSpPr>
        <p:spPr/>
        <p:txBody>
          <a:bodyPr>
            <a:normAutofit/>
          </a:bodyPr>
          <a:lstStyle/>
          <a:p>
            <a:r>
              <a:rPr lang="en-US" sz="2200" u="sng" dirty="0" smtClean="0"/>
              <a:t>Another form of proposal is a business plan</a:t>
            </a:r>
            <a:r>
              <a:rPr lang="en-US" dirty="0" smtClean="0"/>
              <a:t>.  </a:t>
            </a:r>
          </a:p>
          <a:p>
            <a:endParaRPr lang="en-US" sz="800" dirty="0"/>
          </a:p>
          <a:p>
            <a:pPr lvl="1"/>
            <a:r>
              <a:rPr lang="en-US" sz="2000" dirty="0"/>
              <a:t>A business plan may be defined as a description of a proposed company that explains how it expects to achieve its marketing, financial, and operational goals.  </a:t>
            </a:r>
          </a:p>
          <a:p>
            <a:pPr lvl="1"/>
            <a:endParaRPr lang="en-US" sz="800" dirty="0"/>
          </a:p>
          <a:p>
            <a:pPr lvl="2"/>
            <a:r>
              <a:rPr lang="en-US" sz="1800" dirty="0" smtClean="0">
                <a:solidFill>
                  <a:srgbClr val="FF0000"/>
                </a:solidFill>
              </a:rPr>
              <a:t>A business plan is critical for securing financial support of any kind.  </a:t>
            </a:r>
          </a:p>
          <a:p>
            <a:pPr lvl="2"/>
            <a:r>
              <a:rPr lang="en-US" sz="1800" dirty="0" smtClean="0">
                <a:solidFill>
                  <a:srgbClr val="FF0000"/>
                </a:solidFill>
              </a:rPr>
              <a:t>Such a plan also ensures that you have done your homework and know what you are doing in launching your business.  </a:t>
            </a:r>
          </a:p>
          <a:p>
            <a:pPr lvl="2"/>
            <a:r>
              <a:rPr lang="en-US" sz="1800" dirty="0" smtClean="0">
                <a:solidFill>
                  <a:srgbClr val="FF0000"/>
                </a:solidFill>
              </a:rPr>
              <a:t>It provides you with a detailed road map to chart a course to success.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061752" y="4800601"/>
            <a:ext cx="3082248" cy="2057400"/>
          </a:xfrm>
          <a:prstGeom prst="rect">
            <a:avLst/>
          </a:prstGeom>
        </p:spPr>
      </p:pic>
    </p:spTree>
    <p:extLst>
      <p:ext uri="{BB962C8B-B14F-4D97-AF65-F5344CB8AC3E}">
        <p14:creationId xmlns:p14="http://schemas.microsoft.com/office/powerpoint/2010/main" val="883720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Components of Typical Business Plans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19</a:t>
            </a:fld>
            <a:endParaRPr lang="en-US" dirty="0"/>
          </a:p>
        </p:txBody>
      </p:sp>
      <p:sp>
        <p:nvSpPr>
          <p:cNvPr id="4" name="Content Placeholder 3"/>
          <p:cNvSpPr>
            <a:spLocks noGrp="1"/>
          </p:cNvSpPr>
          <p:nvPr>
            <p:ph sz="quarter" idx="1"/>
          </p:nvPr>
        </p:nvSpPr>
        <p:spPr/>
        <p:txBody>
          <a:bodyPr>
            <a:normAutofit fontScale="92500"/>
          </a:bodyPr>
          <a:lstStyle/>
          <a:p>
            <a:r>
              <a:rPr lang="en-US" sz="2400" u="sng" dirty="0" smtClean="0"/>
              <a:t>Your business plan is more likely to secure the funds it needs if it is carefully written and includes the following elements</a:t>
            </a:r>
            <a:r>
              <a:rPr lang="en-US" dirty="0" smtClean="0"/>
              <a:t>:</a:t>
            </a:r>
          </a:p>
          <a:p>
            <a:endParaRPr lang="en-US" sz="900" dirty="0" smtClean="0"/>
          </a:p>
          <a:p>
            <a:pPr marL="731520" lvl="1" indent="-457200">
              <a:buFont typeface="+mj-lt"/>
              <a:buAutoNum type="arabicPeriod"/>
            </a:pPr>
            <a:r>
              <a:rPr lang="en-US" dirty="0" smtClean="0">
                <a:solidFill>
                  <a:srgbClr val="FF0000"/>
                </a:solidFill>
              </a:rPr>
              <a:t>Letter of Transmittal</a:t>
            </a:r>
          </a:p>
          <a:p>
            <a:pPr marL="731520" lvl="1" indent="-457200">
              <a:buFont typeface="+mj-lt"/>
              <a:buAutoNum type="arabicPeriod"/>
            </a:pPr>
            <a:r>
              <a:rPr lang="en-US" dirty="0" smtClean="0">
                <a:solidFill>
                  <a:srgbClr val="FF0000"/>
                </a:solidFill>
              </a:rPr>
              <a:t>Mission Statement</a:t>
            </a:r>
          </a:p>
          <a:p>
            <a:pPr marL="731520" lvl="1" indent="-457200">
              <a:buFont typeface="+mj-lt"/>
              <a:buAutoNum type="arabicPeriod"/>
            </a:pPr>
            <a:r>
              <a:rPr lang="en-US" dirty="0" smtClean="0">
                <a:solidFill>
                  <a:srgbClr val="FF0000"/>
                </a:solidFill>
              </a:rPr>
              <a:t>Executive Summary</a:t>
            </a:r>
          </a:p>
          <a:p>
            <a:pPr marL="731520" lvl="1" indent="-457200">
              <a:buFont typeface="+mj-lt"/>
              <a:buAutoNum type="arabicPeriod"/>
            </a:pPr>
            <a:r>
              <a:rPr lang="en-US" dirty="0" smtClean="0">
                <a:solidFill>
                  <a:srgbClr val="FF0000"/>
                </a:solidFill>
              </a:rPr>
              <a:t>Table of Contents and Company Description</a:t>
            </a:r>
          </a:p>
          <a:p>
            <a:pPr marL="731520" lvl="1" indent="-457200">
              <a:buFont typeface="+mj-lt"/>
              <a:buAutoNum type="arabicPeriod"/>
            </a:pPr>
            <a:r>
              <a:rPr lang="en-US" dirty="0" smtClean="0">
                <a:solidFill>
                  <a:srgbClr val="FF0000"/>
                </a:solidFill>
              </a:rPr>
              <a:t>Product or Service Description</a:t>
            </a:r>
          </a:p>
          <a:p>
            <a:pPr marL="731520" lvl="1" indent="-457200">
              <a:buFont typeface="+mj-lt"/>
              <a:buAutoNum type="arabicPeriod"/>
            </a:pPr>
            <a:r>
              <a:rPr lang="en-US" dirty="0" smtClean="0">
                <a:solidFill>
                  <a:srgbClr val="FF0000"/>
                </a:solidFill>
              </a:rPr>
              <a:t>Market Analysis</a:t>
            </a:r>
          </a:p>
          <a:p>
            <a:pPr marL="731520" lvl="1" indent="-457200">
              <a:buFont typeface="+mj-lt"/>
              <a:buAutoNum type="arabicPeriod"/>
            </a:pPr>
            <a:r>
              <a:rPr lang="en-US" dirty="0" smtClean="0">
                <a:solidFill>
                  <a:srgbClr val="FF0000"/>
                </a:solidFill>
              </a:rPr>
              <a:t>Operations and Management</a:t>
            </a:r>
          </a:p>
          <a:p>
            <a:pPr marL="731520" lvl="1" indent="-457200">
              <a:buFont typeface="+mj-lt"/>
              <a:buAutoNum type="arabicPeriod"/>
            </a:pPr>
            <a:r>
              <a:rPr lang="en-US" dirty="0" smtClean="0">
                <a:solidFill>
                  <a:srgbClr val="FF0000"/>
                </a:solidFill>
              </a:rPr>
              <a:t>Financial Analysis</a:t>
            </a:r>
          </a:p>
          <a:p>
            <a:pPr marL="731520" lvl="1" indent="-457200">
              <a:buFont typeface="+mj-lt"/>
              <a:buAutoNum type="arabicPeriod"/>
            </a:pPr>
            <a:r>
              <a:rPr lang="en-US" dirty="0" smtClean="0">
                <a:solidFill>
                  <a:srgbClr val="FF0000"/>
                </a:solidFill>
              </a:rPr>
              <a:t>Appendixes</a:t>
            </a:r>
          </a:p>
        </p:txBody>
      </p:sp>
      <p:pic>
        <p:nvPicPr>
          <p:cNvPr id="5" name="Picture 4"/>
          <p:cNvPicPr>
            <a:picLocks noChangeAspect="1"/>
          </p:cNvPicPr>
          <p:nvPr/>
        </p:nvPicPr>
        <p:blipFill>
          <a:blip r:embed="rId2"/>
          <a:stretch>
            <a:fillRect/>
          </a:stretch>
        </p:blipFill>
        <p:spPr>
          <a:xfrm>
            <a:off x="5826252" y="4114800"/>
            <a:ext cx="3009900" cy="2155739"/>
          </a:xfrm>
          <a:prstGeom prst="rect">
            <a:avLst/>
          </a:prstGeom>
        </p:spPr>
      </p:pic>
    </p:spTree>
    <p:extLst>
      <p:ext uri="{BB962C8B-B14F-4D97-AF65-F5344CB8AC3E}">
        <p14:creationId xmlns:p14="http://schemas.microsoft.com/office/powerpoint/2010/main" val="863784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300" dirty="0" smtClean="0"/>
              <a:t>Unit Four: Reports, Proposals, and Presentations</a:t>
            </a:r>
            <a:endParaRPr lang="en-US" sz="23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a:t>
            </a:fld>
            <a:endParaRPr lang="en-US" dirty="0"/>
          </a:p>
        </p:txBody>
      </p:sp>
      <p:sp>
        <p:nvSpPr>
          <p:cNvPr id="4" name="Content Placeholder 3"/>
          <p:cNvSpPr>
            <a:spLocks noGrp="1"/>
          </p:cNvSpPr>
          <p:nvPr>
            <p:ph sz="quarter" idx="1"/>
          </p:nvPr>
        </p:nvSpPr>
        <p:spPr>
          <a:xfrm>
            <a:off x="301752" y="1527048"/>
            <a:ext cx="8503920" cy="4797552"/>
          </a:xfrm>
        </p:spPr>
        <p:txBody>
          <a:bodyPr>
            <a:normAutofit/>
          </a:bodyPr>
          <a:lstStyle/>
          <a:p>
            <a:r>
              <a:rPr lang="en-US" sz="2300" u="sng" dirty="0" smtClean="0"/>
              <a:t>Chapter Thirteen: Proposals, Business Plans, and Formal Business Reports</a:t>
            </a:r>
          </a:p>
          <a:p>
            <a:endParaRPr lang="en-US" sz="800" u="sng" dirty="0" smtClean="0"/>
          </a:p>
          <a:p>
            <a:pPr lvl="1"/>
            <a:r>
              <a:rPr lang="en-US" u="sng" dirty="0" smtClean="0"/>
              <a:t>Learning Outcomes</a:t>
            </a:r>
            <a:r>
              <a:rPr lang="en-US" dirty="0" smtClean="0"/>
              <a:t>:</a:t>
            </a:r>
          </a:p>
          <a:p>
            <a:pPr lvl="1"/>
            <a:endParaRPr lang="en-US" sz="800" dirty="0" smtClean="0"/>
          </a:p>
          <a:p>
            <a:pPr marL="937260" lvl="2" indent="-342900">
              <a:buFont typeface="+mj-lt"/>
              <a:buAutoNum type="arabicPeriod"/>
            </a:pPr>
            <a:r>
              <a:rPr lang="en-US" sz="1800" dirty="0" smtClean="0">
                <a:solidFill>
                  <a:srgbClr val="FF0000"/>
                </a:solidFill>
              </a:rPr>
              <a:t>Understand the importance and purpose of proposals, and name the basic components of informal proposals.</a:t>
            </a:r>
          </a:p>
          <a:p>
            <a:pPr marL="937260" lvl="2" indent="-342900">
              <a:buFont typeface="+mj-lt"/>
              <a:buAutoNum type="arabicPeriod"/>
            </a:pPr>
            <a:r>
              <a:rPr lang="en-US" sz="1800" dirty="0" smtClean="0">
                <a:solidFill>
                  <a:srgbClr val="FF0000"/>
                </a:solidFill>
              </a:rPr>
              <a:t>Discuss the components of formal and grant proposals.</a:t>
            </a:r>
          </a:p>
          <a:p>
            <a:pPr marL="937260" lvl="2" indent="-342900">
              <a:buFont typeface="+mj-lt"/>
              <a:buAutoNum type="arabicPeriod"/>
            </a:pPr>
            <a:r>
              <a:rPr lang="en-US" sz="1800" dirty="0" smtClean="0">
                <a:solidFill>
                  <a:srgbClr val="FF0000"/>
                </a:solidFill>
              </a:rPr>
              <a:t>Identify the components of typical business plans.</a:t>
            </a:r>
          </a:p>
          <a:p>
            <a:pPr marL="937260" lvl="2" indent="-342900">
              <a:buFont typeface="+mj-lt"/>
              <a:buAutoNum type="arabicPeriod"/>
            </a:pPr>
            <a:r>
              <a:rPr lang="en-US" sz="1800" dirty="0" smtClean="0">
                <a:solidFill>
                  <a:srgbClr val="FF0000"/>
                </a:solidFill>
              </a:rPr>
              <a:t>Describe the components of the front matter in formal business reports, and show how they further the purpose of the report.</a:t>
            </a:r>
          </a:p>
          <a:p>
            <a:pPr marL="937260" lvl="2" indent="-342900">
              <a:buFont typeface="+mj-lt"/>
              <a:buAutoNum type="arabicPeriod"/>
            </a:pPr>
            <a:r>
              <a:rPr lang="en-US" sz="1800" dirty="0" smtClean="0">
                <a:solidFill>
                  <a:srgbClr val="FF0000"/>
                </a:solidFill>
              </a:rPr>
              <a:t>Understand the body and back matter of formal business reports and how they serve the purpose of the report.</a:t>
            </a:r>
          </a:p>
          <a:p>
            <a:pPr marL="937260" lvl="2" indent="-342900">
              <a:buFont typeface="+mj-lt"/>
              <a:buAutoNum type="arabicPeriod"/>
            </a:pPr>
            <a:r>
              <a:rPr lang="en-US" sz="1800" dirty="0" smtClean="0">
                <a:solidFill>
                  <a:srgbClr val="FF0000"/>
                </a:solidFill>
              </a:rPr>
              <a:t>Specify final writing tips that aid authors of formal business reports.</a:t>
            </a:r>
            <a:endParaRPr lang="en-US" sz="1800" dirty="0">
              <a:solidFill>
                <a:srgbClr val="FF0000"/>
              </a:solidFill>
            </a:endParaRPr>
          </a:p>
        </p:txBody>
      </p:sp>
      <p:pic>
        <p:nvPicPr>
          <p:cNvPr id="8" name="Picture 3" descr="C:\Users\MichaelM\AppData\Local\Microsoft\Windows\INetCache\IE\76VTN800\original-261523-1[1].jpg"/>
          <p:cNvPicPr>
            <a:picLocks noChangeAspect="1" noChangeArrowheads="1"/>
          </p:cNvPicPr>
          <p:nvPr/>
        </p:nvPicPr>
        <p:blipFill>
          <a:blip r:embed="rId2" cstate="print"/>
          <a:srcRect/>
          <a:stretch>
            <a:fillRect/>
          </a:stretch>
        </p:blipFill>
        <p:spPr bwMode="auto">
          <a:xfrm>
            <a:off x="7848599" y="396432"/>
            <a:ext cx="1295401" cy="860867"/>
          </a:xfrm>
          <a:prstGeom prst="rect">
            <a:avLst/>
          </a:prstGeom>
          <a:noFill/>
        </p:spPr>
      </p:pic>
      <p:pic>
        <p:nvPicPr>
          <p:cNvPr id="9" name="Picture 5" descr="C:\Users\MichaelM\AppData\Local\Microsoft\Windows\INetCache\IE\T5TVNH9H\ArrowandGoal[1].png"/>
          <p:cNvPicPr>
            <a:picLocks noChangeAspect="1" noChangeArrowheads="1"/>
          </p:cNvPicPr>
          <p:nvPr/>
        </p:nvPicPr>
        <p:blipFill>
          <a:blip r:embed="rId3" cstate="print"/>
          <a:srcRect/>
          <a:stretch>
            <a:fillRect/>
          </a:stretch>
        </p:blipFill>
        <p:spPr bwMode="auto">
          <a:xfrm>
            <a:off x="6934200" y="0"/>
            <a:ext cx="1359877" cy="6096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Typical Business Plans</a:t>
            </a:r>
            <a:br>
              <a:rPr lang="en-US" sz="2800" dirty="0" smtClean="0"/>
            </a:br>
            <a:r>
              <a:rPr lang="en-US" sz="2800" dirty="0" smtClean="0"/>
              <a:t>1. </a:t>
            </a:r>
            <a:r>
              <a:rPr lang="en-US" sz="2000" dirty="0" smtClean="0"/>
              <a:t>Letter of Transmittal</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20</a:t>
            </a:fld>
            <a:endParaRPr lang="en-US" dirty="0"/>
          </a:p>
        </p:txBody>
      </p:sp>
      <p:sp>
        <p:nvSpPr>
          <p:cNvPr id="4" name="Content Placeholder 3"/>
          <p:cNvSpPr>
            <a:spLocks noGrp="1"/>
          </p:cNvSpPr>
          <p:nvPr>
            <p:ph sz="quarter" idx="1"/>
          </p:nvPr>
        </p:nvSpPr>
        <p:spPr/>
        <p:txBody>
          <a:bodyPr>
            <a:normAutofit/>
          </a:bodyPr>
          <a:lstStyle/>
          <a:p>
            <a:r>
              <a:rPr lang="en-US" sz="2200" u="sng" dirty="0" smtClean="0"/>
              <a:t>A letter of transmittal provides contact information for all principals and explains your reason for writing</a:t>
            </a:r>
            <a:r>
              <a:rPr lang="en-US" dirty="0" smtClean="0"/>
              <a:t>.  </a:t>
            </a:r>
          </a:p>
          <a:p>
            <a:endParaRPr lang="en-US" sz="800" dirty="0"/>
          </a:p>
          <a:p>
            <a:pPr lvl="1"/>
            <a:r>
              <a:rPr lang="en-US" sz="2000" dirty="0" smtClean="0"/>
              <a:t>If you are seeking venture capital or an angel investor, the transmittal letter may become a pitch letter.  In that case you would want to include a simple description of your idea and a clear statement of what’s in it for the investor.  </a:t>
            </a:r>
          </a:p>
          <a:p>
            <a:pPr lvl="1"/>
            <a:endParaRPr lang="en-US" sz="800" dirty="0"/>
          </a:p>
          <a:p>
            <a:pPr lvl="2"/>
            <a:r>
              <a:rPr lang="en-US" sz="1800" dirty="0" smtClean="0">
                <a:solidFill>
                  <a:srgbClr val="FF0000"/>
                </a:solidFill>
              </a:rPr>
              <a:t>The letter should include a summary of the market, a brief note about the competition, and an explanation of why your business is worthy of investment.</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248400" y="4800600"/>
            <a:ext cx="2667000" cy="1500188"/>
          </a:xfrm>
          <a:prstGeom prst="rect">
            <a:avLst/>
          </a:prstGeom>
        </p:spPr>
      </p:pic>
    </p:spTree>
    <p:extLst>
      <p:ext uri="{BB962C8B-B14F-4D97-AF65-F5344CB8AC3E}">
        <p14:creationId xmlns:p14="http://schemas.microsoft.com/office/powerpoint/2010/main" val="3485444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Typical Business Plans</a:t>
            </a:r>
            <a:br>
              <a:rPr lang="en-US" sz="2800" dirty="0" smtClean="0"/>
            </a:br>
            <a:r>
              <a:rPr lang="en-US" sz="2800" dirty="0" smtClean="0"/>
              <a:t>2. </a:t>
            </a:r>
            <a:r>
              <a:rPr lang="en-US" sz="2000" dirty="0" smtClean="0"/>
              <a:t>Mission Statement</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21</a:t>
            </a:fld>
            <a:endParaRPr lang="en-US" dirty="0"/>
          </a:p>
        </p:txBody>
      </p:sp>
      <p:sp>
        <p:nvSpPr>
          <p:cNvPr id="4" name="Content Placeholder 3"/>
          <p:cNvSpPr>
            <a:spLocks noGrp="1"/>
          </p:cNvSpPr>
          <p:nvPr>
            <p:ph sz="quarter" idx="1"/>
          </p:nvPr>
        </p:nvSpPr>
        <p:spPr/>
        <p:txBody>
          <a:bodyPr>
            <a:normAutofit/>
          </a:bodyPr>
          <a:lstStyle/>
          <a:p>
            <a:r>
              <a:rPr lang="en-US" sz="2200" u="sng" dirty="0" smtClean="0"/>
              <a:t>A business plan mission statement explains the purpose of your business and why it will succeed</a:t>
            </a:r>
            <a:r>
              <a:rPr lang="en-US" dirty="0" smtClean="0"/>
              <a:t>.  </a:t>
            </a:r>
          </a:p>
          <a:p>
            <a:endParaRPr lang="en-US" sz="800" dirty="0"/>
          </a:p>
          <a:p>
            <a:pPr lvl="1"/>
            <a:r>
              <a:rPr lang="en-US" sz="2000" dirty="0" smtClean="0"/>
              <a:t>Many </a:t>
            </a:r>
            <a:r>
              <a:rPr lang="en-US" sz="2000" dirty="0"/>
              <a:t>Fortune 500 companies have created mission statements that are both inspirational and concrete.  </a:t>
            </a:r>
          </a:p>
          <a:p>
            <a:pPr lvl="1"/>
            <a:r>
              <a:rPr lang="en-US" sz="2000" dirty="0" smtClean="0">
                <a:solidFill>
                  <a:srgbClr val="0070C0"/>
                </a:solidFill>
              </a:rPr>
              <a:t>For </a:t>
            </a:r>
            <a:r>
              <a:rPr lang="en-US" sz="2000" dirty="0">
                <a:solidFill>
                  <a:srgbClr val="0070C0"/>
                </a:solidFill>
              </a:rPr>
              <a:t>example, Starbucks states its mission simply but graphically: </a:t>
            </a:r>
            <a:r>
              <a:rPr lang="en-US" sz="2000" dirty="0" smtClean="0">
                <a:solidFill>
                  <a:srgbClr val="0070C0"/>
                </a:solidFill>
              </a:rPr>
              <a:t> “</a:t>
            </a:r>
            <a:r>
              <a:rPr lang="en-US" sz="2000" dirty="0">
                <a:solidFill>
                  <a:srgbClr val="0070C0"/>
                </a:solidFill>
              </a:rPr>
              <a:t>To inspire and nurture the human spirit – one person, one cup, and one neighborhood at a time.”  </a:t>
            </a:r>
          </a:p>
          <a:p>
            <a:pPr lvl="1"/>
            <a:endParaRPr lang="en-US" sz="800" dirty="0"/>
          </a:p>
          <a:p>
            <a:pPr lvl="2"/>
            <a:r>
              <a:rPr lang="en-US" sz="1800" dirty="0">
                <a:solidFill>
                  <a:srgbClr val="FF0000"/>
                </a:solidFill>
              </a:rPr>
              <a:t>  Mission statements should be simple, concise, memorable, and unique.</a:t>
            </a:r>
          </a:p>
          <a:p>
            <a:pPr marL="594360" lvl="2" indent="0">
              <a:buNone/>
            </a:pP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562600" y="4824412"/>
            <a:ext cx="3615266" cy="2033588"/>
          </a:xfrm>
          <a:prstGeom prst="rect">
            <a:avLst/>
          </a:prstGeom>
        </p:spPr>
      </p:pic>
    </p:spTree>
    <p:extLst>
      <p:ext uri="{BB962C8B-B14F-4D97-AF65-F5344CB8AC3E}">
        <p14:creationId xmlns:p14="http://schemas.microsoft.com/office/powerpoint/2010/main" val="2637935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Winning Mission Statements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22</a:t>
            </a:fld>
            <a:endParaRPr lang="en-US" dirty="0"/>
          </a:p>
        </p:txBody>
      </p:sp>
      <p:sp>
        <p:nvSpPr>
          <p:cNvPr id="4" name="Content Placeholder 3"/>
          <p:cNvSpPr>
            <a:spLocks noGrp="1"/>
          </p:cNvSpPr>
          <p:nvPr>
            <p:ph sz="quarter" idx="1"/>
          </p:nvPr>
        </p:nvSpPr>
        <p:spPr/>
        <p:txBody>
          <a:bodyPr>
            <a:normAutofit fontScale="92500" lnSpcReduction="10000"/>
          </a:bodyPr>
          <a:lstStyle/>
          <a:p>
            <a:r>
              <a:rPr lang="en-US" sz="2400" u="sng" dirty="0" smtClean="0"/>
              <a:t>A mission statement describes the reason an organization or program exists</a:t>
            </a:r>
            <a:r>
              <a:rPr lang="en-US" dirty="0" smtClean="0"/>
              <a:t>.</a:t>
            </a:r>
          </a:p>
          <a:p>
            <a:endParaRPr lang="en-US" sz="800" dirty="0" smtClean="0"/>
          </a:p>
          <a:p>
            <a:pPr lvl="1"/>
            <a:r>
              <a:rPr lang="en-US" u="sng" dirty="0" smtClean="0"/>
              <a:t>Goals should be</a:t>
            </a:r>
            <a:r>
              <a:rPr lang="en-US" dirty="0" smtClean="0"/>
              <a:t>:</a:t>
            </a:r>
          </a:p>
          <a:p>
            <a:pPr lvl="2"/>
            <a:r>
              <a:rPr lang="en-US" dirty="0" smtClean="0">
                <a:solidFill>
                  <a:srgbClr val="FF0000"/>
                </a:solidFill>
              </a:rPr>
              <a:t>Easily understood</a:t>
            </a:r>
          </a:p>
          <a:p>
            <a:pPr lvl="2"/>
            <a:r>
              <a:rPr lang="en-US" dirty="0" smtClean="0">
                <a:solidFill>
                  <a:srgbClr val="FF0000"/>
                </a:solidFill>
              </a:rPr>
              <a:t>Free of complex words and buzz words</a:t>
            </a:r>
          </a:p>
          <a:p>
            <a:pPr lvl="2"/>
            <a:r>
              <a:rPr lang="en-US" dirty="0" smtClean="0">
                <a:solidFill>
                  <a:srgbClr val="FF0000"/>
                </a:solidFill>
              </a:rPr>
              <a:t>Concise, memorable, and simple</a:t>
            </a:r>
          </a:p>
          <a:p>
            <a:pPr lvl="2"/>
            <a:r>
              <a:rPr lang="en-US" dirty="0" smtClean="0">
                <a:solidFill>
                  <a:srgbClr val="FF0000"/>
                </a:solidFill>
              </a:rPr>
              <a:t>Unique in distinguishing a business or program</a:t>
            </a:r>
          </a:p>
          <a:p>
            <a:pPr lvl="1"/>
            <a:r>
              <a:rPr lang="en-US" u="sng" dirty="0" smtClean="0"/>
              <a:t>Questions to ponder</a:t>
            </a:r>
            <a:r>
              <a:rPr lang="en-US" dirty="0" smtClean="0"/>
              <a:t>:</a:t>
            </a:r>
          </a:p>
          <a:p>
            <a:pPr lvl="2"/>
            <a:r>
              <a:rPr lang="en-US" dirty="0" smtClean="0">
                <a:solidFill>
                  <a:srgbClr val="FF0000"/>
                </a:solidFill>
              </a:rPr>
              <a:t>What do we do?</a:t>
            </a:r>
          </a:p>
          <a:p>
            <a:pPr lvl="2"/>
            <a:r>
              <a:rPr lang="en-US" dirty="0" smtClean="0">
                <a:solidFill>
                  <a:srgbClr val="FF0000"/>
                </a:solidFill>
              </a:rPr>
              <a:t>Why and how do we serve our clients?</a:t>
            </a:r>
          </a:p>
          <a:p>
            <a:pPr lvl="2"/>
            <a:r>
              <a:rPr lang="en-US" dirty="0" smtClean="0">
                <a:solidFill>
                  <a:srgbClr val="FF0000"/>
                </a:solidFill>
              </a:rPr>
              <a:t>What image do we want to convey?</a:t>
            </a:r>
          </a:p>
          <a:p>
            <a:pPr lvl="2"/>
            <a:r>
              <a:rPr lang="en-US" dirty="0" smtClean="0">
                <a:solidFill>
                  <a:srgbClr val="FF0000"/>
                </a:solidFill>
              </a:rPr>
              <a:t>Why did we start this business?</a:t>
            </a:r>
          </a:p>
          <a:p>
            <a:pPr lvl="2"/>
            <a:r>
              <a:rPr lang="en-US" dirty="0" smtClean="0">
                <a:solidFill>
                  <a:srgbClr val="FF0000"/>
                </a:solidFill>
              </a:rPr>
              <a:t>What is the broadest way to describe our work?</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334125" y="5150908"/>
            <a:ext cx="2809875" cy="1685925"/>
          </a:xfrm>
          <a:prstGeom prst="rect">
            <a:avLst/>
          </a:prstGeom>
        </p:spPr>
      </p:pic>
    </p:spTree>
    <p:extLst>
      <p:ext uri="{BB962C8B-B14F-4D97-AF65-F5344CB8AC3E}">
        <p14:creationId xmlns:p14="http://schemas.microsoft.com/office/powerpoint/2010/main" val="4094904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Typical Business Plans</a:t>
            </a:r>
            <a:br>
              <a:rPr lang="en-US" sz="2800" dirty="0" smtClean="0"/>
            </a:br>
            <a:r>
              <a:rPr lang="en-US" sz="2800" dirty="0" smtClean="0"/>
              <a:t>3. </a:t>
            </a:r>
            <a:r>
              <a:rPr lang="en-US" sz="2000" dirty="0" smtClean="0"/>
              <a:t>Executive Summary</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23</a:t>
            </a:fld>
            <a:endParaRPr lang="en-US" dirty="0"/>
          </a:p>
        </p:txBody>
      </p:sp>
      <p:sp>
        <p:nvSpPr>
          <p:cNvPr id="4" name="Content Placeholder 3"/>
          <p:cNvSpPr>
            <a:spLocks noGrp="1"/>
          </p:cNvSpPr>
          <p:nvPr>
            <p:ph sz="quarter" idx="1"/>
          </p:nvPr>
        </p:nvSpPr>
        <p:spPr/>
        <p:txBody>
          <a:bodyPr/>
          <a:lstStyle/>
          <a:p>
            <a:r>
              <a:rPr lang="en-US" sz="2400" u="sng" dirty="0" smtClean="0"/>
              <a:t>Your executive summary, which is written last, highlights the main points of your business plan and should not exceed two pages</a:t>
            </a:r>
            <a:r>
              <a:rPr lang="en-US" dirty="0" smtClean="0"/>
              <a:t>.  </a:t>
            </a:r>
          </a:p>
          <a:p>
            <a:endParaRPr lang="en-US" sz="800" dirty="0"/>
          </a:p>
          <a:p>
            <a:pPr lvl="1"/>
            <a:r>
              <a:rPr lang="en-US" dirty="0" smtClean="0"/>
              <a:t>It should conclude by introducing the parts of the plan and asking for financial backing.  </a:t>
            </a:r>
          </a:p>
          <a:p>
            <a:pPr lvl="1"/>
            <a:endParaRPr lang="en-US" sz="800" dirty="0"/>
          </a:p>
          <a:p>
            <a:pPr lvl="2"/>
            <a:r>
              <a:rPr lang="en-US" dirty="0" smtClean="0">
                <a:solidFill>
                  <a:srgbClr val="FF0000"/>
                </a:solidFill>
              </a:rPr>
              <a:t>Some business plans combine the mission statement and executive summary.</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486400" y="4267200"/>
            <a:ext cx="3444875" cy="2066925"/>
          </a:xfrm>
          <a:prstGeom prst="rect">
            <a:avLst/>
          </a:prstGeom>
        </p:spPr>
      </p:pic>
    </p:spTree>
    <p:extLst>
      <p:ext uri="{BB962C8B-B14F-4D97-AF65-F5344CB8AC3E}">
        <p14:creationId xmlns:p14="http://schemas.microsoft.com/office/powerpoint/2010/main" val="856694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Typical Business Plans</a:t>
            </a:r>
            <a:br>
              <a:rPr lang="en-US" sz="2800" dirty="0" smtClean="0"/>
            </a:br>
            <a:r>
              <a:rPr lang="en-US" sz="2800" dirty="0" smtClean="0"/>
              <a:t>4. </a:t>
            </a:r>
            <a:r>
              <a:rPr lang="en-US" sz="2000" dirty="0" smtClean="0"/>
              <a:t>Table of Contents and Company Description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24</a:t>
            </a:fld>
            <a:endParaRPr lang="en-US" dirty="0"/>
          </a:p>
        </p:txBody>
      </p:sp>
      <p:sp>
        <p:nvSpPr>
          <p:cNvPr id="4" name="Content Placeholder 3"/>
          <p:cNvSpPr>
            <a:spLocks noGrp="1"/>
          </p:cNvSpPr>
          <p:nvPr>
            <p:ph sz="quarter" idx="1"/>
          </p:nvPr>
        </p:nvSpPr>
        <p:spPr/>
        <p:txBody>
          <a:bodyPr/>
          <a:lstStyle/>
          <a:p>
            <a:r>
              <a:rPr lang="en-US" sz="2400" u="sng" dirty="0" smtClean="0"/>
              <a:t>List the page numbers and topics included in your plan</a:t>
            </a:r>
            <a:r>
              <a:rPr lang="en-US" dirty="0" smtClean="0"/>
              <a:t>.  </a:t>
            </a:r>
          </a:p>
          <a:p>
            <a:endParaRPr lang="en-US" sz="800" dirty="0"/>
          </a:p>
          <a:p>
            <a:pPr lvl="1"/>
            <a:r>
              <a:rPr lang="en-US" dirty="0" smtClean="0"/>
              <a:t>Identify the form of your business (proprietorship, partnership, or corporation) and its type (merchandising, manufacturing, or service).  </a:t>
            </a:r>
          </a:p>
          <a:p>
            <a:pPr lvl="1"/>
            <a:endParaRPr lang="en-US" sz="800" dirty="0"/>
          </a:p>
          <a:p>
            <a:pPr lvl="2"/>
            <a:r>
              <a:rPr lang="en-US" dirty="0" smtClean="0">
                <a:solidFill>
                  <a:srgbClr val="FF0000"/>
                </a:solidFill>
              </a:rPr>
              <a:t>For existing companies, describe the company’s founding, growth, sales, and profit.</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4902200" y="4038600"/>
            <a:ext cx="4013200" cy="2257425"/>
          </a:xfrm>
          <a:prstGeom prst="rect">
            <a:avLst/>
          </a:prstGeom>
        </p:spPr>
      </p:pic>
    </p:spTree>
    <p:extLst>
      <p:ext uri="{BB962C8B-B14F-4D97-AF65-F5344CB8AC3E}">
        <p14:creationId xmlns:p14="http://schemas.microsoft.com/office/powerpoint/2010/main" val="2781751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Typical Business Plans</a:t>
            </a:r>
            <a:br>
              <a:rPr lang="en-US" sz="2800" dirty="0" smtClean="0"/>
            </a:br>
            <a:r>
              <a:rPr lang="en-US" sz="2800" dirty="0" smtClean="0"/>
              <a:t>5. </a:t>
            </a:r>
            <a:r>
              <a:rPr lang="en-US" sz="2000" dirty="0" smtClean="0"/>
              <a:t>Product or Service Description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25</a:t>
            </a:fld>
            <a:endParaRPr lang="en-US" dirty="0"/>
          </a:p>
        </p:txBody>
      </p:sp>
      <p:sp>
        <p:nvSpPr>
          <p:cNvPr id="4" name="Content Placeholder 3"/>
          <p:cNvSpPr>
            <a:spLocks noGrp="1"/>
          </p:cNvSpPr>
          <p:nvPr>
            <p:ph sz="quarter" idx="1"/>
          </p:nvPr>
        </p:nvSpPr>
        <p:spPr/>
        <p:txBody>
          <a:bodyPr/>
          <a:lstStyle/>
          <a:p>
            <a:r>
              <a:rPr lang="en-US" sz="2400" u="sng" dirty="0" smtClean="0"/>
              <a:t>In jargon-free language, explain what you are providing, how it will benefit customers, and why it is better than existing products or services</a:t>
            </a:r>
            <a:r>
              <a:rPr lang="en-US" dirty="0" smtClean="0"/>
              <a:t>.  </a:t>
            </a:r>
          </a:p>
          <a:p>
            <a:endParaRPr lang="en-US" sz="800" dirty="0"/>
          </a:p>
          <a:p>
            <a:pPr lvl="1"/>
            <a:r>
              <a:rPr lang="en-US" dirty="0" smtClean="0"/>
              <a:t>For startups, explain why the business will be profitable.  </a:t>
            </a:r>
          </a:p>
          <a:p>
            <a:pPr lvl="1"/>
            <a:endParaRPr lang="en-US" sz="800" dirty="0"/>
          </a:p>
          <a:p>
            <a:pPr lvl="2"/>
            <a:r>
              <a:rPr lang="en-US" dirty="0" smtClean="0">
                <a:solidFill>
                  <a:srgbClr val="FF0000"/>
                </a:solidFill>
              </a:rPr>
              <a:t>Investors aren’t always looking for a unique product or service.  Instead, they are searching for a concept whose growth potential distinguishes it from others competing for funds.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303520" y="4724400"/>
            <a:ext cx="3840480" cy="2133600"/>
          </a:xfrm>
          <a:prstGeom prst="rect">
            <a:avLst/>
          </a:prstGeom>
        </p:spPr>
      </p:pic>
    </p:spTree>
    <p:extLst>
      <p:ext uri="{BB962C8B-B14F-4D97-AF65-F5344CB8AC3E}">
        <p14:creationId xmlns:p14="http://schemas.microsoft.com/office/powerpoint/2010/main" val="1182244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Typical Business Plans</a:t>
            </a:r>
            <a:br>
              <a:rPr lang="en-US" sz="2800" dirty="0" smtClean="0"/>
            </a:br>
            <a:r>
              <a:rPr lang="en-US" sz="2800" dirty="0" smtClean="0"/>
              <a:t>6. </a:t>
            </a:r>
            <a:r>
              <a:rPr lang="en-US" sz="2000" dirty="0" smtClean="0"/>
              <a:t>Market Analysis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26</a:t>
            </a:fld>
            <a:endParaRPr lang="en-US" dirty="0"/>
          </a:p>
        </p:txBody>
      </p:sp>
      <p:sp>
        <p:nvSpPr>
          <p:cNvPr id="4" name="Content Placeholder 3"/>
          <p:cNvSpPr>
            <a:spLocks noGrp="1"/>
          </p:cNvSpPr>
          <p:nvPr>
            <p:ph sz="quarter" idx="1"/>
          </p:nvPr>
        </p:nvSpPr>
        <p:spPr/>
        <p:txBody>
          <a:bodyPr/>
          <a:lstStyle/>
          <a:p>
            <a:r>
              <a:rPr lang="en-US" sz="2400" u="sng" dirty="0" smtClean="0"/>
              <a:t>Discuss market characteristics, trends, projected growth, customer behavior, complementary products and services, and barriers to entry</a:t>
            </a:r>
            <a:r>
              <a:rPr lang="en-US" dirty="0" smtClean="0"/>
              <a:t>.  </a:t>
            </a:r>
          </a:p>
          <a:p>
            <a:endParaRPr lang="en-US" sz="800" dirty="0"/>
          </a:p>
          <a:p>
            <a:pPr lvl="1"/>
            <a:r>
              <a:rPr lang="en-US" dirty="0" smtClean="0"/>
              <a:t>Identify your customers and how you will attract, hold, and increase your market share.  </a:t>
            </a:r>
          </a:p>
          <a:p>
            <a:pPr lvl="1"/>
            <a:endParaRPr lang="en-US" sz="800" dirty="0"/>
          </a:p>
          <a:p>
            <a:pPr lvl="2"/>
            <a:r>
              <a:rPr lang="en-US" dirty="0" smtClean="0">
                <a:solidFill>
                  <a:srgbClr val="FF0000"/>
                </a:solidFill>
              </a:rPr>
              <a:t>Discuss the strengths and weaknesses of your direct and indirect competitors.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781800" y="4267201"/>
            <a:ext cx="2054352" cy="2027082"/>
          </a:xfrm>
          <a:prstGeom prst="rect">
            <a:avLst/>
          </a:prstGeom>
        </p:spPr>
      </p:pic>
    </p:spTree>
    <p:extLst>
      <p:ext uri="{BB962C8B-B14F-4D97-AF65-F5344CB8AC3E}">
        <p14:creationId xmlns:p14="http://schemas.microsoft.com/office/powerpoint/2010/main" val="1139378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Typical Business Plans</a:t>
            </a:r>
            <a:br>
              <a:rPr lang="en-US" sz="2800" dirty="0" smtClean="0"/>
            </a:br>
            <a:r>
              <a:rPr lang="en-US" sz="2800" dirty="0" smtClean="0"/>
              <a:t>7. </a:t>
            </a:r>
            <a:r>
              <a:rPr lang="en-US" sz="2000" dirty="0" smtClean="0"/>
              <a:t>Operations and Management</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27</a:t>
            </a:fld>
            <a:endParaRPr lang="en-US" dirty="0"/>
          </a:p>
        </p:txBody>
      </p:sp>
      <p:sp>
        <p:nvSpPr>
          <p:cNvPr id="4" name="Content Placeholder 3"/>
          <p:cNvSpPr>
            <a:spLocks noGrp="1"/>
          </p:cNvSpPr>
          <p:nvPr>
            <p:ph sz="quarter" idx="1"/>
          </p:nvPr>
        </p:nvSpPr>
        <p:spPr/>
        <p:txBody>
          <a:bodyPr/>
          <a:lstStyle/>
          <a:p>
            <a:r>
              <a:rPr lang="en-US" sz="2400" u="sng" dirty="0" smtClean="0"/>
              <a:t>Explain specifically how you will run your business, including location, equipment, personnel, and management</a:t>
            </a:r>
            <a:r>
              <a:rPr lang="en-US" dirty="0" smtClean="0"/>
              <a:t>.  </a:t>
            </a:r>
          </a:p>
          <a:p>
            <a:endParaRPr lang="en-US" sz="800" dirty="0"/>
          </a:p>
          <a:p>
            <a:pPr lvl="1"/>
            <a:r>
              <a:rPr lang="en-US" dirty="0" smtClean="0"/>
              <a:t>Highlight experienced and well trained members of the management team and your advisors.  </a:t>
            </a:r>
          </a:p>
          <a:p>
            <a:pPr lvl="1"/>
            <a:endParaRPr lang="en-US" sz="800" dirty="0"/>
          </a:p>
          <a:p>
            <a:pPr lvl="2"/>
            <a:r>
              <a:rPr lang="en-US" dirty="0" smtClean="0">
                <a:solidFill>
                  <a:srgbClr val="FF0000"/>
                </a:solidFill>
              </a:rPr>
              <a:t>Many investors consider this the most important factor in assessing business potential.  Can your management team implement the business plan?</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562600" y="4627824"/>
            <a:ext cx="3581400" cy="2230176"/>
          </a:xfrm>
          <a:prstGeom prst="rect">
            <a:avLst/>
          </a:prstGeom>
        </p:spPr>
      </p:pic>
    </p:spTree>
    <p:extLst>
      <p:ext uri="{BB962C8B-B14F-4D97-AF65-F5344CB8AC3E}">
        <p14:creationId xmlns:p14="http://schemas.microsoft.com/office/powerpoint/2010/main" val="485997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Typical Business Plans</a:t>
            </a:r>
            <a:br>
              <a:rPr lang="en-US" sz="2800" dirty="0" smtClean="0"/>
            </a:br>
            <a:r>
              <a:rPr lang="en-US" sz="2800" dirty="0" smtClean="0"/>
              <a:t>8. </a:t>
            </a:r>
            <a:r>
              <a:rPr lang="en-US" sz="2000" dirty="0" smtClean="0"/>
              <a:t>Financial Analysis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28</a:t>
            </a:fld>
            <a:endParaRPr lang="en-US" dirty="0"/>
          </a:p>
        </p:txBody>
      </p:sp>
      <p:sp>
        <p:nvSpPr>
          <p:cNvPr id="4" name="Content Placeholder 3"/>
          <p:cNvSpPr>
            <a:spLocks noGrp="1"/>
          </p:cNvSpPr>
          <p:nvPr>
            <p:ph sz="quarter" idx="1"/>
          </p:nvPr>
        </p:nvSpPr>
        <p:spPr/>
        <p:txBody>
          <a:bodyPr>
            <a:normAutofit/>
          </a:bodyPr>
          <a:lstStyle/>
          <a:p>
            <a:r>
              <a:rPr lang="en-US" sz="2200" u="sng" dirty="0" smtClean="0"/>
              <a:t>Outline a realistic startup budget that includes fees for legal and professional services, occupancy, licenses and permits, equipment, insurance, supplies, advertising and promotions, salaries and wages, accounting, income, and utilities</a:t>
            </a:r>
            <a:r>
              <a:rPr lang="en-US" dirty="0" smtClean="0"/>
              <a:t>.  </a:t>
            </a:r>
          </a:p>
          <a:p>
            <a:endParaRPr lang="en-US" sz="800" dirty="0"/>
          </a:p>
          <a:p>
            <a:pPr lvl="1"/>
            <a:r>
              <a:rPr lang="en-US" sz="2000" dirty="0" smtClean="0"/>
              <a:t>Also present an operating budget that projects costs for personnel, insurance, rent, </a:t>
            </a:r>
            <a:r>
              <a:rPr lang="en-US" sz="2000" dirty="0" smtClean="0"/>
              <a:t>loan </a:t>
            </a:r>
            <a:r>
              <a:rPr lang="en-US" sz="2000" dirty="0" smtClean="0"/>
              <a:t>payments, salaries, taxes, repairs, and so on.  </a:t>
            </a:r>
          </a:p>
          <a:p>
            <a:pPr lvl="1"/>
            <a:endParaRPr lang="en-US" sz="800" dirty="0"/>
          </a:p>
          <a:p>
            <a:pPr lvl="2"/>
            <a:r>
              <a:rPr lang="en-US" sz="1800" dirty="0" smtClean="0">
                <a:solidFill>
                  <a:srgbClr val="FF0000"/>
                </a:solidFill>
              </a:rPr>
              <a:t>Explain how much money you have, how much you will need to start up, and how much you will need to stay in business.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172200" y="4800600"/>
            <a:ext cx="2759316" cy="1552575"/>
          </a:xfrm>
          <a:prstGeom prst="rect">
            <a:avLst/>
          </a:prstGeom>
        </p:spPr>
      </p:pic>
    </p:spTree>
    <p:extLst>
      <p:ext uri="{BB962C8B-B14F-4D97-AF65-F5344CB8AC3E}">
        <p14:creationId xmlns:p14="http://schemas.microsoft.com/office/powerpoint/2010/main" val="3010106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Typical Business Plans</a:t>
            </a:r>
            <a:br>
              <a:rPr lang="en-US" sz="2800" dirty="0" smtClean="0"/>
            </a:br>
            <a:r>
              <a:rPr lang="en-US" sz="2800" dirty="0" smtClean="0"/>
              <a:t>9. </a:t>
            </a:r>
            <a:r>
              <a:rPr lang="en-US" sz="2000" dirty="0" smtClean="0"/>
              <a:t>Appendixes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29</a:t>
            </a:fld>
            <a:endParaRPr lang="en-US" dirty="0"/>
          </a:p>
        </p:txBody>
      </p:sp>
      <p:sp>
        <p:nvSpPr>
          <p:cNvPr id="4" name="Content Placeholder 3"/>
          <p:cNvSpPr>
            <a:spLocks noGrp="1"/>
          </p:cNvSpPr>
          <p:nvPr>
            <p:ph sz="quarter" idx="1"/>
          </p:nvPr>
        </p:nvSpPr>
        <p:spPr/>
        <p:txBody>
          <a:bodyPr/>
          <a:lstStyle/>
          <a:p>
            <a:r>
              <a:rPr lang="en-US" sz="2400" u="sng" dirty="0" smtClean="0"/>
              <a:t>Provide necessary extras such as managers’ resumes, promotional materials, and product photos in appendixes</a:t>
            </a:r>
            <a:r>
              <a:rPr lang="en-US" dirty="0" smtClean="0"/>
              <a:t>.  </a:t>
            </a:r>
          </a:p>
          <a:p>
            <a:endParaRPr lang="en-US" sz="800" dirty="0"/>
          </a:p>
          <a:p>
            <a:pPr lvl="1"/>
            <a:r>
              <a:rPr lang="en-US" dirty="0" smtClean="0"/>
              <a:t>Most appendixes contain tables that exhibit the sales forecast, a personnel plan, anticipated cash flow, profit and loss, and a balance sheet.</a:t>
            </a:r>
            <a:endParaRPr lang="en-US" dirty="0"/>
          </a:p>
        </p:txBody>
      </p:sp>
      <p:pic>
        <p:nvPicPr>
          <p:cNvPr id="5" name="Picture 4"/>
          <p:cNvPicPr>
            <a:picLocks noChangeAspect="1"/>
          </p:cNvPicPr>
          <p:nvPr/>
        </p:nvPicPr>
        <p:blipFill>
          <a:blip r:embed="rId2"/>
          <a:stretch>
            <a:fillRect/>
          </a:stretch>
        </p:blipFill>
        <p:spPr>
          <a:xfrm>
            <a:off x="5715000" y="4495800"/>
            <a:ext cx="3200400" cy="1800759"/>
          </a:xfrm>
          <a:prstGeom prst="rect">
            <a:avLst/>
          </a:prstGeom>
        </p:spPr>
      </p:pic>
    </p:spTree>
    <p:extLst>
      <p:ext uri="{BB962C8B-B14F-4D97-AF65-F5344CB8AC3E}">
        <p14:creationId xmlns:p14="http://schemas.microsoft.com/office/powerpoint/2010/main" val="1065492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Informal Proposals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a:t>
            </a:fld>
            <a:endParaRPr lang="en-US" dirty="0"/>
          </a:p>
        </p:txBody>
      </p:sp>
      <p:sp>
        <p:nvSpPr>
          <p:cNvPr id="4" name="Content Placeholder 3"/>
          <p:cNvSpPr>
            <a:spLocks noGrp="1"/>
          </p:cNvSpPr>
          <p:nvPr>
            <p:ph sz="quarter" idx="1"/>
          </p:nvPr>
        </p:nvSpPr>
        <p:spPr/>
        <p:txBody>
          <a:bodyPr>
            <a:normAutofit/>
          </a:bodyPr>
          <a:lstStyle/>
          <a:p>
            <a:r>
              <a:rPr lang="en-US" sz="2400" u="sng" dirty="0" smtClean="0"/>
              <a:t>A proposal may be defined as a written offer to solve a problem, provide a service, or sell equipment</a:t>
            </a:r>
            <a:r>
              <a:rPr lang="en-US" sz="2000" dirty="0" smtClean="0"/>
              <a:t>.  </a:t>
            </a:r>
          </a:p>
          <a:p>
            <a:endParaRPr lang="en-US" sz="800" dirty="0" smtClean="0"/>
          </a:p>
          <a:p>
            <a:pPr lvl="1"/>
            <a:r>
              <a:rPr lang="en-US" sz="2000" dirty="0" smtClean="0"/>
              <a:t>Organizations depend on proposals to compete for business.  </a:t>
            </a:r>
          </a:p>
          <a:p>
            <a:pPr lvl="1"/>
            <a:endParaRPr lang="en-US" sz="800" dirty="0"/>
          </a:p>
          <a:p>
            <a:pPr lvl="2"/>
            <a:r>
              <a:rPr lang="en-US" sz="1800" dirty="0" smtClean="0">
                <a:solidFill>
                  <a:srgbClr val="FF0000"/>
                </a:solidFill>
              </a:rPr>
              <a:t>A well-written proposal can generate millions of dollars of income.  </a:t>
            </a:r>
          </a:p>
          <a:p>
            <a:pPr lvl="2"/>
            <a:r>
              <a:rPr lang="en-US" sz="1800" dirty="0" smtClean="0">
                <a:solidFill>
                  <a:srgbClr val="FF0000"/>
                </a:solidFill>
              </a:rPr>
              <a:t>Many nonprofit organizations depend on grant proposals for funding.</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334001" y="4145036"/>
            <a:ext cx="3502152" cy="2054596"/>
          </a:xfrm>
          <a:prstGeom prst="rect">
            <a:avLst/>
          </a:prstGeom>
        </p:spPr>
      </p:pic>
    </p:spTree>
    <p:extLst>
      <p:ext uri="{BB962C8B-B14F-4D97-AF65-F5344CB8AC3E}">
        <p14:creationId xmlns:p14="http://schemas.microsoft.com/office/powerpoint/2010/main" val="3131966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Sample Business Plans on the Web</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30</a:t>
            </a:fld>
            <a:endParaRPr lang="en-US" dirty="0"/>
          </a:p>
        </p:txBody>
      </p:sp>
      <p:sp>
        <p:nvSpPr>
          <p:cNvPr id="4" name="Content Placeholder 3"/>
          <p:cNvSpPr>
            <a:spLocks noGrp="1"/>
          </p:cNvSpPr>
          <p:nvPr>
            <p:ph sz="quarter" idx="1"/>
          </p:nvPr>
        </p:nvSpPr>
        <p:spPr/>
        <p:txBody>
          <a:bodyPr>
            <a:normAutofit/>
          </a:bodyPr>
          <a:lstStyle/>
          <a:p>
            <a:r>
              <a:rPr lang="en-US" sz="2400" u="sng" dirty="0" smtClean="0"/>
              <a:t>At the Small Business Administration (SBA) website, you will find more business plan advice</a:t>
            </a:r>
            <a:r>
              <a:rPr lang="en-US" dirty="0" smtClean="0"/>
              <a:t>.  </a:t>
            </a:r>
          </a:p>
          <a:p>
            <a:endParaRPr lang="en-US" sz="800" dirty="0"/>
          </a:p>
          <a:p>
            <a:pPr lvl="1"/>
            <a:r>
              <a:rPr lang="en-US" sz="2000" dirty="0" smtClean="0"/>
              <a:t>By registering with the SBA, you can access an eight-step plan for building a business plan.  The SBA site provides helpful business startup information about financing, marketing, employees, taxes, and legal matters.  </a:t>
            </a:r>
          </a:p>
          <a:p>
            <a:pPr lvl="1"/>
            <a:endParaRPr lang="en-US" sz="800" dirty="0"/>
          </a:p>
          <a:p>
            <a:pPr lvl="2"/>
            <a:r>
              <a:rPr lang="en-US" sz="1800" dirty="0" smtClean="0">
                <a:solidFill>
                  <a:srgbClr val="FF0000"/>
                </a:solidFill>
              </a:rPr>
              <a:t>Regardless of how good your business plan ends up being, experts emphasize that business plans are living documents and must be revised periodically or they become “old and useless.”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096000" y="4846489"/>
            <a:ext cx="2841920" cy="1420960"/>
          </a:xfrm>
          <a:prstGeom prst="rect">
            <a:avLst/>
          </a:prstGeom>
        </p:spPr>
      </p:pic>
    </p:spTree>
    <p:extLst>
      <p:ext uri="{BB962C8B-B14F-4D97-AF65-F5344CB8AC3E}">
        <p14:creationId xmlns:p14="http://schemas.microsoft.com/office/powerpoint/2010/main" val="713995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Formal Business Reports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31</a:t>
            </a:fld>
            <a:endParaRPr lang="en-US" dirty="0"/>
          </a:p>
        </p:txBody>
      </p:sp>
      <p:sp>
        <p:nvSpPr>
          <p:cNvPr id="4" name="Content Placeholder 3"/>
          <p:cNvSpPr>
            <a:spLocks noGrp="1"/>
          </p:cNvSpPr>
          <p:nvPr>
            <p:ph sz="quarter" idx="1"/>
          </p:nvPr>
        </p:nvSpPr>
        <p:spPr/>
        <p:txBody>
          <a:bodyPr>
            <a:normAutofit/>
          </a:bodyPr>
          <a:lstStyle/>
          <a:p>
            <a:r>
              <a:rPr lang="en-US" sz="2200" u="sng" dirty="0" smtClean="0"/>
              <a:t>A formal report may be defined as a document in which a writer analyzes findings, draws conclusions, and makes recommendations intended to solve a problem</a:t>
            </a:r>
            <a:r>
              <a:rPr lang="en-US" dirty="0" smtClean="0"/>
              <a:t>.  </a:t>
            </a:r>
          </a:p>
          <a:p>
            <a:endParaRPr lang="en-US" sz="900" dirty="0"/>
          </a:p>
          <a:p>
            <a:pPr lvl="1"/>
            <a:r>
              <a:rPr lang="en-US" sz="2000" dirty="0" smtClean="0"/>
              <a:t>Formal business reports are similar to formal proposals in length, organization, and tone.  Instead of making an offer, however, formal reports represent the product of thorough investigation and analysis.  They present ordered information to decision makers in business, industry, government, and education.  </a:t>
            </a:r>
          </a:p>
          <a:p>
            <a:pPr lvl="1"/>
            <a:endParaRPr lang="en-US" sz="900" dirty="0"/>
          </a:p>
          <a:p>
            <a:pPr lvl="2"/>
            <a:r>
              <a:rPr lang="en-US" sz="1800" dirty="0" smtClean="0">
                <a:solidFill>
                  <a:srgbClr val="FF0000"/>
                </a:solidFill>
              </a:rPr>
              <a:t>In many ways formal business reports are extended versions of analytical business reports.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681668" y="5029200"/>
            <a:ext cx="2470799" cy="1853099"/>
          </a:xfrm>
          <a:prstGeom prst="rect">
            <a:avLst/>
          </a:prstGeom>
        </p:spPr>
      </p:pic>
    </p:spTree>
    <p:extLst>
      <p:ext uri="{BB962C8B-B14F-4D97-AF65-F5344CB8AC3E}">
        <p14:creationId xmlns:p14="http://schemas.microsoft.com/office/powerpoint/2010/main" val="1428877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Body and Back Matter Components of Formal Business Reports</a:t>
            </a:r>
            <a:r>
              <a:rPr lang="en-US" sz="2200" dirty="0" smtClean="0"/>
              <a:t/>
            </a:r>
            <a:br>
              <a:rPr lang="en-US" sz="2200" dirty="0" smtClean="0"/>
            </a:br>
            <a:r>
              <a:rPr lang="en-US" sz="2200" dirty="0" smtClean="0"/>
              <a:t>1. </a:t>
            </a:r>
            <a:r>
              <a:rPr lang="en-US" sz="2000" dirty="0" smtClean="0"/>
              <a:t>Body</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32</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principal section in a formal report is the body</a:t>
            </a:r>
            <a:r>
              <a:rPr lang="en-US" dirty="0" smtClean="0"/>
              <a:t>.  </a:t>
            </a:r>
          </a:p>
          <a:p>
            <a:endParaRPr lang="en-US" sz="800" dirty="0"/>
          </a:p>
          <a:p>
            <a:pPr lvl="1"/>
            <a:r>
              <a:rPr lang="en-US" sz="2000" dirty="0" smtClean="0"/>
              <a:t>It discusses, analyzes, interprets, and evaluates the research findings or solution to the initial problem.  This is where you show the evidence that justifies your conclusions.  </a:t>
            </a:r>
          </a:p>
          <a:p>
            <a:endParaRPr lang="en-US" sz="800" dirty="0"/>
          </a:p>
          <a:p>
            <a:pPr lvl="2"/>
            <a:r>
              <a:rPr lang="en-US" sz="1800" dirty="0" smtClean="0">
                <a:solidFill>
                  <a:srgbClr val="FF0000"/>
                </a:solidFill>
              </a:rPr>
              <a:t>Organize the body into main categories following your original outline or using one of the organizational methods described in Chapter 12        (time, component, importance, criteria, or convention).</a:t>
            </a:r>
            <a:endParaRPr lang="en-US" sz="1800" dirty="0">
              <a:solidFill>
                <a:srgbClr val="FF0000"/>
              </a:solidFill>
            </a:endParaRPr>
          </a:p>
        </p:txBody>
      </p:sp>
      <p:pic>
        <p:nvPicPr>
          <p:cNvPr id="3074" name="Picture 2" descr="Data Analysis &amp; Report Writing - ppt downl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4267200"/>
            <a:ext cx="27432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055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Body and Back Matter Components of Formal Business Reports</a:t>
            </a:r>
            <a:br>
              <a:rPr lang="en-US" sz="2200" dirty="0" smtClean="0"/>
            </a:br>
            <a:r>
              <a:rPr lang="en-US" sz="2000" dirty="0" smtClean="0"/>
              <a:t>2. </a:t>
            </a:r>
            <a:r>
              <a:rPr lang="en-US" sz="1800" dirty="0" smtClean="0"/>
              <a:t>Conclusions</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33</a:t>
            </a:fld>
            <a:endParaRPr lang="en-US" dirty="0"/>
          </a:p>
        </p:txBody>
      </p:sp>
      <p:sp>
        <p:nvSpPr>
          <p:cNvPr id="4" name="Content Placeholder 3"/>
          <p:cNvSpPr>
            <a:spLocks noGrp="1"/>
          </p:cNvSpPr>
          <p:nvPr>
            <p:ph sz="quarter" idx="1"/>
          </p:nvPr>
        </p:nvSpPr>
        <p:spPr/>
        <p:txBody>
          <a:bodyPr>
            <a:normAutofit/>
          </a:bodyPr>
          <a:lstStyle/>
          <a:p>
            <a:r>
              <a:rPr lang="en-US" sz="2100" u="sng" dirty="0" smtClean="0"/>
              <a:t>The conclusion is an important section which tells what the findings mean, particularly in terms of solving the original problem</a:t>
            </a:r>
            <a:r>
              <a:rPr lang="en-US" sz="2100" dirty="0" smtClean="0"/>
              <a:t>.  </a:t>
            </a:r>
          </a:p>
          <a:p>
            <a:endParaRPr lang="en-US" sz="900" dirty="0"/>
          </a:p>
          <a:p>
            <a:pPr lvl="1"/>
            <a:r>
              <a:rPr lang="en-US" sz="2000" dirty="0" smtClean="0"/>
              <a:t>Some writers prefer to intermix their conclusions with the analysis of the findings – instead of presenting the conclusions separately.  </a:t>
            </a:r>
            <a:endParaRPr lang="en-US" sz="2000" dirty="0" smtClean="0"/>
          </a:p>
          <a:p>
            <a:pPr lvl="1"/>
            <a:r>
              <a:rPr lang="en-US" sz="2000" dirty="0" smtClean="0"/>
              <a:t>Other </a:t>
            </a:r>
            <a:r>
              <a:rPr lang="en-US" sz="2000" dirty="0" smtClean="0"/>
              <a:t>writers place the conclusions before the body so that busy readers can examine the significant information immediately.  </a:t>
            </a:r>
          </a:p>
          <a:p>
            <a:pPr lvl="1"/>
            <a:endParaRPr lang="en-US" sz="800" dirty="0"/>
          </a:p>
          <a:p>
            <a:pPr lvl="2"/>
            <a:r>
              <a:rPr lang="en-US" sz="1800" dirty="0" smtClean="0">
                <a:solidFill>
                  <a:srgbClr val="FF0000"/>
                </a:solidFill>
              </a:rPr>
              <a:t>Still others combine the conclusions and recommendations.  </a:t>
            </a:r>
          </a:p>
          <a:p>
            <a:pPr lvl="1"/>
            <a:endParaRPr lang="en-US" sz="800" dirty="0"/>
          </a:p>
        </p:txBody>
      </p:sp>
      <p:pic>
        <p:nvPicPr>
          <p:cNvPr id="5" name="Picture 4"/>
          <p:cNvPicPr>
            <a:picLocks noChangeAspect="1"/>
          </p:cNvPicPr>
          <p:nvPr/>
        </p:nvPicPr>
        <p:blipFill>
          <a:blip r:embed="rId2"/>
          <a:stretch>
            <a:fillRect/>
          </a:stretch>
        </p:blipFill>
        <p:spPr>
          <a:xfrm>
            <a:off x="5867400" y="4318000"/>
            <a:ext cx="3067050" cy="2044700"/>
          </a:xfrm>
          <a:prstGeom prst="rect">
            <a:avLst/>
          </a:prstGeom>
        </p:spPr>
      </p:pic>
    </p:spTree>
    <p:extLst>
      <p:ext uri="{BB962C8B-B14F-4D97-AF65-F5344CB8AC3E}">
        <p14:creationId xmlns:p14="http://schemas.microsoft.com/office/powerpoint/2010/main" val="3136857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Body and Back Matter Components of Formal Business Reports</a:t>
            </a:r>
            <a:br>
              <a:rPr lang="en-US" sz="2200" dirty="0" smtClean="0"/>
            </a:br>
            <a:r>
              <a:rPr lang="en-US" sz="2000" dirty="0" smtClean="0"/>
              <a:t>2. </a:t>
            </a:r>
            <a:r>
              <a:rPr lang="en-US" sz="1800" dirty="0" smtClean="0"/>
              <a:t>Conclusions</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34</a:t>
            </a:fld>
            <a:endParaRPr lang="en-US" dirty="0"/>
          </a:p>
        </p:txBody>
      </p:sp>
      <p:sp>
        <p:nvSpPr>
          <p:cNvPr id="4" name="Content Placeholder 3"/>
          <p:cNvSpPr>
            <a:spLocks noGrp="1"/>
          </p:cNvSpPr>
          <p:nvPr>
            <p:ph sz="quarter" idx="1"/>
          </p:nvPr>
        </p:nvSpPr>
        <p:spPr/>
        <p:txBody>
          <a:bodyPr>
            <a:normAutofit/>
          </a:bodyPr>
          <a:lstStyle/>
          <a:p>
            <a:r>
              <a:rPr lang="en-US" sz="2400" u="sng" dirty="0" smtClean="0"/>
              <a:t>Most writers, though, present the conclusions after the body because readers expect this structure</a:t>
            </a:r>
            <a:r>
              <a:rPr lang="en-US" dirty="0" smtClean="0"/>
              <a:t>.  </a:t>
            </a:r>
          </a:p>
          <a:p>
            <a:endParaRPr lang="en-US" sz="800" dirty="0"/>
          </a:p>
          <a:p>
            <a:pPr lvl="1"/>
            <a:r>
              <a:rPr lang="en-US" dirty="0" smtClean="0"/>
              <a:t>In long reports this section may include a summary of findings.  </a:t>
            </a:r>
          </a:p>
          <a:p>
            <a:pPr lvl="1"/>
            <a:endParaRPr lang="en-US" sz="800" dirty="0"/>
          </a:p>
          <a:p>
            <a:pPr lvl="2"/>
            <a:r>
              <a:rPr lang="en-US" dirty="0" smtClean="0">
                <a:solidFill>
                  <a:srgbClr val="FF0000"/>
                </a:solidFill>
              </a:rPr>
              <a:t>To improve comprehension, you may present the conclusions in a numbered or bulleted list.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943600" y="4368800"/>
            <a:ext cx="2990850" cy="1993900"/>
          </a:xfrm>
          <a:prstGeom prst="rect">
            <a:avLst/>
          </a:prstGeom>
        </p:spPr>
      </p:pic>
    </p:spTree>
    <p:extLst>
      <p:ext uri="{BB962C8B-B14F-4D97-AF65-F5344CB8AC3E}">
        <p14:creationId xmlns:p14="http://schemas.microsoft.com/office/powerpoint/2010/main" val="3447692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Body and Back Matter Components of Formal Business Reports</a:t>
            </a:r>
            <a:br>
              <a:rPr lang="en-US" sz="2200" dirty="0" smtClean="0"/>
            </a:br>
            <a:r>
              <a:rPr lang="en-US" sz="2000" dirty="0" smtClean="0"/>
              <a:t>3. </a:t>
            </a:r>
            <a:r>
              <a:rPr lang="en-US" sz="1800" dirty="0" smtClean="0"/>
              <a:t>Recommendations</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35</a:t>
            </a:fld>
            <a:endParaRPr lang="en-US" dirty="0"/>
          </a:p>
        </p:txBody>
      </p:sp>
      <p:sp>
        <p:nvSpPr>
          <p:cNvPr id="4" name="Content Placeholder 3"/>
          <p:cNvSpPr>
            <a:spLocks noGrp="1"/>
          </p:cNvSpPr>
          <p:nvPr>
            <p:ph sz="quarter" idx="1"/>
          </p:nvPr>
        </p:nvSpPr>
        <p:spPr/>
        <p:txBody>
          <a:bodyPr>
            <a:normAutofit/>
          </a:bodyPr>
          <a:lstStyle/>
          <a:p>
            <a:r>
              <a:rPr lang="en-US" sz="2200" u="sng" dirty="0" smtClean="0"/>
              <a:t>When asked, you should submit recommendations that make precise suggestions for actions to solve the report problem</a:t>
            </a:r>
            <a:r>
              <a:rPr lang="en-US" dirty="0" smtClean="0"/>
              <a:t>.  </a:t>
            </a:r>
          </a:p>
          <a:p>
            <a:endParaRPr lang="en-US" sz="800" dirty="0"/>
          </a:p>
          <a:p>
            <a:pPr lvl="1"/>
            <a:r>
              <a:rPr lang="en-US" sz="2000" dirty="0" smtClean="0"/>
              <a:t>Recommendations are most helpful when they are practical, reasonable, feasible, and ethical.  Naturally, they should evolve from the findings and conclusions.  Do not introduce new information in the conclusions or recommendations sections.  </a:t>
            </a:r>
          </a:p>
          <a:p>
            <a:pPr lvl="1"/>
            <a:endParaRPr lang="en-US" sz="800" dirty="0"/>
          </a:p>
          <a:p>
            <a:pPr lvl="2"/>
            <a:r>
              <a:rPr lang="en-US" sz="1800" dirty="0" smtClean="0">
                <a:solidFill>
                  <a:srgbClr val="FF0000"/>
                </a:solidFill>
              </a:rPr>
              <a:t>As with conclusions, the position of recommendations is somewhat flexible.  They may be combined with conclusions, or they may be presented before the body, especially when the audience is eager and supportive.  Generally, though, in formal reports they come last.</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589185" y="5334000"/>
            <a:ext cx="3276600" cy="981075"/>
          </a:xfrm>
          <a:prstGeom prst="rect">
            <a:avLst/>
          </a:prstGeom>
        </p:spPr>
      </p:pic>
    </p:spTree>
    <p:extLst>
      <p:ext uri="{BB962C8B-B14F-4D97-AF65-F5344CB8AC3E}">
        <p14:creationId xmlns:p14="http://schemas.microsoft.com/office/powerpoint/2010/main" val="955295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Body and Back Matter Components of Formal Business Reports</a:t>
            </a:r>
            <a:br>
              <a:rPr lang="en-US" sz="2200" dirty="0" smtClean="0"/>
            </a:br>
            <a:r>
              <a:rPr lang="en-US" sz="2000" dirty="0" smtClean="0"/>
              <a:t>3. </a:t>
            </a:r>
            <a:r>
              <a:rPr lang="en-US" sz="1800" dirty="0" smtClean="0"/>
              <a:t>Recommendations</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36</a:t>
            </a:fld>
            <a:endParaRPr lang="en-US" dirty="0"/>
          </a:p>
        </p:txBody>
      </p:sp>
      <p:sp>
        <p:nvSpPr>
          <p:cNvPr id="4" name="Content Placeholder 3"/>
          <p:cNvSpPr>
            <a:spLocks noGrp="1"/>
          </p:cNvSpPr>
          <p:nvPr>
            <p:ph sz="quarter" idx="1"/>
          </p:nvPr>
        </p:nvSpPr>
        <p:spPr/>
        <p:txBody>
          <a:bodyPr/>
          <a:lstStyle/>
          <a:p>
            <a:r>
              <a:rPr lang="en-US" sz="2200" u="sng" dirty="0" smtClean="0"/>
              <a:t>Recommendations require an appropriate introductory sentence, such as “The findings and conclusions in this study support the following recommendations</a:t>
            </a:r>
            <a:r>
              <a:rPr lang="en-US" dirty="0" smtClean="0"/>
              <a:t>.”  </a:t>
            </a:r>
          </a:p>
          <a:p>
            <a:endParaRPr lang="en-US" sz="800" dirty="0"/>
          </a:p>
          <a:p>
            <a:pPr lvl="1"/>
            <a:r>
              <a:rPr lang="en-US" sz="2000" dirty="0" smtClean="0"/>
              <a:t>When making many recommendations, number them and phrase each as a command.  </a:t>
            </a:r>
          </a:p>
          <a:p>
            <a:pPr lvl="1"/>
            <a:endParaRPr lang="en-US" sz="800" dirty="0"/>
          </a:p>
          <a:p>
            <a:pPr lvl="2"/>
            <a:r>
              <a:rPr lang="en-US" sz="1800" dirty="0" smtClean="0">
                <a:solidFill>
                  <a:srgbClr val="FF0000"/>
                </a:solidFill>
              </a:rPr>
              <a:t>If appropriate, add information describing the who, what, when, where, why, and how for putting each recommendation into operation.</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589185" y="5334000"/>
            <a:ext cx="3276600" cy="981075"/>
          </a:xfrm>
          <a:prstGeom prst="rect">
            <a:avLst/>
          </a:prstGeom>
        </p:spPr>
      </p:pic>
    </p:spTree>
    <p:extLst>
      <p:ext uri="{BB962C8B-B14F-4D97-AF65-F5344CB8AC3E}">
        <p14:creationId xmlns:p14="http://schemas.microsoft.com/office/powerpoint/2010/main" val="356765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Body and Back Matter Components of Formal Business Reports</a:t>
            </a:r>
            <a:br>
              <a:rPr lang="en-US" sz="2200" dirty="0" smtClean="0"/>
            </a:br>
            <a:r>
              <a:rPr lang="en-US" sz="2000" dirty="0" smtClean="0"/>
              <a:t>4. </a:t>
            </a:r>
            <a:r>
              <a:rPr lang="en-US" sz="1800" dirty="0" smtClean="0"/>
              <a:t>Appendix(</a:t>
            </a:r>
            <a:r>
              <a:rPr lang="en-US" sz="1800" dirty="0" err="1" smtClean="0"/>
              <a:t>es</a:t>
            </a:r>
            <a:r>
              <a:rPr lang="en-US" sz="1800" dirty="0" smtClean="0"/>
              <a:t>)</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37</a:t>
            </a:fld>
            <a:endParaRPr lang="en-US" dirty="0"/>
          </a:p>
        </p:txBody>
      </p:sp>
      <p:sp>
        <p:nvSpPr>
          <p:cNvPr id="4" name="Content Placeholder 3"/>
          <p:cNvSpPr>
            <a:spLocks noGrp="1"/>
          </p:cNvSpPr>
          <p:nvPr>
            <p:ph sz="quarter" idx="1"/>
          </p:nvPr>
        </p:nvSpPr>
        <p:spPr/>
        <p:txBody>
          <a:bodyPr/>
          <a:lstStyle/>
          <a:p>
            <a:r>
              <a:rPr lang="en-US" sz="2200" u="sng" dirty="0" smtClean="0"/>
              <a:t>Incidental or supporting materials belong in appendixes at the end of a formal report</a:t>
            </a:r>
            <a:r>
              <a:rPr lang="en-US" dirty="0" smtClean="0"/>
              <a:t>.  </a:t>
            </a:r>
          </a:p>
          <a:p>
            <a:endParaRPr lang="en-US" sz="800" dirty="0"/>
          </a:p>
          <a:p>
            <a:pPr lvl="1"/>
            <a:r>
              <a:rPr lang="en-US" sz="2000" dirty="0" smtClean="0"/>
              <a:t>These materials are relevant to some readers but not to all.  </a:t>
            </a:r>
          </a:p>
          <a:p>
            <a:pPr lvl="1"/>
            <a:r>
              <a:rPr lang="en-US" sz="2000" dirty="0" smtClean="0"/>
              <a:t>They may also be too bulky to include in the text.  </a:t>
            </a:r>
          </a:p>
          <a:p>
            <a:pPr lvl="1"/>
            <a:r>
              <a:rPr lang="en-US" sz="2000" dirty="0" smtClean="0"/>
              <a:t>Appendixes may include survey forms, copies of other reports, tables of data, large graphics, and related correspondence.  </a:t>
            </a:r>
          </a:p>
          <a:p>
            <a:pPr lvl="1"/>
            <a:endParaRPr lang="en-US" sz="800" dirty="0"/>
          </a:p>
          <a:p>
            <a:pPr lvl="2"/>
            <a:r>
              <a:rPr lang="en-US" sz="1800" dirty="0" smtClean="0">
                <a:solidFill>
                  <a:srgbClr val="FF0000"/>
                </a:solidFill>
              </a:rPr>
              <a:t>If multiple appendixes are necessary, they are named “Appendix A,” “Appendix B,” and so forth.</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5720419" y="4495800"/>
            <a:ext cx="3115733" cy="1752600"/>
          </a:xfrm>
          <a:prstGeom prst="rect">
            <a:avLst/>
          </a:prstGeom>
        </p:spPr>
      </p:pic>
    </p:spTree>
    <p:extLst>
      <p:ext uri="{BB962C8B-B14F-4D97-AF65-F5344CB8AC3E}">
        <p14:creationId xmlns:p14="http://schemas.microsoft.com/office/powerpoint/2010/main" val="1050021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Body and Back Matter Components of Formal Business Reports</a:t>
            </a:r>
            <a:br>
              <a:rPr lang="en-US" sz="2200" dirty="0" smtClean="0"/>
            </a:br>
            <a:r>
              <a:rPr lang="en-US" sz="2000" dirty="0" smtClean="0"/>
              <a:t>5. </a:t>
            </a:r>
            <a:r>
              <a:rPr lang="en-US" sz="1800" dirty="0" smtClean="0"/>
              <a:t>Works Cited or References</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38</a:t>
            </a:fld>
            <a:endParaRPr lang="en-US" dirty="0"/>
          </a:p>
        </p:txBody>
      </p:sp>
      <p:sp>
        <p:nvSpPr>
          <p:cNvPr id="4" name="Content Placeholder 3"/>
          <p:cNvSpPr>
            <a:spLocks noGrp="1"/>
          </p:cNvSpPr>
          <p:nvPr>
            <p:ph sz="quarter" idx="1"/>
          </p:nvPr>
        </p:nvSpPr>
        <p:spPr/>
        <p:txBody>
          <a:bodyPr/>
          <a:lstStyle/>
          <a:p>
            <a:r>
              <a:rPr lang="en-US" sz="2200" u="sng" dirty="0" smtClean="0"/>
              <a:t>Include </a:t>
            </a:r>
            <a:r>
              <a:rPr lang="en-US" sz="2200" u="sng" dirty="0" smtClean="0"/>
              <a:t>the author, title, publication, date of publication, page number, and other significant data for all ideas or quotations used in report</a:t>
            </a:r>
            <a:r>
              <a:rPr lang="en-US" dirty="0" smtClean="0"/>
              <a:t>.  </a:t>
            </a:r>
          </a:p>
          <a:p>
            <a:endParaRPr lang="en-US" sz="800" dirty="0"/>
          </a:p>
          <a:p>
            <a:pPr lvl="1"/>
            <a:r>
              <a:rPr lang="en-US" sz="2000" dirty="0" smtClean="0"/>
              <a:t>For electronic references include the preceding information plus the Internet address, or URL, leading to the citation.  </a:t>
            </a:r>
            <a:endParaRPr lang="en-US" sz="2000" dirty="0"/>
          </a:p>
        </p:txBody>
      </p:sp>
      <p:pic>
        <p:nvPicPr>
          <p:cNvPr id="6" name="Picture 5"/>
          <p:cNvPicPr>
            <a:picLocks noChangeAspect="1"/>
          </p:cNvPicPr>
          <p:nvPr/>
        </p:nvPicPr>
        <p:blipFill>
          <a:blip r:embed="rId2"/>
          <a:stretch>
            <a:fillRect/>
          </a:stretch>
        </p:blipFill>
        <p:spPr>
          <a:xfrm>
            <a:off x="6172200" y="4495800"/>
            <a:ext cx="2743125" cy="1809750"/>
          </a:xfrm>
          <a:prstGeom prst="rect">
            <a:avLst/>
          </a:prstGeom>
        </p:spPr>
      </p:pic>
    </p:spTree>
    <p:extLst>
      <p:ext uri="{BB962C8B-B14F-4D97-AF65-F5344CB8AC3E}">
        <p14:creationId xmlns:p14="http://schemas.microsoft.com/office/powerpoint/2010/main" val="695840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Body and Back Matter Components of Formal Business Reports</a:t>
            </a:r>
            <a:br>
              <a:rPr lang="en-US" sz="2200" dirty="0" smtClean="0"/>
            </a:br>
            <a:r>
              <a:rPr lang="en-US" sz="2000" dirty="0" smtClean="0"/>
              <a:t>5. </a:t>
            </a:r>
            <a:r>
              <a:rPr lang="en-US" sz="1800" dirty="0" smtClean="0"/>
              <a:t>Works Cited or References</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39</a:t>
            </a:fld>
            <a:endParaRPr lang="en-US" dirty="0"/>
          </a:p>
        </p:txBody>
      </p:sp>
      <p:sp>
        <p:nvSpPr>
          <p:cNvPr id="4" name="Content Placeholder 3"/>
          <p:cNvSpPr>
            <a:spLocks noGrp="1"/>
          </p:cNvSpPr>
          <p:nvPr>
            <p:ph sz="quarter" idx="1"/>
          </p:nvPr>
        </p:nvSpPr>
        <p:spPr/>
        <p:txBody>
          <a:bodyPr/>
          <a:lstStyle/>
          <a:p>
            <a:r>
              <a:rPr lang="en-US" sz="2200" u="sng" dirty="0" smtClean="0"/>
              <a:t>If you use the MLA (Modern Language Association) referencing format, list all sources of information alphabetically in a section titled “Works Cited</a:t>
            </a:r>
            <a:r>
              <a:rPr lang="en-US" dirty="0" smtClean="0"/>
              <a:t>.”  </a:t>
            </a:r>
          </a:p>
          <a:p>
            <a:endParaRPr lang="en-US" sz="800" dirty="0"/>
          </a:p>
          <a:p>
            <a:pPr lvl="1"/>
            <a:r>
              <a:rPr lang="en-US" sz="2000" dirty="0" smtClean="0"/>
              <a:t>If you use the APA (American Psychological Association) format, your list is called “References.”  </a:t>
            </a:r>
          </a:p>
          <a:p>
            <a:pPr lvl="1"/>
            <a:endParaRPr lang="en-US" sz="800" dirty="0"/>
          </a:p>
          <a:p>
            <a:pPr lvl="2"/>
            <a:r>
              <a:rPr lang="en-US" sz="1800" dirty="0" smtClean="0">
                <a:solidFill>
                  <a:srgbClr val="FF0000"/>
                </a:solidFill>
              </a:rPr>
              <a:t>Your listed sources must correspond to in-text citations in the report whenever you are borrowing words or ideas from published and unpublished resources.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172200" y="4495800"/>
            <a:ext cx="2743125" cy="1809750"/>
          </a:xfrm>
          <a:prstGeom prst="rect">
            <a:avLst/>
          </a:prstGeom>
        </p:spPr>
      </p:pic>
    </p:spTree>
    <p:extLst>
      <p:ext uri="{BB962C8B-B14F-4D97-AF65-F5344CB8AC3E}">
        <p14:creationId xmlns:p14="http://schemas.microsoft.com/office/powerpoint/2010/main" val="3619558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Informal Proposals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a:t>
            </a:fld>
            <a:endParaRPr lang="en-US" dirty="0"/>
          </a:p>
        </p:txBody>
      </p:sp>
      <p:sp>
        <p:nvSpPr>
          <p:cNvPr id="4" name="Content Placeholder 3"/>
          <p:cNvSpPr>
            <a:spLocks noGrp="1"/>
          </p:cNvSpPr>
          <p:nvPr>
            <p:ph sz="quarter" idx="1"/>
          </p:nvPr>
        </p:nvSpPr>
        <p:spPr/>
        <p:txBody>
          <a:bodyPr>
            <a:normAutofit/>
          </a:bodyPr>
          <a:lstStyle/>
          <a:p>
            <a:r>
              <a:rPr lang="en-US" sz="2200" u="sng" dirty="0" smtClean="0"/>
              <a:t>Some proposals are internal, often taking the form of justification and recommendation reports.  </a:t>
            </a:r>
          </a:p>
          <a:p>
            <a:r>
              <a:rPr lang="en-US" sz="2200" u="sng" dirty="0" smtClean="0"/>
              <a:t>Most proposals, however, are external. These proposals respond to requests for proposals (RFPs</a:t>
            </a:r>
            <a:r>
              <a:rPr lang="en-US" dirty="0" smtClean="0"/>
              <a:t>).  </a:t>
            </a:r>
          </a:p>
          <a:p>
            <a:endParaRPr lang="en-US" sz="800" dirty="0"/>
          </a:p>
          <a:p>
            <a:pPr lvl="1"/>
            <a:r>
              <a:rPr lang="en-US" sz="2000" dirty="0" smtClean="0"/>
              <a:t>When government organizations or businesses know exactly what they want, they prepare a request for proposal (RFP), specifying their requirements.  Government agencies as well as private businesses use RFPs to solicit competitive bids from vendors.  </a:t>
            </a:r>
          </a:p>
          <a:p>
            <a:pPr lvl="1"/>
            <a:endParaRPr lang="en-US" sz="900" dirty="0"/>
          </a:p>
          <a:p>
            <a:pPr lvl="2"/>
            <a:r>
              <a:rPr lang="en-US" sz="1800" dirty="0" smtClean="0">
                <a:solidFill>
                  <a:srgbClr val="FF0000"/>
                </a:solidFill>
              </a:rPr>
              <a:t>RFPs ensure that bids are comparable and that funds are awarded fairly, using consistent criteria.</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686550" y="5219700"/>
            <a:ext cx="2457450" cy="1638300"/>
          </a:xfrm>
          <a:prstGeom prst="rect">
            <a:avLst/>
          </a:prstGeom>
        </p:spPr>
      </p:pic>
    </p:spTree>
    <p:extLst>
      <p:ext uri="{BB962C8B-B14F-4D97-AF65-F5344CB8AC3E}">
        <p14:creationId xmlns:p14="http://schemas.microsoft.com/office/powerpoint/2010/main" val="623932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300" dirty="0" smtClean="0"/>
              <a:t>Unit Four: Reports, Proposals, and Presentations</a:t>
            </a:r>
            <a:endParaRPr lang="en-US" sz="23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40</a:t>
            </a:fld>
            <a:endParaRPr lang="en-US" dirty="0"/>
          </a:p>
        </p:txBody>
      </p:sp>
      <p:sp>
        <p:nvSpPr>
          <p:cNvPr id="4" name="Content Placeholder 3"/>
          <p:cNvSpPr>
            <a:spLocks noGrp="1"/>
          </p:cNvSpPr>
          <p:nvPr>
            <p:ph sz="quarter" idx="1"/>
          </p:nvPr>
        </p:nvSpPr>
        <p:spPr>
          <a:xfrm>
            <a:off x="301752" y="1527048"/>
            <a:ext cx="8503920" cy="4797552"/>
          </a:xfrm>
        </p:spPr>
        <p:txBody>
          <a:bodyPr>
            <a:normAutofit/>
          </a:bodyPr>
          <a:lstStyle/>
          <a:p>
            <a:r>
              <a:rPr lang="en-US" sz="2300" u="sng" dirty="0" smtClean="0"/>
              <a:t>Chapter Fourteen: Business Presentations</a:t>
            </a:r>
          </a:p>
          <a:p>
            <a:endParaRPr lang="en-US" sz="800" u="sng" dirty="0" smtClean="0"/>
          </a:p>
          <a:p>
            <a:pPr lvl="1"/>
            <a:r>
              <a:rPr lang="en-US" u="sng" dirty="0" smtClean="0"/>
              <a:t>Learning Outcomes</a:t>
            </a:r>
            <a:r>
              <a:rPr lang="en-US" dirty="0" smtClean="0"/>
              <a:t>:</a:t>
            </a:r>
          </a:p>
          <a:p>
            <a:pPr lvl="1"/>
            <a:endParaRPr lang="en-US" sz="800" dirty="0" smtClean="0"/>
          </a:p>
          <a:p>
            <a:pPr marL="937260" lvl="2" indent="-342900">
              <a:buFont typeface="+mj-lt"/>
              <a:buAutoNum type="arabicPeriod"/>
            </a:pPr>
            <a:r>
              <a:rPr lang="en-US" sz="1800" dirty="0" smtClean="0">
                <a:solidFill>
                  <a:srgbClr val="FF0000"/>
                </a:solidFill>
              </a:rPr>
              <a:t>Recognize various types of business presentations, and discuss two important first steps in preparing for any of these presentations.</a:t>
            </a:r>
          </a:p>
          <a:p>
            <a:pPr marL="937260" lvl="2" indent="-342900">
              <a:buFont typeface="+mj-lt"/>
              <a:buAutoNum type="arabicPeriod"/>
            </a:pPr>
            <a:r>
              <a:rPr lang="en-US" sz="1800" dirty="0" smtClean="0">
                <a:solidFill>
                  <a:srgbClr val="FF0000"/>
                </a:solidFill>
              </a:rPr>
              <a:t>Explain how to organize your business presentation, understand contemporary visual aids, and know how to build audience rapport.</a:t>
            </a:r>
          </a:p>
          <a:p>
            <a:pPr marL="937260" lvl="2" indent="-342900">
              <a:buFont typeface="+mj-lt"/>
              <a:buAutoNum type="arabicPeriod"/>
            </a:pPr>
            <a:r>
              <a:rPr lang="en-US" sz="1800" dirty="0" smtClean="0">
                <a:solidFill>
                  <a:srgbClr val="FF0000"/>
                </a:solidFill>
              </a:rPr>
              <a:t>Create an impressive, effort-free multimedia presentation that shows a firm grasp of basic visual design principles.</a:t>
            </a:r>
          </a:p>
          <a:p>
            <a:pPr marL="937260" lvl="2" indent="-342900">
              <a:buFont typeface="+mj-lt"/>
              <a:buAutoNum type="arabicPeriod"/>
            </a:pPr>
            <a:r>
              <a:rPr lang="en-US" sz="1800" dirty="0" smtClean="0">
                <a:solidFill>
                  <a:srgbClr val="FF0000"/>
                </a:solidFill>
              </a:rPr>
              <a:t>Specify delivery techniques for use before, during, and after a presentation to keep the audience engaged.</a:t>
            </a:r>
          </a:p>
          <a:p>
            <a:pPr marL="937260" lvl="2" indent="-342900">
              <a:buFont typeface="+mj-lt"/>
              <a:buAutoNum type="arabicPeriod"/>
            </a:pPr>
            <a:r>
              <a:rPr lang="en-US" sz="1800" dirty="0" smtClean="0">
                <a:solidFill>
                  <a:srgbClr val="FF0000"/>
                </a:solidFill>
              </a:rPr>
              <a:t>Organize presentations for intercultural audiences and in teams.</a:t>
            </a:r>
          </a:p>
          <a:p>
            <a:pPr marL="937260" lvl="2" indent="-342900">
              <a:buFont typeface="+mj-lt"/>
              <a:buAutoNum type="arabicPeriod"/>
            </a:pPr>
            <a:r>
              <a:rPr lang="en-US" sz="1800" dirty="0" smtClean="0">
                <a:solidFill>
                  <a:srgbClr val="FF0000"/>
                </a:solidFill>
              </a:rPr>
              <a:t>List techniques for improving telephone skills to project a positive image.</a:t>
            </a:r>
          </a:p>
        </p:txBody>
      </p:sp>
      <p:pic>
        <p:nvPicPr>
          <p:cNvPr id="8" name="Picture 3" descr="C:\Users\MichaelM\AppData\Local\Microsoft\Windows\INetCache\IE\76VTN800\original-261523-1[1].jpg"/>
          <p:cNvPicPr>
            <a:picLocks noChangeAspect="1" noChangeArrowheads="1"/>
          </p:cNvPicPr>
          <p:nvPr/>
        </p:nvPicPr>
        <p:blipFill>
          <a:blip r:embed="rId2" cstate="print"/>
          <a:srcRect/>
          <a:stretch>
            <a:fillRect/>
          </a:stretch>
        </p:blipFill>
        <p:spPr bwMode="auto">
          <a:xfrm>
            <a:off x="7848599" y="396432"/>
            <a:ext cx="1295401" cy="860867"/>
          </a:xfrm>
          <a:prstGeom prst="rect">
            <a:avLst/>
          </a:prstGeom>
          <a:noFill/>
        </p:spPr>
      </p:pic>
      <p:pic>
        <p:nvPicPr>
          <p:cNvPr id="9" name="Picture 5" descr="C:\Users\MichaelM\AppData\Local\Microsoft\Windows\INetCache\IE\T5TVNH9H\ArrowandGoal[1].png"/>
          <p:cNvPicPr>
            <a:picLocks noChangeAspect="1" noChangeArrowheads="1"/>
          </p:cNvPicPr>
          <p:nvPr/>
        </p:nvPicPr>
        <p:blipFill>
          <a:blip r:embed="rId3" cstate="print"/>
          <a:srcRect/>
          <a:stretch>
            <a:fillRect/>
          </a:stretch>
        </p:blipFill>
        <p:spPr bwMode="auto">
          <a:xfrm>
            <a:off x="6934200" y="0"/>
            <a:ext cx="1359877" cy="609600"/>
          </a:xfrm>
          <a:prstGeom prst="rect">
            <a:avLst/>
          </a:prstGeom>
          <a:noFill/>
        </p:spPr>
      </p:pic>
    </p:spTree>
    <p:extLst>
      <p:ext uri="{BB962C8B-B14F-4D97-AF65-F5344CB8AC3E}">
        <p14:creationId xmlns:p14="http://schemas.microsoft.com/office/powerpoint/2010/main" val="212972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Effective Business Presentations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41</a:t>
            </a:fld>
            <a:endParaRPr lang="en-US" dirty="0"/>
          </a:p>
        </p:txBody>
      </p:sp>
      <p:sp>
        <p:nvSpPr>
          <p:cNvPr id="4" name="Content Placeholder 3"/>
          <p:cNvSpPr>
            <a:spLocks noGrp="1"/>
          </p:cNvSpPr>
          <p:nvPr>
            <p:ph sz="quarter" idx="1"/>
          </p:nvPr>
        </p:nvSpPr>
        <p:spPr/>
        <p:txBody>
          <a:bodyPr>
            <a:normAutofit/>
          </a:bodyPr>
          <a:lstStyle/>
          <a:p>
            <a:r>
              <a:rPr lang="en-US" sz="2200" u="sng" dirty="0"/>
              <a:t>All business people have to inform others or sell an idea</a:t>
            </a:r>
            <a:r>
              <a:rPr lang="en-US" sz="2200" dirty="0"/>
              <a:t>. </a:t>
            </a:r>
          </a:p>
          <a:p>
            <a:endParaRPr lang="en-US" sz="800" u="sng" dirty="0" smtClean="0"/>
          </a:p>
          <a:p>
            <a:r>
              <a:rPr lang="en-US" sz="2200" u="sng" dirty="0" smtClean="0"/>
              <a:t>Such </a:t>
            </a:r>
            <a:r>
              <a:rPr lang="en-US" sz="2200" u="sng" dirty="0" smtClean="0"/>
              <a:t>informative and persuasive presentations are often conveyed in person and involve audiences of various sizes</a:t>
            </a:r>
            <a:r>
              <a:rPr lang="en-US" sz="2200" dirty="0" smtClean="0"/>
              <a:t>.  </a:t>
            </a:r>
          </a:p>
          <a:p>
            <a:endParaRPr lang="en-US" sz="800" dirty="0" smtClean="0"/>
          </a:p>
          <a:p>
            <a:pPr lvl="1"/>
            <a:r>
              <a:rPr lang="en-US" sz="2000" dirty="0" smtClean="0"/>
              <a:t>If </a:t>
            </a:r>
            <a:r>
              <a:rPr lang="en-US" sz="2000" dirty="0" smtClean="0"/>
              <a:t>you are like most people, you have apprehension when speaking in public.  That’s normal.  Good speakers are made, not born.  </a:t>
            </a:r>
          </a:p>
          <a:p>
            <a:pPr lvl="1"/>
            <a:endParaRPr lang="en-US" sz="800" dirty="0"/>
          </a:p>
          <a:p>
            <a:pPr lvl="2"/>
            <a:r>
              <a:rPr lang="en-US" sz="1800" dirty="0" smtClean="0">
                <a:solidFill>
                  <a:srgbClr val="FF0000"/>
                </a:solidFill>
              </a:rPr>
              <a:t>The good news is that you can conquer the fear of public speaking and hone your skills with instruction and practice.</a:t>
            </a:r>
            <a:endParaRPr lang="en-US" sz="1800" dirty="0">
              <a:solidFill>
                <a:srgbClr val="FF0000"/>
              </a:solidFill>
            </a:endParaRPr>
          </a:p>
        </p:txBody>
      </p:sp>
      <p:pic>
        <p:nvPicPr>
          <p:cNvPr id="6" name="Picture 5" descr="C:\Users\Public\Documents\Michael Joseph Morrissey\Miscellaneous\business-presentation-examples-1024x576.png"/>
          <p:cNvPicPr/>
          <p:nvPr/>
        </p:nvPicPr>
        <p:blipFill>
          <a:blip r:embed="rId2" cstate="print"/>
          <a:srcRect/>
          <a:stretch>
            <a:fillRect/>
          </a:stretch>
        </p:blipFill>
        <p:spPr bwMode="auto">
          <a:xfrm>
            <a:off x="5257799" y="4572000"/>
            <a:ext cx="3876125" cy="2348399"/>
          </a:xfrm>
          <a:prstGeom prst="rect">
            <a:avLst/>
          </a:prstGeom>
          <a:noFill/>
          <a:ln w="9525">
            <a:noFill/>
            <a:miter lim="800000"/>
            <a:headEnd/>
            <a:tailEnd/>
          </a:ln>
        </p:spPr>
      </p:pic>
    </p:spTree>
    <p:extLst>
      <p:ext uri="{BB962C8B-B14F-4D97-AF65-F5344CB8AC3E}">
        <p14:creationId xmlns:p14="http://schemas.microsoft.com/office/powerpoint/2010/main" val="966702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Speaking Skills and Your Career</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42</a:t>
            </a:fld>
            <a:endParaRPr lang="en-US" dirty="0"/>
          </a:p>
        </p:txBody>
      </p:sp>
      <p:sp>
        <p:nvSpPr>
          <p:cNvPr id="4" name="Content Placeholder 3"/>
          <p:cNvSpPr>
            <a:spLocks noGrp="1"/>
          </p:cNvSpPr>
          <p:nvPr>
            <p:ph sz="quarter" idx="1"/>
          </p:nvPr>
        </p:nvSpPr>
        <p:spPr/>
        <p:txBody>
          <a:bodyPr>
            <a:normAutofit/>
          </a:bodyPr>
          <a:lstStyle/>
          <a:p>
            <a:r>
              <a:rPr lang="en-US" sz="2200" u="sng" dirty="0" smtClean="0"/>
              <a:t>When you are in the job market, remember that speaking skills rank high on recruiters’ wish lists</a:t>
            </a:r>
            <a:r>
              <a:rPr lang="en-US" dirty="0" smtClean="0"/>
              <a:t>.  </a:t>
            </a:r>
          </a:p>
          <a:p>
            <a:endParaRPr lang="en-US" sz="800" dirty="0"/>
          </a:p>
          <a:p>
            <a:pPr lvl="1"/>
            <a:r>
              <a:rPr lang="en-US" sz="2000" dirty="0" smtClean="0"/>
              <a:t>According to an annual survey of career services professionals 67% of the respondents named verbal communication as a key attribute they seek in an applicant’s resume; being well-spoken ranks among the top ten employability skills</a:t>
            </a:r>
            <a:r>
              <a:rPr lang="en-US" dirty="0" smtClean="0"/>
              <a:t>.  </a:t>
            </a:r>
          </a:p>
          <a:p>
            <a:pPr lvl="1"/>
            <a:endParaRPr lang="en-US" sz="800" dirty="0"/>
          </a:p>
          <a:p>
            <a:pPr lvl="2"/>
            <a:r>
              <a:rPr lang="en-US" sz="1800" dirty="0" smtClean="0">
                <a:solidFill>
                  <a:srgbClr val="FF0000"/>
                </a:solidFill>
              </a:rPr>
              <a:t>A recent Harris poll for presentation software service Prezi revealed that 70% of professionals who give presentations consider them:             “critical to their success at work.”</a:t>
            </a:r>
            <a:endParaRPr lang="en-US" sz="1800" dirty="0">
              <a:solidFill>
                <a:srgbClr val="FF0000"/>
              </a:solidFill>
            </a:endParaRPr>
          </a:p>
        </p:txBody>
      </p:sp>
      <p:pic>
        <p:nvPicPr>
          <p:cNvPr id="5" name="Picture 4" descr="8 Tips to Improve Your Public Speaking Skills"/>
          <p:cNvPicPr/>
          <p:nvPr/>
        </p:nvPicPr>
        <p:blipFill>
          <a:blip r:embed="rId2" cstate="print"/>
          <a:srcRect/>
          <a:stretch>
            <a:fillRect/>
          </a:stretch>
        </p:blipFill>
        <p:spPr bwMode="auto">
          <a:xfrm>
            <a:off x="4800600" y="4648200"/>
            <a:ext cx="4343400" cy="2209800"/>
          </a:xfrm>
          <a:prstGeom prst="rect">
            <a:avLst/>
          </a:prstGeom>
          <a:noFill/>
          <a:ln w="9525">
            <a:noFill/>
            <a:miter lim="800000"/>
            <a:headEnd/>
            <a:tailEnd/>
          </a:ln>
        </p:spPr>
      </p:pic>
    </p:spTree>
    <p:extLst>
      <p:ext uri="{BB962C8B-B14F-4D97-AF65-F5344CB8AC3E}">
        <p14:creationId xmlns:p14="http://schemas.microsoft.com/office/powerpoint/2010/main" val="1371950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Understanding Presentation Types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43</a:t>
            </a:fld>
            <a:endParaRPr lang="en-US" dirty="0"/>
          </a:p>
        </p:txBody>
      </p:sp>
      <p:sp>
        <p:nvSpPr>
          <p:cNvPr id="4" name="Content Placeholder 3"/>
          <p:cNvSpPr>
            <a:spLocks noGrp="1"/>
          </p:cNvSpPr>
          <p:nvPr>
            <p:ph sz="quarter" idx="1"/>
          </p:nvPr>
        </p:nvSpPr>
        <p:spPr/>
        <p:txBody>
          <a:bodyPr/>
          <a:lstStyle/>
          <a:p>
            <a:r>
              <a:rPr lang="en-US" sz="2200" u="sng" dirty="0" smtClean="0"/>
              <a:t>A common part of a business professional’s life is making presentations.  Some presentations are informative, whereas others are persuasive</a:t>
            </a:r>
            <a:r>
              <a:rPr lang="en-US" sz="2000" dirty="0" smtClean="0"/>
              <a:t>.  </a:t>
            </a:r>
          </a:p>
          <a:p>
            <a:endParaRPr lang="en-US" sz="800" dirty="0" smtClean="0"/>
          </a:p>
          <a:p>
            <a:pPr lvl="1"/>
            <a:r>
              <a:rPr lang="en-US" sz="2000" dirty="0" smtClean="0"/>
              <a:t>Some are face-to-face; others, virtual.  </a:t>
            </a:r>
          </a:p>
          <a:p>
            <a:pPr lvl="1"/>
            <a:r>
              <a:rPr lang="en-US" sz="2000" dirty="0" smtClean="0"/>
              <a:t>Some are performed before big audiences, whereas others are given to smaller groups.  </a:t>
            </a:r>
          </a:p>
          <a:p>
            <a:pPr lvl="1"/>
            <a:endParaRPr lang="en-US" sz="800" dirty="0"/>
          </a:p>
          <a:p>
            <a:pPr lvl="2"/>
            <a:r>
              <a:rPr lang="en-US" sz="1800" dirty="0" smtClean="0">
                <a:solidFill>
                  <a:srgbClr val="FF0000"/>
                </a:solidFill>
              </a:rPr>
              <a:t>Some presentations are elaborate; others are simple.</a:t>
            </a:r>
            <a:endParaRPr lang="en-US" sz="1800" dirty="0">
              <a:solidFill>
                <a:srgbClr val="FF0000"/>
              </a:solidFill>
            </a:endParaRPr>
          </a:p>
        </p:txBody>
      </p:sp>
      <p:pic>
        <p:nvPicPr>
          <p:cNvPr id="6" name="Picture 5" descr="How to Give a Presentation During a Meeting (Without Screwing Up)"/>
          <p:cNvPicPr/>
          <p:nvPr/>
        </p:nvPicPr>
        <p:blipFill>
          <a:blip r:embed="rId2" cstate="print"/>
          <a:srcRect/>
          <a:stretch>
            <a:fillRect/>
          </a:stretch>
        </p:blipFill>
        <p:spPr bwMode="auto">
          <a:xfrm>
            <a:off x="5334000" y="4648200"/>
            <a:ext cx="3810000" cy="2209800"/>
          </a:xfrm>
          <a:prstGeom prst="rect">
            <a:avLst/>
          </a:prstGeom>
          <a:noFill/>
          <a:ln w="9525">
            <a:noFill/>
            <a:miter lim="800000"/>
            <a:headEnd/>
            <a:tailEnd/>
          </a:ln>
        </p:spPr>
      </p:pic>
    </p:spTree>
    <p:extLst>
      <p:ext uri="{BB962C8B-B14F-4D97-AF65-F5344CB8AC3E}">
        <p14:creationId xmlns:p14="http://schemas.microsoft.com/office/powerpoint/2010/main" val="3275995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Knowing Your Purpose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44</a:t>
            </a:fld>
            <a:endParaRPr lang="en-US" dirty="0"/>
          </a:p>
        </p:txBody>
      </p:sp>
      <p:sp>
        <p:nvSpPr>
          <p:cNvPr id="4" name="Content Placeholder 3"/>
          <p:cNvSpPr>
            <a:spLocks noGrp="1"/>
          </p:cNvSpPr>
          <p:nvPr>
            <p:ph sz="quarter" idx="1"/>
          </p:nvPr>
        </p:nvSpPr>
        <p:spPr/>
        <p:txBody>
          <a:bodyPr/>
          <a:lstStyle/>
          <a:p>
            <a:r>
              <a:rPr lang="en-US" sz="2400" u="sng" dirty="0" smtClean="0"/>
              <a:t>Regardless of the type of presentation, you must prepare carefully to ensure that it is effective</a:t>
            </a:r>
            <a:r>
              <a:rPr lang="en-US" sz="2400" dirty="0" smtClean="0"/>
              <a:t>.  </a:t>
            </a:r>
          </a:p>
          <a:p>
            <a:endParaRPr lang="en-US" sz="800" dirty="0"/>
          </a:p>
          <a:p>
            <a:pPr lvl="1"/>
            <a:r>
              <a:rPr lang="en-US" sz="2000" dirty="0" smtClean="0"/>
              <a:t>The most important part of your preparation is deciding what you want to accomplish.  Whether your goal is to persuade or to inform, you must have a clear idea of where you are going.  </a:t>
            </a:r>
          </a:p>
          <a:p>
            <a:pPr lvl="1"/>
            <a:endParaRPr lang="en-US" sz="800" dirty="0"/>
          </a:p>
          <a:p>
            <a:pPr lvl="2"/>
            <a:r>
              <a:rPr lang="en-US" dirty="0" smtClean="0">
                <a:solidFill>
                  <a:srgbClr val="FF0000"/>
                </a:solidFill>
              </a:rPr>
              <a:t>At the end of your presentations, what do you want your listeners to remember to do?</a:t>
            </a:r>
            <a:endParaRPr lang="en-US" dirty="0">
              <a:solidFill>
                <a:srgbClr val="FF0000"/>
              </a:solidFill>
            </a:endParaRPr>
          </a:p>
        </p:txBody>
      </p:sp>
      <p:pic>
        <p:nvPicPr>
          <p:cNvPr id="6" name="Picture 5" descr="KNOW YOUR PURPOSE - I Am Mica Ellis"/>
          <p:cNvPicPr/>
          <p:nvPr/>
        </p:nvPicPr>
        <p:blipFill>
          <a:blip r:embed="rId2" cstate="print"/>
          <a:srcRect/>
          <a:stretch>
            <a:fillRect/>
          </a:stretch>
        </p:blipFill>
        <p:spPr bwMode="auto">
          <a:xfrm>
            <a:off x="6477000" y="4038600"/>
            <a:ext cx="2400300" cy="2324100"/>
          </a:xfrm>
          <a:prstGeom prst="rect">
            <a:avLst/>
          </a:prstGeom>
          <a:noFill/>
          <a:ln w="9525">
            <a:noFill/>
            <a:miter lim="800000"/>
            <a:headEnd/>
            <a:tailEnd/>
          </a:ln>
        </p:spPr>
      </p:pic>
    </p:spTree>
    <p:extLst>
      <p:ext uri="{BB962C8B-B14F-4D97-AF65-F5344CB8AC3E}">
        <p14:creationId xmlns:p14="http://schemas.microsoft.com/office/powerpoint/2010/main" val="1791391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Knowing Your Audience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45</a:t>
            </a:fld>
            <a:endParaRPr lang="en-US" dirty="0"/>
          </a:p>
        </p:txBody>
      </p:sp>
      <p:sp>
        <p:nvSpPr>
          <p:cNvPr id="4" name="Content Placeholder 3"/>
          <p:cNvSpPr>
            <a:spLocks noGrp="1"/>
          </p:cNvSpPr>
          <p:nvPr>
            <p:ph sz="quarter" idx="1"/>
          </p:nvPr>
        </p:nvSpPr>
        <p:spPr/>
        <p:txBody>
          <a:bodyPr>
            <a:normAutofit/>
          </a:bodyPr>
          <a:lstStyle/>
          <a:p>
            <a:r>
              <a:rPr lang="en-US" sz="2400" u="sng" dirty="0" smtClean="0"/>
              <a:t>As in any type of communication, a second key element in preparation is analyzing your audience, anticipating the reactions of audience members, and adjusting to their needs if necessary</a:t>
            </a:r>
            <a:r>
              <a:rPr lang="en-US" dirty="0" smtClean="0"/>
              <a:t>.  </a:t>
            </a:r>
          </a:p>
          <a:p>
            <a:endParaRPr lang="en-US" sz="800" dirty="0"/>
          </a:p>
          <a:p>
            <a:pPr lvl="1"/>
            <a:r>
              <a:rPr lang="en-US" dirty="0" smtClean="0">
                <a:solidFill>
                  <a:srgbClr val="FF0000"/>
                </a:solidFill>
              </a:rPr>
              <a:t>Audiences may fall into four categories: (1) friendly, (2) neutral, (3) uninterested, and (4) hostile.  </a:t>
            </a:r>
          </a:p>
        </p:txBody>
      </p:sp>
      <p:pic>
        <p:nvPicPr>
          <p:cNvPr id="5" name="Picture 4" descr="Why Knowing Your Audience Is The Key To A Brands Success."/>
          <p:cNvPicPr/>
          <p:nvPr/>
        </p:nvPicPr>
        <p:blipFill>
          <a:blip r:embed="rId2" cstate="print"/>
          <a:srcRect/>
          <a:stretch>
            <a:fillRect/>
          </a:stretch>
        </p:blipFill>
        <p:spPr bwMode="auto">
          <a:xfrm>
            <a:off x="5410200" y="4267200"/>
            <a:ext cx="3505200" cy="2047875"/>
          </a:xfrm>
          <a:prstGeom prst="rect">
            <a:avLst/>
          </a:prstGeom>
          <a:noFill/>
          <a:ln w="9525">
            <a:noFill/>
            <a:miter lim="800000"/>
            <a:headEnd/>
            <a:tailEnd/>
          </a:ln>
        </p:spPr>
      </p:pic>
    </p:spTree>
    <p:extLst>
      <p:ext uri="{BB962C8B-B14F-4D97-AF65-F5344CB8AC3E}">
        <p14:creationId xmlns:p14="http://schemas.microsoft.com/office/powerpoint/2010/main" val="2812779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Succeeding with Four Audience Types</a:t>
            </a:r>
            <a:br>
              <a:rPr lang="en-US" sz="2800" dirty="0" smtClean="0"/>
            </a:br>
            <a:r>
              <a:rPr lang="en-US" sz="2000" dirty="0" smtClean="0"/>
              <a:t>1. Friendly</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46</a:t>
            </a:fld>
            <a:endParaRPr lang="en-US" dirty="0"/>
          </a:p>
        </p:txBody>
      </p:sp>
      <p:sp>
        <p:nvSpPr>
          <p:cNvPr id="4" name="Content Placeholder 3"/>
          <p:cNvSpPr>
            <a:spLocks noGrp="1"/>
          </p:cNvSpPr>
          <p:nvPr>
            <p:ph sz="quarter" idx="1"/>
          </p:nvPr>
        </p:nvSpPr>
        <p:spPr/>
        <p:txBody>
          <a:bodyPr/>
          <a:lstStyle/>
          <a:p>
            <a:r>
              <a:rPr lang="en-US" sz="2400" u="sng" dirty="0" smtClean="0"/>
              <a:t>Friendly: They like you and your topic.</a:t>
            </a:r>
          </a:p>
          <a:p>
            <a:endParaRPr lang="en-US" sz="800" u="sng" dirty="0" smtClean="0"/>
          </a:p>
          <a:p>
            <a:pPr lvl="1"/>
            <a:r>
              <a:rPr lang="en-US" sz="2000" dirty="0" smtClean="0"/>
              <a:t>Use any pattern.  Try something new.  Involve the audience.</a:t>
            </a:r>
          </a:p>
          <a:p>
            <a:pPr lvl="1"/>
            <a:r>
              <a:rPr lang="en-US" sz="2000" dirty="0" smtClean="0"/>
              <a:t>Be warm, pleasant, and open.  Use lots of eye contact and smiles.</a:t>
            </a:r>
          </a:p>
          <a:p>
            <a:pPr lvl="1"/>
            <a:endParaRPr lang="en-US" sz="800" dirty="0" smtClean="0"/>
          </a:p>
          <a:p>
            <a:pPr lvl="2"/>
            <a:r>
              <a:rPr lang="en-US" dirty="0" smtClean="0">
                <a:solidFill>
                  <a:srgbClr val="FF0000"/>
                </a:solidFill>
              </a:rPr>
              <a:t>Include humor, personal examples, and experiences.</a:t>
            </a:r>
            <a:endParaRPr lang="en-US" dirty="0">
              <a:solidFill>
                <a:srgbClr val="FF0000"/>
              </a:solidFill>
            </a:endParaRPr>
          </a:p>
        </p:txBody>
      </p:sp>
      <p:pic>
        <p:nvPicPr>
          <p:cNvPr id="5" name="Picture 4" descr="Friendly Meaning - YouTube"/>
          <p:cNvPicPr/>
          <p:nvPr/>
        </p:nvPicPr>
        <p:blipFill>
          <a:blip r:embed="rId2" cstate="print"/>
          <a:srcRect/>
          <a:stretch>
            <a:fillRect/>
          </a:stretch>
        </p:blipFill>
        <p:spPr bwMode="auto">
          <a:xfrm>
            <a:off x="3810000" y="3581400"/>
            <a:ext cx="5105400" cy="2733675"/>
          </a:xfrm>
          <a:prstGeom prst="rect">
            <a:avLst/>
          </a:prstGeom>
          <a:noFill/>
          <a:ln w="9525">
            <a:noFill/>
            <a:miter lim="800000"/>
            <a:headEnd/>
            <a:tailEnd/>
          </a:ln>
        </p:spPr>
      </p:pic>
    </p:spTree>
    <p:extLst>
      <p:ext uri="{BB962C8B-B14F-4D97-AF65-F5344CB8AC3E}">
        <p14:creationId xmlns:p14="http://schemas.microsoft.com/office/powerpoint/2010/main" val="1988977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Succeeding with Four Audience Types</a:t>
            </a:r>
            <a:br>
              <a:rPr lang="en-US" sz="2800" dirty="0" smtClean="0"/>
            </a:br>
            <a:r>
              <a:rPr lang="en-US" sz="2000" dirty="0" smtClean="0"/>
              <a:t>2. Neutral</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47</a:t>
            </a:fld>
            <a:endParaRPr lang="en-US" dirty="0"/>
          </a:p>
        </p:txBody>
      </p:sp>
      <p:sp>
        <p:nvSpPr>
          <p:cNvPr id="4" name="Content Placeholder 3"/>
          <p:cNvSpPr>
            <a:spLocks noGrp="1"/>
          </p:cNvSpPr>
          <p:nvPr>
            <p:ph sz="quarter" idx="1"/>
          </p:nvPr>
        </p:nvSpPr>
        <p:spPr/>
        <p:txBody>
          <a:bodyPr/>
          <a:lstStyle/>
          <a:p>
            <a:r>
              <a:rPr lang="en-US" sz="2200" u="sng" dirty="0" smtClean="0"/>
              <a:t>Neutral: They are calm, rational; their minds are made up, but they are objective</a:t>
            </a:r>
            <a:r>
              <a:rPr lang="en-US" dirty="0" smtClean="0"/>
              <a:t>.</a:t>
            </a:r>
          </a:p>
          <a:p>
            <a:endParaRPr lang="en-US" sz="800" dirty="0" smtClean="0"/>
          </a:p>
          <a:p>
            <a:pPr lvl="1"/>
            <a:r>
              <a:rPr lang="en-US" sz="2000" dirty="0" smtClean="0"/>
              <a:t>Present both sides of the issue.  Use pro/con or problem/solution patterns.  Save time for audience questions.</a:t>
            </a:r>
          </a:p>
          <a:p>
            <a:pPr lvl="1"/>
            <a:r>
              <a:rPr lang="en-US" sz="2000" dirty="0" smtClean="0"/>
              <a:t>Be controlled.  Do nothing showy.  Use confident, small gestures.</a:t>
            </a:r>
          </a:p>
          <a:p>
            <a:pPr lvl="1"/>
            <a:endParaRPr lang="en-US" sz="800" dirty="0" smtClean="0"/>
          </a:p>
          <a:p>
            <a:pPr lvl="2"/>
            <a:r>
              <a:rPr lang="en-US" sz="1800" dirty="0" smtClean="0">
                <a:solidFill>
                  <a:srgbClr val="FF0000"/>
                </a:solidFill>
              </a:rPr>
              <a:t>Use facts, statistics, expert opinion, and comparison and contrast.  </a:t>
            </a:r>
          </a:p>
          <a:p>
            <a:pPr lvl="2"/>
            <a:r>
              <a:rPr lang="en-US" sz="1800" dirty="0" smtClean="0">
                <a:solidFill>
                  <a:srgbClr val="FF0000"/>
                </a:solidFill>
              </a:rPr>
              <a:t>Avoid humor, personal stories, and flashy visuals.</a:t>
            </a:r>
            <a:endParaRPr lang="en-US" sz="1800" dirty="0">
              <a:solidFill>
                <a:srgbClr val="FF0000"/>
              </a:solidFill>
            </a:endParaRPr>
          </a:p>
        </p:txBody>
      </p:sp>
      <p:pic>
        <p:nvPicPr>
          <p:cNvPr id="5" name="Picture 4" descr="Neutral Meaning - YouTube"/>
          <p:cNvPicPr/>
          <p:nvPr/>
        </p:nvPicPr>
        <p:blipFill>
          <a:blip r:embed="rId2" cstate="print"/>
          <a:srcRect/>
          <a:stretch>
            <a:fillRect/>
          </a:stretch>
        </p:blipFill>
        <p:spPr bwMode="auto">
          <a:xfrm>
            <a:off x="5029200" y="4419600"/>
            <a:ext cx="3886200" cy="1895475"/>
          </a:xfrm>
          <a:prstGeom prst="rect">
            <a:avLst/>
          </a:prstGeom>
          <a:noFill/>
          <a:ln w="9525">
            <a:noFill/>
            <a:miter lim="800000"/>
            <a:headEnd/>
            <a:tailEnd/>
          </a:ln>
        </p:spPr>
      </p:pic>
    </p:spTree>
    <p:extLst>
      <p:ext uri="{BB962C8B-B14F-4D97-AF65-F5344CB8AC3E}">
        <p14:creationId xmlns:p14="http://schemas.microsoft.com/office/powerpoint/2010/main" val="594003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Succeeding with Four Audience Types</a:t>
            </a:r>
            <a:br>
              <a:rPr lang="en-US" sz="2800" dirty="0" smtClean="0"/>
            </a:br>
            <a:r>
              <a:rPr lang="en-US" sz="2000" dirty="0" smtClean="0"/>
              <a:t>3. Uninterested</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48</a:t>
            </a:fld>
            <a:endParaRPr lang="en-US" dirty="0"/>
          </a:p>
        </p:txBody>
      </p:sp>
      <p:sp>
        <p:nvSpPr>
          <p:cNvPr id="4" name="Content Placeholder 3"/>
          <p:cNvSpPr>
            <a:spLocks noGrp="1"/>
          </p:cNvSpPr>
          <p:nvPr>
            <p:ph sz="quarter" idx="1"/>
          </p:nvPr>
        </p:nvSpPr>
        <p:spPr/>
        <p:txBody>
          <a:bodyPr>
            <a:normAutofit/>
          </a:bodyPr>
          <a:lstStyle/>
          <a:p>
            <a:r>
              <a:rPr lang="en-US" sz="2200" u="sng" dirty="0" smtClean="0"/>
              <a:t>Uninterested: They have short attention spans; they may be there against their will</a:t>
            </a:r>
            <a:r>
              <a:rPr lang="en-US" dirty="0" smtClean="0"/>
              <a:t>.</a:t>
            </a:r>
          </a:p>
          <a:p>
            <a:endParaRPr lang="en-US" sz="800" dirty="0" smtClean="0"/>
          </a:p>
          <a:p>
            <a:pPr lvl="1"/>
            <a:r>
              <a:rPr lang="en-US" sz="2000" dirty="0" smtClean="0"/>
              <a:t>Be brief – include no more than three points.  Avoid topical and pro/con patterns that seem lengthy to the audience.</a:t>
            </a:r>
          </a:p>
          <a:p>
            <a:pPr lvl="1"/>
            <a:r>
              <a:rPr lang="en-US" sz="2000" dirty="0" smtClean="0"/>
              <a:t>Be dynamic and entertaining.  Move around.  Use large gestures.</a:t>
            </a:r>
          </a:p>
          <a:p>
            <a:pPr lvl="1"/>
            <a:endParaRPr lang="en-US" sz="800" dirty="0" smtClean="0"/>
          </a:p>
          <a:p>
            <a:pPr lvl="2"/>
            <a:r>
              <a:rPr lang="en-US" sz="1800" dirty="0" smtClean="0">
                <a:solidFill>
                  <a:srgbClr val="FF0000"/>
                </a:solidFill>
              </a:rPr>
              <a:t>Use humor, cartoons, colorful visuals, powerful quotations, and startling statistics.</a:t>
            </a:r>
          </a:p>
          <a:p>
            <a:pPr lvl="2"/>
            <a:r>
              <a:rPr lang="en-US" sz="1800" dirty="0" smtClean="0">
                <a:solidFill>
                  <a:srgbClr val="FF0000"/>
                </a:solidFill>
              </a:rPr>
              <a:t>Avoid darkening the room, standing motionless, passing out handouts, using boring visuals, or expecting the audience to participate.</a:t>
            </a:r>
            <a:endParaRPr lang="en-US" sz="1800" dirty="0">
              <a:solidFill>
                <a:srgbClr val="FF0000"/>
              </a:solidFill>
            </a:endParaRPr>
          </a:p>
        </p:txBody>
      </p:sp>
      <p:pic>
        <p:nvPicPr>
          <p:cNvPr id="109570" name="Picture 2" descr="Uninterested synonyms - 872 Words and Phrases for Uninterested"/>
          <p:cNvPicPr>
            <a:picLocks noChangeAspect="1" noChangeArrowheads="1"/>
          </p:cNvPicPr>
          <p:nvPr/>
        </p:nvPicPr>
        <p:blipFill>
          <a:blip r:embed="rId2" cstate="print"/>
          <a:srcRect/>
          <a:stretch>
            <a:fillRect/>
          </a:stretch>
        </p:blipFill>
        <p:spPr bwMode="auto">
          <a:xfrm>
            <a:off x="5562600" y="4983734"/>
            <a:ext cx="3581400" cy="1874266"/>
          </a:xfrm>
          <a:prstGeom prst="rect">
            <a:avLst/>
          </a:prstGeom>
          <a:noFill/>
        </p:spPr>
      </p:pic>
    </p:spTree>
    <p:extLst>
      <p:ext uri="{BB962C8B-B14F-4D97-AF65-F5344CB8AC3E}">
        <p14:creationId xmlns:p14="http://schemas.microsoft.com/office/powerpoint/2010/main" val="154537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Succeeding with Four Audience Types</a:t>
            </a:r>
            <a:br>
              <a:rPr lang="en-US" sz="2800" dirty="0" smtClean="0"/>
            </a:br>
            <a:r>
              <a:rPr lang="en-US" sz="2000" dirty="0" smtClean="0"/>
              <a:t>4. Hostile</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49</a:t>
            </a:fld>
            <a:endParaRPr lang="en-US" dirty="0"/>
          </a:p>
        </p:txBody>
      </p:sp>
      <p:sp>
        <p:nvSpPr>
          <p:cNvPr id="4" name="Content Placeholder 3"/>
          <p:cNvSpPr>
            <a:spLocks noGrp="1"/>
          </p:cNvSpPr>
          <p:nvPr>
            <p:ph sz="quarter" idx="1"/>
          </p:nvPr>
        </p:nvSpPr>
        <p:spPr/>
        <p:txBody>
          <a:bodyPr/>
          <a:lstStyle/>
          <a:p>
            <a:r>
              <a:rPr lang="en-US" sz="2200" u="sng" dirty="0" smtClean="0"/>
              <a:t>Hostile: They want to take charge or to ridicule the speaker; they may be defensive, emotional</a:t>
            </a:r>
            <a:r>
              <a:rPr lang="en-US" dirty="0" smtClean="0"/>
              <a:t>.</a:t>
            </a:r>
          </a:p>
          <a:p>
            <a:endParaRPr lang="en-US" sz="800" dirty="0" smtClean="0"/>
          </a:p>
          <a:p>
            <a:pPr lvl="1"/>
            <a:r>
              <a:rPr lang="en-US" sz="2000" dirty="0" smtClean="0"/>
              <a:t>Organize using a noncontroversial pattern, such as a topical, chronological, or geographical strategy.</a:t>
            </a:r>
          </a:p>
          <a:p>
            <a:pPr lvl="1"/>
            <a:r>
              <a:rPr lang="en-US" sz="2000" dirty="0" smtClean="0"/>
              <a:t>Be calm and controlled.  Speak evenly and slowly.</a:t>
            </a:r>
          </a:p>
          <a:p>
            <a:pPr lvl="1"/>
            <a:endParaRPr lang="en-US" sz="800" dirty="0"/>
          </a:p>
          <a:p>
            <a:pPr lvl="2"/>
            <a:r>
              <a:rPr lang="en-US" sz="1800" dirty="0" smtClean="0">
                <a:solidFill>
                  <a:srgbClr val="FF0000"/>
                </a:solidFill>
              </a:rPr>
              <a:t>Include objective data and expert opinion.  Avoid anecdotes and humor.</a:t>
            </a:r>
          </a:p>
          <a:p>
            <a:pPr lvl="2"/>
            <a:r>
              <a:rPr lang="en-US" sz="1800" dirty="0" smtClean="0">
                <a:solidFill>
                  <a:srgbClr val="FF0000"/>
                </a:solidFill>
              </a:rPr>
              <a:t>Avoid a question-and-answer period, if possible; otherwise, use a moderator or accept only written questions.</a:t>
            </a:r>
            <a:endParaRPr lang="en-US" sz="1800" dirty="0">
              <a:solidFill>
                <a:srgbClr val="FF0000"/>
              </a:solidFill>
            </a:endParaRPr>
          </a:p>
        </p:txBody>
      </p:sp>
      <p:pic>
        <p:nvPicPr>
          <p:cNvPr id="5" name="Picture 4" descr="Hostile Meaning - YouTube"/>
          <p:cNvPicPr/>
          <p:nvPr/>
        </p:nvPicPr>
        <p:blipFill>
          <a:blip r:embed="rId2" cstate="print"/>
          <a:srcRect/>
          <a:stretch>
            <a:fillRect/>
          </a:stretch>
        </p:blipFill>
        <p:spPr bwMode="auto">
          <a:xfrm>
            <a:off x="5562600" y="4648200"/>
            <a:ext cx="3352800" cy="1666875"/>
          </a:xfrm>
          <a:prstGeom prst="rect">
            <a:avLst/>
          </a:prstGeom>
          <a:noFill/>
          <a:ln w="9525">
            <a:noFill/>
            <a:miter lim="800000"/>
            <a:headEnd/>
            <a:tailEnd/>
          </a:ln>
        </p:spPr>
      </p:pic>
    </p:spTree>
    <p:extLst>
      <p:ext uri="{BB962C8B-B14F-4D97-AF65-F5344CB8AC3E}">
        <p14:creationId xmlns:p14="http://schemas.microsoft.com/office/powerpoint/2010/main" val="4134167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Writing Informal Proposals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a:t>
            </a:fld>
            <a:endParaRPr lang="en-US" dirty="0"/>
          </a:p>
        </p:txBody>
      </p:sp>
      <p:sp>
        <p:nvSpPr>
          <p:cNvPr id="4" name="Content Placeholder 3"/>
          <p:cNvSpPr>
            <a:spLocks noGrp="1"/>
          </p:cNvSpPr>
          <p:nvPr>
            <p:ph sz="quarter" idx="1"/>
          </p:nvPr>
        </p:nvSpPr>
        <p:spPr/>
        <p:txBody>
          <a:bodyPr/>
          <a:lstStyle/>
          <a:p>
            <a:r>
              <a:rPr lang="en-US" sz="2400" u="sng" dirty="0" smtClean="0"/>
              <a:t>Proposals may be </a:t>
            </a:r>
            <a:r>
              <a:rPr lang="en-US" sz="2400" u="sng" dirty="0" smtClean="0"/>
              <a:t>further </a:t>
            </a:r>
            <a:r>
              <a:rPr lang="en-US" sz="2400" u="sng" dirty="0" smtClean="0"/>
              <a:t>divided into two categories:        (1) solicited and (2) unsolicited</a:t>
            </a:r>
            <a:r>
              <a:rPr lang="en-US" dirty="0" smtClean="0"/>
              <a:t>.  </a:t>
            </a:r>
          </a:p>
          <a:p>
            <a:endParaRPr lang="en-US" sz="800" dirty="0"/>
          </a:p>
          <a:p>
            <a:pPr lvl="1"/>
            <a:r>
              <a:rPr lang="en-US" dirty="0" smtClean="0"/>
              <a:t>Enterprising companies looking for work or a special challenge might submit an unsolicited proposal.</a:t>
            </a:r>
            <a:endParaRPr lang="en-US" dirty="0"/>
          </a:p>
        </p:txBody>
      </p:sp>
      <p:pic>
        <p:nvPicPr>
          <p:cNvPr id="5" name="Picture 4"/>
          <p:cNvPicPr>
            <a:picLocks noChangeAspect="1"/>
          </p:cNvPicPr>
          <p:nvPr/>
        </p:nvPicPr>
        <p:blipFill>
          <a:blip r:embed="rId2"/>
          <a:stretch>
            <a:fillRect/>
          </a:stretch>
        </p:blipFill>
        <p:spPr>
          <a:xfrm>
            <a:off x="4953000" y="3813048"/>
            <a:ext cx="3907705" cy="2442316"/>
          </a:xfrm>
          <a:prstGeom prst="rect">
            <a:avLst/>
          </a:prstGeom>
        </p:spPr>
      </p:pic>
    </p:spTree>
    <p:extLst>
      <p:ext uri="{BB962C8B-B14F-4D97-AF65-F5344CB8AC3E}">
        <p14:creationId xmlns:p14="http://schemas.microsoft.com/office/powerpoint/2010/main" val="3462924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Knowing Your Audience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50</a:t>
            </a:fld>
            <a:endParaRPr lang="en-US" dirty="0"/>
          </a:p>
        </p:txBody>
      </p:sp>
      <p:sp>
        <p:nvSpPr>
          <p:cNvPr id="4" name="Content Placeholder 3"/>
          <p:cNvSpPr>
            <a:spLocks noGrp="1"/>
          </p:cNvSpPr>
          <p:nvPr>
            <p:ph sz="quarter" idx="1"/>
          </p:nvPr>
        </p:nvSpPr>
        <p:spPr/>
        <p:txBody>
          <a:bodyPr>
            <a:normAutofit/>
          </a:bodyPr>
          <a:lstStyle/>
          <a:p>
            <a:r>
              <a:rPr lang="en-US" sz="2200" u="sng" dirty="0" smtClean="0"/>
              <a:t>By anticipating your audience, you have a better idea of how to organize your presentation</a:t>
            </a:r>
            <a:r>
              <a:rPr lang="en-US" dirty="0" smtClean="0"/>
              <a:t>.  </a:t>
            </a:r>
          </a:p>
          <a:p>
            <a:endParaRPr lang="en-US" sz="800" dirty="0"/>
          </a:p>
          <a:p>
            <a:pPr lvl="1"/>
            <a:r>
              <a:rPr lang="en-US" sz="2000" dirty="0" smtClean="0"/>
              <a:t>A friendly audience, for example, will respond to humor and personal experiences.  A hostile audience requires and even, controlled delivery style with objective data and expert opinion</a:t>
            </a:r>
            <a:r>
              <a:rPr lang="en-US" dirty="0" smtClean="0"/>
              <a:t>.  </a:t>
            </a:r>
          </a:p>
          <a:p>
            <a:pPr lvl="1"/>
            <a:endParaRPr lang="en-US" sz="800" dirty="0"/>
          </a:p>
          <a:p>
            <a:pPr lvl="2"/>
            <a:r>
              <a:rPr lang="en-US" sz="1800" dirty="0" smtClean="0">
                <a:solidFill>
                  <a:srgbClr val="FF0000"/>
                </a:solidFill>
              </a:rPr>
              <a:t>Whatever type of audience you will face, remember to plan your presentation so that it focuses on audience benefits.  </a:t>
            </a:r>
          </a:p>
          <a:p>
            <a:pPr lvl="2"/>
            <a:r>
              <a:rPr lang="en-US" sz="1800" dirty="0" smtClean="0">
                <a:solidFill>
                  <a:srgbClr val="FF0000"/>
                </a:solidFill>
              </a:rPr>
              <a:t>People in your audience will want to know what’s in it for them.</a:t>
            </a:r>
            <a:endParaRPr lang="en-US" sz="1800" dirty="0">
              <a:solidFill>
                <a:srgbClr val="FF0000"/>
              </a:solidFill>
            </a:endParaRPr>
          </a:p>
        </p:txBody>
      </p:sp>
      <p:pic>
        <p:nvPicPr>
          <p:cNvPr id="5" name="Picture 4" descr="Know Your Audience: 8 Questions To Ask | Striata"/>
          <p:cNvPicPr/>
          <p:nvPr/>
        </p:nvPicPr>
        <p:blipFill>
          <a:blip r:embed="rId2" cstate="print"/>
          <a:srcRect/>
          <a:stretch>
            <a:fillRect/>
          </a:stretch>
        </p:blipFill>
        <p:spPr bwMode="auto">
          <a:xfrm>
            <a:off x="4724400" y="4800600"/>
            <a:ext cx="4267200" cy="1905000"/>
          </a:xfrm>
          <a:prstGeom prst="rect">
            <a:avLst/>
          </a:prstGeom>
          <a:noFill/>
          <a:ln w="9525">
            <a:noFill/>
            <a:miter lim="800000"/>
            <a:headEnd/>
            <a:tailEnd/>
          </a:ln>
        </p:spPr>
      </p:pic>
    </p:spTree>
    <p:extLst>
      <p:ext uri="{BB962C8B-B14F-4D97-AF65-F5344CB8AC3E}">
        <p14:creationId xmlns:p14="http://schemas.microsoft.com/office/powerpoint/2010/main" val="1837353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Knowing Your Audience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51</a:t>
            </a:fld>
            <a:endParaRPr lang="en-US" dirty="0"/>
          </a:p>
        </p:txBody>
      </p:sp>
      <p:sp>
        <p:nvSpPr>
          <p:cNvPr id="4" name="Content Placeholder 3"/>
          <p:cNvSpPr>
            <a:spLocks noGrp="1"/>
          </p:cNvSpPr>
          <p:nvPr>
            <p:ph sz="quarter" idx="1"/>
          </p:nvPr>
        </p:nvSpPr>
        <p:spPr/>
        <p:txBody>
          <a:bodyPr>
            <a:normAutofit/>
          </a:bodyPr>
          <a:lstStyle/>
          <a:p>
            <a:r>
              <a:rPr lang="en-US" sz="2200" u="sng" dirty="0" smtClean="0"/>
              <a:t>Other elements, such as age, gender, education level, experience, and the size of the audience, will affect your style and message</a:t>
            </a:r>
            <a:r>
              <a:rPr lang="en-US" dirty="0" smtClean="0"/>
              <a:t>.  </a:t>
            </a:r>
          </a:p>
          <a:p>
            <a:endParaRPr lang="en-US" sz="900" dirty="0"/>
          </a:p>
          <a:p>
            <a:pPr lvl="1"/>
            <a:r>
              <a:rPr lang="en-US" sz="2000" dirty="0" smtClean="0"/>
              <a:t>Analyze the following questions to determine your organizational pattern, delivery style, and supporting material.</a:t>
            </a:r>
          </a:p>
          <a:p>
            <a:endParaRPr lang="en-US" sz="900" dirty="0" smtClean="0"/>
          </a:p>
          <a:p>
            <a:pPr lvl="2"/>
            <a:r>
              <a:rPr lang="en-US" sz="1800" dirty="0" smtClean="0">
                <a:solidFill>
                  <a:srgbClr val="FF0000"/>
                </a:solidFill>
              </a:rPr>
              <a:t>How will this topic appeal to this audience?</a:t>
            </a:r>
          </a:p>
          <a:p>
            <a:pPr lvl="2"/>
            <a:r>
              <a:rPr lang="en-US" sz="1800" dirty="0" smtClean="0">
                <a:solidFill>
                  <a:srgbClr val="FF0000"/>
                </a:solidFill>
              </a:rPr>
              <a:t>How can I </a:t>
            </a:r>
            <a:r>
              <a:rPr lang="en-US" sz="1800" dirty="0" smtClean="0">
                <a:solidFill>
                  <a:srgbClr val="FF0000"/>
                </a:solidFill>
              </a:rPr>
              <a:t>relate </a:t>
            </a:r>
            <a:r>
              <a:rPr lang="en-US" sz="1800" dirty="0" smtClean="0">
                <a:solidFill>
                  <a:srgbClr val="FF0000"/>
                </a:solidFill>
              </a:rPr>
              <a:t>this information to my listeners’ needs?</a:t>
            </a:r>
          </a:p>
          <a:p>
            <a:pPr lvl="2"/>
            <a:r>
              <a:rPr lang="en-US" sz="1800" dirty="0" smtClean="0">
                <a:solidFill>
                  <a:srgbClr val="FF0000"/>
                </a:solidFill>
              </a:rPr>
              <a:t>How can I earn respect so that they accept my message?</a:t>
            </a:r>
          </a:p>
          <a:p>
            <a:pPr lvl="2"/>
            <a:r>
              <a:rPr lang="en-US" sz="1800" dirty="0" smtClean="0">
                <a:solidFill>
                  <a:srgbClr val="FF0000"/>
                </a:solidFill>
              </a:rPr>
              <a:t>What would be most effective in making my point? Facts? Statistics? Personal experiences? Expert Opinion? Humor? Cartoons? Graphic Illustrations? Demonstrations? Case Histories? Analogies?</a:t>
            </a:r>
          </a:p>
          <a:p>
            <a:pPr lvl="2"/>
            <a:r>
              <a:rPr lang="en-US" sz="1800" dirty="0" smtClean="0">
                <a:solidFill>
                  <a:srgbClr val="FF0000"/>
                </a:solidFill>
              </a:rPr>
              <a:t>What measures must I take to ensure that this audience remembers my main points?</a:t>
            </a:r>
            <a:endParaRPr lang="en-US" sz="1800" dirty="0">
              <a:solidFill>
                <a:srgbClr val="FF0000"/>
              </a:solidFill>
            </a:endParaRPr>
          </a:p>
        </p:txBody>
      </p:sp>
      <p:pic>
        <p:nvPicPr>
          <p:cNvPr id="5" name="Picture 4" descr="Know your audience - The Scarpetta Group, Inc."/>
          <p:cNvPicPr/>
          <p:nvPr/>
        </p:nvPicPr>
        <p:blipFill>
          <a:blip r:embed="rId2" cstate="print"/>
          <a:srcRect/>
          <a:stretch>
            <a:fillRect/>
          </a:stretch>
        </p:blipFill>
        <p:spPr bwMode="auto">
          <a:xfrm>
            <a:off x="7010400" y="228600"/>
            <a:ext cx="1828800" cy="990600"/>
          </a:xfrm>
          <a:prstGeom prst="rect">
            <a:avLst/>
          </a:prstGeom>
          <a:noFill/>
          <a:ln w="9525">
            <a:noFill/>
            <a:miter lim="800000"/>
            <a:headEnd/>
            <a:tailEnd/>
          </a:ln>
        </p:spPr>
      </p:pic>
    </p:spTree>
    <p:extLst>
      <p:ext uri="{BB962C8B-B14F-4D97-AF65-F5344CB8AC3E}">
        <p14:creationId xmlns:p14="http://schemas.microsoft.com/office/powerpoint/2010/main" val="2730554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Connecting with Audiences by Organizing Content and Using Visual Aids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52</a:t>
            </a:fld>
            <a:endParaRPr lang="en-US" dirty="0"/>
          </a:p>
        </p:txBody>
      </p:sp>
      <p:sp>
        <p:nvSpPr>
          <p:cNvPr id="4" name="Content Placeholder 3"/>
          <p:cNvSpPr>
            <a:spLocks noGrp="1"/>
          </p:cNvSpPr>
          <p:nvPr>
            <p:ph sz="quarter" idx="1"/>
          </p:nvPr>
        </p:nvSpPr>
        <p:spPr/>
        <p:txBody>
          <a:bodyPr>
            <a:normAutofit/>
          </a:bodyPr>
          <a:lstStyle/>
          <a:p>
            <a:r>
              <a:rPr lang="en-US" sz="2200" u="sng" dirty="0" smtClean="0"/>
              <a:t>After determining your purpose and analyzing the audience, you are ready to collect information and organize it logically</a:t>
            </a:r>
            <a:r>
              <a:rPr lang="en-US" dirty="0" smtClean="0"/>
              <a:t>.  </a:t>
            </a:r>
          </a:p>
          <a:p>
            <a:endParaRPr lang="en-US" sz="800" dirty="0"/>
          </a:p>
          <a:p>
            <a:pPr lvl="1"/>
            <a:r>
              <a:rPr lang="en-US" sz="2000" dirty="0" smtClean="0"/>
              <a:t>Good organization and intentional repetition are the two most powerful keys to audience comprehension and retention.  </a:t>
            </a:r>
            <a:endParaRPr lang="en-US" sz="2000" dirty="0" smtClean="0"/>
          </a:p>
          <a:p>
            <a:pPr lvl="1"/>
            <a:r>
              <a:rPr lang="en-US" sz="2000" dirty="0" smtClean="0"/>
              <a:t>In </a:t>
            </a:r>
            <a:r>
              <a:rPr lang="en-US" sz="2000" dirty="0" smtClean="0"/>
              <a:t>fact, many speech experts recommend the following admittedly repetitious, but effective, plan:</a:t>
            </a:r>
          </a:p>
          <a:p>
            <a:pPr lvl="1"/>
            <a:endParaRPr lang="en-US" sz="900" dirty="0" smtClean="0"/>
          </a:p>
          <a:p>
            <a:pPr marL="937260" lvl="2" indent="-342900">
              <a:buFont typeface="+mj-lt"/>
              <a:buAutoNum type="arabicPeriod"/>
            </a:pPr>
            <a:r>
              <a:rPr lang="en-US" sz="1800" dirty="0" smtClean="0">
                <a:solidFill>
                  <a:srgbClr val="FF0000"/>
                </a:solidFill>
              </a:rPr>
              <a:t>Tell them what you are going to tell them.</a:t>
            </a:r>
          </a:p>
          <a:p>
            <a:pPr marL="937260" lvl="2" indent="-342900">
              <a:buFont typeface="+mj-lt"/>
              <a:buAutoNum type="arabicPeriod"/>
            </a:pPr>
            <a:r>
              <a:rPr lang="en-US" sz="1800" dirty="0" smtClean="0">
                <a:solidFill>
                  <a:srgbClr val="FF0000"/>
                </a:solidFill>
              </a:rPr>
              <a:t>Tell them.</a:t>
            </a:r>
          </a:p>
          <a:p>
            <a:pPr marL="937260" lvl="2" indent="-342900">
              <a:buFont typeface="+mj-lt"/>
              <a:buAutoNum type="arabicPeriod"/>
            </a:pPr>
            <a:r>
              <a:rPr lang="en-US" sz="1800" dirty="0" smtClean="0">
                <a:solidFill>
                  <a:srgbClr val="FF0000"/>
                </a:solidFill>
              </a:rPr>
              <a:t>Tell them what you have told them.</a:t>
            </a:r>
            <a:endParaRPr lang="en-US" sz="1800" dirty="0">
              <a:solidFill>
                <a:srgbClr val="FF0000"/>
              </a:solidFill>
            </a:endParaRPr>
          </a:p>
        </p:txBody>
      </p:sp>
      <p:pic>
        <p:nvPicPr>
          <p:cNvPr id="5" name="Picture 4" descr="New 15 Mind Map Templates to Visually Organize Information – Stephen's  Lighthouse"/>
          <p:cNvPicPr/>
          <p:nvPr/>
        </p:nvPicPr>
        <p:blipFill>
          <a:blip r:embed="rId2" cstate="print"/>
          <a:srcRect/>
          <a:stretch>
            <a:fillRect/>
          </a:stretch>
        </p:blipFill>
        <p:spPr bwMode="auto">
          <a:xfrm>
            <a:off x="5562600" y="4495800"/>
            <a:ext cx="3352800" cy="1841852"/>
          </a:xfrm>
          <a:prstGeom prst="rect">
            <a:avLst/>
          </a:prstGeom>
          <a:noFill/>
          <a:ln w="9525">
            <a:noFill/>
            <a:miter lim="800000"/>
            <a:headEnd/>
            <a:tailEnd/>
          </a:ln>
        </p:spPr>
      </p:pic>
    </p:spTree>
    <p:extLst>
      <p:ext uri="{BB962C8B-B14F-4D97-AF65-F5344CB8AC3E}">
        <p14:creationId xmlns:p14="http://schemas.microsoft.com/office/powerpoint/2010/main" val="1680312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Capturing Attention in the Introduction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53</a:t>
            </a:fld>
            <a:endParaRPr lang="en-US" dirty="0"/>
          </a:p>
        </p:txBody>
      </p:sp>
      <p:sp>
        <p:nvSpPr>
          <p:cNvPr id="4" name="Content Placeholder 3"/>
          <p:cNvSpPr>
            <a:spLocks noGrp="1"/>
          </p:cNvSpPr>
          <p:nvPr>
            <p:ph sz="quarter" idx="1"/>
          </p:nvPr>
        </p:nvSpPr>
        <p:spPr/>
        <p:txBody>
          <a:bodyPr>
            <a:normAutofit/>
          </a:bodyPr>
          <a:lstStyle/>
          <a:p>
            <a:r>
              <a:rPr lang="en-US" sz="2400" u="sng" dirty="0" smtClean="0"/>
              <a:t>Strive to accomplish three goals in the introduction to your presentation</a:t>
            </a:r>
            <a:r>
              <a:rPr lang="en-US" sz="2000" dirty="0" smtClean="0"/>
              <a:t>:</a:t>
            </a:r>
          </a:p>
          <a:p>
            <a:pPr lvl="1"/>
            <a:endParaRPr lang="en-US" sz="800" dirty="0" smtClean="0"/>
          </a:p>
          <a:p>
            <a:pPr marL="937260" lvl="2" indent="-342900">
              <a:buFont typeface="+mj-lt"/>
              <a:buAutoNum type="arabicPeriod"/>
            </a:pPr>
            <a:r>
              <a:rPr lang="en-US" dirty="0" smtClean="0">
                <a:solidFill>
                  <a:srgbClr val="FF0000"/>
                </a:solidFill>
              </a:rPr>
              <a:t>Capture listeners’ attention and get them involved.</a:t>
            </a:r>
          </a:p>
          <a:p>
            <a:pPr marL="937260" lvl="2" indent="-342900">
              <a:buFont typeface="+mj-lt"/>
              <a:buAutoNum type="arabicPeriod"/>
            </a:pPr>
            <a:r>
              <a:rPr lang="en-US" dirty="0" smtClean="0">
                <a:solidFill>
                  <a:srgbClr val="FF0000"/>
                </a:solidFill>
              </a:rPr>
              <a:t>Identify yourself and establish your credibility.</a:t>
            </a:r>
          </a:p>
          <a:p>
            <a:pPr marL="937260" lvl="2" indent="-342900">
              <a:buFont typeface="+mj-lt"/>
              <a:buAutoNum type="arabicPeriod"/>
            </a:pPr>
            <a:r>
              <a:rPr lang="en-US" dirty="0" smtClean="0">
                <a:solidFill>
                  <a:srgbClr val="FF0000"/>
                </a:solidFill>
              </a:rPr>
              <a:t>Preview your main points.</a:t>
            </a:r>
            <a:endParaRPr lang="en-US" dirty="0">
              <a:solidFill>
                <a:srgbClr val="FF0000"/>
              </a:solidFill>
            </a:endParaRPr>
          </a:p>
        </p:txBody>
      </p:sp>
      <p:pic>
        <p:nvPicPr>
          <p:cNvPr id="5" name="Picture 4" descr="6 Ways to Capture and Keep Your Audience's Attention | SEJ"/>
          <p:cNvPicPr/>
          <p:nvPr/>
        </p:nvPicPr>
        <p:blipFill>
          <a:blip r:embed="rId2" cstate="print"/>
          <a:srcRect/>
          <a:stretch>
            <a:fillRect/>
          </a:stretch>
        </p:blipFill>
        <p:spPr bwMode="auto">
          <a:xfrm>
            <a:off x="5029200" y="4114800"/>
            <a:ext cx="3886200" cy="2213811"/>
          </a:xfrm>
          <a:prstGeom prst="rect">
            <a:avLst/>
          </a:prstGeom>
          <a:noFill/>
          <a:ln w="9525">
            <a:noFill/>
            <a:miter lim="800000"/>
            <a:headEnd/>
            <a:tailEnd/>
          </a:ln>
        </p:spPr>
      </p:pic>
    </p:spTree>
    <p:extLst>
      <p:ext uri="{BB962C8B-B14F-4D97-AF65-F5344CB8AC3E}">
        <p14:creationId xmlns:p14="http://schemas.microsoft.com/office/powerpoint/2010/main" val="1920555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Capturing Attention in the Introduction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54</a:t>
            </a:fld>
            <a:endParaRPr lang="en-US" dirty="0"/>
          </a:p>
        </p:txBody>
      </p:sp>
      <p:sp>
        <p:nvSpPr>
          <p:cNvPr id="4" name="Content Placeholder 3"/>
          <p:cNvSpPr>
            <a:spLocks noGrp="1"/>
          </p:cNvSpPr>
          <p:nvPr>
            <p:ph sz="quarter" idx="1"/>
          </p:nvPr>
        </p:nvSpPr>
        <p:spPr/>
        <p:txBody>
          <a:bodyPr>
            <a:normAutofit/>
          </a:bodyPr>
          <a:lstStyle/>
          <a:p>
            <a:r>
              <a:rPr lang="en-US" sz="2200" u="sng" dirty="0" smtClean="0"/>
              <a:t>If you are able to appeal to listeners and involve them in your presentation right from the start, you are more likely to hold their attention until the finish</a:t>
            </a:r>
            <a:r>
              <a:rPr lang="en-US" dirty="0" smtClean="0"/>
              <a:t>.  </a:t>
            </a:r>
          </a:p>
          <a:p>
            <a:endParaRPr lang="en-US" sz="800" dirty="0"/>
          </a:p>
          <a:p>
            <a:pPr lvl="1"/>
            <a:r>
              <a:rPr lang="en-US" sz="2000" dirty="0" smtClean="0"/>
              <a:t>Consider some of the same techniques that you used to open sales letters: a question, a startling fact, a joke, a story, or a quotation.  </a:t>
            </a:r>
          </a:p>
          <a:p>
            <a:pPr lvl="1"/>
            <a:endParaRPr lang="en-US" sz="800" dirty="0"/>
          </a:p>
          <a:p>
            <a:pPr lvl="2"/>
            <a:r>
              <a:rPr lang="en-US" sz="1800" dirty="0" smtClean="0">
                <a:solidFill>
                  <a:srgbClr val="FF0000"/>
                </a:solidFill>
              </a:rPr>
              <a:t>Some speakers achieve involvement by opening with a question or command that requires the audience to raise their hands or stand up.  </a:t>
            </a:r>
            <a:endParaRPr lang="en-US" sz="1800" dirty="0">
              <a:solidFill>
                <a:srgbClr val="FF0000"/>
              </a:solidFill>
            </a:endParaRPr>
          </a:p>
        </p:txBody>
      </p:sp>
      <p:pic>
        <p:nvPicPr>
          <p:cNvPr id="5" name="Picture 4" descr="4 Ways to Attract More Customers &amp; Attention to Your Business -"/>
          <p:cNvPicPr/>
          <p:nvPr/>
        </p:nvPicPr>
        <p:blipFill>
          <a:blip r:embed="rId2" cstate="print"/>
          <a:srcRect/>
          <a:stretch>
            <a:fillRect/>
          </a:stretch>
        </p:blipFill>
        <p:spPr bwMode="auto">
          <a:xfrm>
            <a:off x="4495800" y="4343400"/>
            <a:ext cx="4343400" cy="1956352"/>
          </a:xfrm>
          <a:prstGeom prst="rect">
            <a:avLst/>
          </a:prstGeom>
          <a:noFill/>
          <a:ln w="9525">
            <a:noFill/>
            <a:miter lim="800000"/>
            <a:headEnd/>
            <a:tailEnd/>
          </a:ln>
        </p:spPr>
      </p:pic>
    </p:spTree>
    <p:extLst>
      <p:ext uri="{BB962C8B-B14F-4D97-AF65-F5344CB8AC3E}">
        <p14:creationId xmlns:p14="http://schemas.microsoft.com/office/powerpoint/2010/main" val="1534062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Capturing Attention in the Introduction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55</a:t>
            </a:fld>
            <a:endParaRPr lang="en-US" dirty="0"/>
          </a:p>
        </p:txBody>
      </p:sp>
      <p:sp>
        <p:nvSpPr>
          <p:cNvPr id="4" name="Content Placeholder 3"/>
          <p:cNvSpPr>
            <a:spLocks noGrp="1"/>
          </p:cNvSpPr>
          <p:nvPr>
            <p:ph sz="quarter" idx="1"/>
          </p:nvPr>
        </p:nvSpPr>
        <p:spPr/>
        <p:txBody>
          <a:bodyPr>
            <a:normAutofit/>
          </a:bodyPr>
          <a:lstStyle/>
          <a:p>
            <a:r>
              <a:rPr lang="en-US" sz="2200" u="sng" dirty="0" smtClean="0"/>
              <a:t>To establish credibility, describe your position, knowledge, education, or experience – whatever qualifies you to speak</a:t>
            </a:r>
            <a:r>
              <a:rPr lang="en-US" dirty="0" smtClean="0"/>
              <a:t>.  </a:t>
            </a:r>
          </a:p>
          <a:p>
            <a:endParaRPr lang="en-US" sz="900" dirty="0"/>
          </a:p>
          <a:p>
            <a:pPr lvl="1"/>
            <a:r>
              <a:rPr lang="en-US" sz="2000" dirty="0" smtClean="0"/>
              <a:t>The way you dress, the self-confidence you display, and your direct eye contact can also build credibility.  </a:t>
            </a:r>
          </a:p>
          <a:p>
            <a:pPr lvl="1"/>
            <a:r>
              <a:rPr lang="en-US" sz="2000" dirty="0" smtClean="0"/>
              <a:t>In addition, try to connect with your audience.  </a:t>
            </a:r>
          </a:p>
          <a:p>
            <a:pPr lvl="1"/>
            <a:endParaRPr lang="en-US" sz="800" dirty="0"/>
          </a:p>
          <a:p>
            <a:pPr lvl="2"/>
            <a:r>
              <a:rPr lang="en-US" sz="1800" dirty="0" smtClean="0">
                <a:solidFill>
                  <a:srgbClr val="FF0000"/>
                </a:solidFill>
              </a:rPr>
              <a:t>Listeners respond particularly well to speakers who reveal something of themselves and identify with them.  A consultant addressing office workers might reminisce about how they started as an administrative assistant; a CEO might tell a funny story in which the joke is on him.  </a:t>
            </a:r>
          </a:p>
          <a:p>
            <a:pPr lvl="2"/>
            <a:r>
              <a:rPr lang="en-US" sz="1800" dirty="0" smtClean="0">
                <a:solidFill>
                  <a:srgbClr val="FF0000"/>
                </a:solidFill>
              </a:rPr>
              <a:t>Use humor if you can pull it off (not everyone can).</a:t>
            </a:r>
            <a:endParaRPr lang="en-US" sz="1800" dirty="0">
              <a:solidFill>
                <a:srgbClr val="FF0000"/>
              </a:solidFill>
            </a:endParaRPr>
          </a:p>
        </p:txBody>
      </p:sp>
      <p:pic>
        <p:nvPicPr>
          <p:cNvPr id="5" name="Picture 4" descr="How to Establish Credibility in a Speech | Brian Tracy - YouTube"/>
          <p:cNvPicPr/>
          <p:nvPr/>
        </p:nvPicPr>
        <p:blipFill>
          <a:blip r:embed="rId2" cstate="print"/>
          <a:srcRect/>
          <a:stretch>
            <a:fillRect/>
          </a:stretch>
        </p:blipFill>
        <p:spPr bwMode="auto">
          <a:xfrm>
            <a:off x="6248400" y="5334000"/>
            <a:ext cx="2895600" cy="1524000"/>
          </a:xfrm>
          <a:prstGeom prst="rect">
            <a:avLst/>
          </a:prstGeom>
          <a:noFill/>
          <a:ln w="9525">
            <a:noFill/>
            <a:miter lim="800000"/>
            <a:headEnd/>
            <a:tailEnd/>
          </a:ln>
        </p:spPr>
      </p:pic>
    </p:spTree>
    <p:extLst>
      <p:ext uri="{BB962C8B-B14F-4D97-AF65-F5344CB8AC3E}">
        <p14:creationId xmlns:p14="http://schemas.microsoft.com/office/powerpoint/2010/main" val="2717417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Capturing Attention in the Introduction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56</a:t>
            </a:fld>
            <a:endParaRPr lang="en-US" dirty="0"/>
          </a:p>
        </p:txBody>
      </p:sp>
      <p:sp>
        <p:nvSpPr>
          <p:cNvPr id="4" name="Content Placeholder 3"/>
          <p:cNvSpPr>
            <a:spLocks noGrp="1"/>
          </p:cNvSpPr>
          <p:nvPr>
            <p:ph sz="quarter" idx="1"/>
          </p:nvPr>
        </p:nvSpPr>
        <p:spPr/>
        <p:txBody>
          <a:bodyPr/>
          <a:lstStyle/>
          <a:p>
            <a:r>
              <a:rPr lang="en-US" sz="2400" u="sng" dirty="0" smtClean="0"/>
              <a:t>After capturing your audience’s attention and effectively establishing your credibility, you will want to preview the main points of your topic, perhaps with a visual aid</a:t>
            </a:r>
            <a:r>
              <a:rPr lang="en-US" dirty="0" smtClean="0"/>
              <a:t>.</a:t>
            </a:r>
            <a:endParaRPr lang="en-US" dirty="0"/>
          </a:p>
        </p:txBody>
      </p:sp>
      <p:pic>
        <p:nvPicPr>
          <p:cNvPr id="5" name="Picture 4" descr="key points ribbon. key points isolated band sign. key points banner Stock  Vector | Adobe Stock"/>
          <p:cNvPicPr/>
          <p:nvPr/>
        </p:nvPicPr>
        <p:blipFill>
          <a:blip r:embed="rId2" cstate="print"/>
          <a:srcRect/>
          <a:stretch>
            <a:fillRect/>
          </a:stretch>
        </p:blipFill>
        <p:spPr bwMode="auto">
          <a:xfrm>
            <a:off x="1600200" y="3429000"/>
            <a:ext cx="5943600" cy="2161309"/>
          </a:xfrm>
          <a:prstGeom prst="rect">
            <a:avLst/>
          </a:prstGeom>
          <a:noFill/>
          <a:ln w="9525">
            <a:noFill/>
            <a:miter lim="800000"/>
            <a:headEnd/>
            <a:tailEnd/>
          </a:ln>
        </p:spPr>
      </p:pic>
    </p:spTree>
    <p:extLst>
      <p:ext uri="{BB962C8B-B14F-4D97-AF65-F5344CB8AC3E}">
        <p14:creationId xmlns:p14="http://schemas.microsoft.com/office/powerpoint/2010/main" val="4152127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Organizing the Body of the Presentation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57</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most effective oral presentations focus on a few principal ideas</a:t>
            </a:r>
            <a:r>
              <a:rPr lang="en-US" dirty="0" smtClean="0"/>
              <a:t>.  </a:t>
            </a:r>
          </a:p>
          <a:p>
            <a:endParaRPr lang="en-US" sz="800" dirty="0"/>
          </a:p>
          <a:p>
            <a:pPr marL="731520" lvl="1" indent="-457200">
              <a:buFont typeface="+mj-lt"/>
              <a:buAutoNum type="arabicPeriod"/>
            </a:pPr>
            <a:r>
              <a:rPr lang="en-US" sz="2000" u="sng" dirty="0" smtClean="0"/>
              <a:t>The body of your short presentation </a:t>
            </a:r>
            <a:r>
              <a:rPr lang="en-US" sz="2000" dirty="0" smtClean="0"/>
              <a:t>(20 minutes or less) should include a limited number of main points – two to four.  </a:t>
            </a:r>
          </a:p>
          <a:p>
            <a:pPr marL="731520" lvl="1" indent="-457200">
              <a:buFont typeface="+mj-lt"/>
              <a:buAutoNum type="arabicPeriod"/>
            </a:pPr>
            <a:r>
              <a:rPr lang="en-US" sz="2000" u="sng" dirty="0" smtClean="0"/>
              <a:t>Develop each main point </a:t>
            </a:r>
            <a:r>
              <a:rPr lang="en-US" sz="2000" dirty="0" smtClean="0"/>
              <a:t>with adequate, but not excessive, explanation and details.  </a:t>
            </a:r>
          </a:p>
          <a:p>
            <a:pPr marL="731520" lvl="1" indent="-457200">
              <a:buFont typeface="+mj-lt"/>
              <a:buAutoNum type="arabicPeriod"/>
            </a:pPr>
            <a:endParaRPr lang="en-US" sz="800" dirty="0" smtClean="0"/>
          </a:p>
          <a:p>
            <a:pPr lvl="2"/>
            <a:r>
              <a:rPr lang="en-US" sz="1800" dirty="0" smtClean="0">
                <a:solidFill>
                  <a:srgbClr val="FF0000"/>
                </a:solidFill>
              </a:rPr>
              <a:t>Too </a:t>
            </a:r>
            <a:r>
              <a:rPr lang="en-US" sz="1800" dirty="0">
                <a:solidFill>
                  <a:srgbClr val="FF0000"/>
                </a:solidFill>
              </a:rPr>
              <a:t>many details can obscure the main message, so keep your presentation simple and logical.  </a:t>
            </a:r>
          </a:p>
        </p:txBody>
      </p:sp>
      <p:pic>
        <p:nvPicPr>
          <p:cNvPr id="6" name="Picture 5" descr="Key Points Images – Browse 36,188 Stock Photos, Vectors, and Video | Adobe  Stock"/>
          <p:cNvPicPr/>
          <p:nvPr/>
        </p:nvPicPr>
        <p:blipFill>
          <a:blip r:embed="rId2" cstate="print"/>
          <a:srcRect/>
          <a:stretch>
            <a:fillRect/>
          </a:stretch>
        </p:blipFill>
        <p:spPr bwMode="auto">
          <a:xfrm>
            <a:off x="6400800" y="4800600"/>
            <a:ext cx="2479675" cy="1485900"/>
          </a:xfrm>
          <a:prstGeom prst="rect">
            <a:avLst/>
          </a:prstGeom>
          <a:noFill/>
          <a:ln w="9525">
            <a:noFill/>
            <a:miter lim="800000"/>
            <a:headEnd/>
            <a:tailEnd/>
          </a:ln>
        </p:spPr>
      </p:pic>
    </p:spTree>
    <p:extLst>
      <p:ext uri="{BB962C8B-B14F-4D97-AF65-F5344CB8AC3E}">
        <p14:creationId xmlns:p14="http://schemas.microsoft.com/office/powerpoint/2010/main" val="479681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Summarizing in the Conclusion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58</a:t>
            </a:fld>
            <a:endParaRPr lang="en-US" dirty="0"/>
          </a:p>
        </p:txBody>
      </p:sp>
      <p:sp>
        <p:nvSpPr>
          <p:cNvPr id="4" name="Content Placeholder 3"/>
          <p:cNvSpPr>
            <a:spLocks noGrp="1"/>
          </p:cNvSpPr>
          <p:nvPr>
            <p:ph sz="quarter" idx="1"/>
          </p:nvPr>
        </p:nvSpPr>
        <p:spPr/>
        <p:txBody>
          <a:bodyPr>
            <a:normAutofit/>
          </a:bodyPr>
          <a:lstStyle/>
          <a:p>
            <a:r>
              <a:rPr lang="en-US" sz="2200" u="sng" dirty="0" smtClean="0"/>
              <a:t>Strive to achieve three goals in summarizing the conclusion</a:t>
            </a:r>
            <a:r>
              <a:rPr lang="en-US" sz="2200" dirty="0" smtClean="0"/>
              <a:t>:</a:t>
            </a:r>
          </a:p>
          <a:p>
            <a:pPr lvl="1"/>
            <a:endParaRPr lang="en-US" sz="800" dirty="0" smtClean="0"/>
          </a:p>
          <a:p>
            <a:pPr marL="937260" lvl="2" indent="-342900">
              <a:buFont typeface="+mj-lt"/>
              <a:buAutoNum type="arabicPeriod"/>
            </a:pPr>
            <a:r>
              <a:rPr lang="en-US" dirty="0" smtClean="0">
                <a:solidFill>
                  <a:srgbClr val="FF0000"/>
                </a:solidFill>
              </a:rPr>
              <a:t>Summarize the main themes of the presentation.</a:t>
            </a:r>
          </a:p>
          <a:p>
            <a:pPr marL="937260" lvl="2" indent="-342900">
              <a:buFont typeface="+mj-lt"/>
              <a:buAutoNum type="arabicPeriod"/>
            </a:pPr>
            <a:r>
              <a:rPr lang="en-US" dirty="0" smtClean="0">
                <a:solidFill>
                  <a:srgbClr val="FF0000"/>
                </a:solidFill>
              </a:rPr>
              <a:t>Leave the audience with a specific and memorable take-away.</a:t>
            </a:r>
          </a:p>
          <a:p>
            <a:pPr marL="937260" lvl="2" indent="-342900">
              <a:buFont typeface="+mj-lt"/>
              <a:buAutoNum type="arabicPeriod"/>
            </a:pPr>
            <a:r>
              <a:rPr lang="en-US" dirty="0" smtClean="0">
                <a:solidFill>
                  <a:srgbClr val="FF0000"/>
                </a:solidFill>
              </a:rPr>
              <a:t>Include a statement that allows you to exit the podium gracefully.</a:t>
            </a:r>
          </a:p>
          <a:p>
            <a:pPr marL="594360" lvl="2" indent="0">
              <a:buNone/>
            </a:pPr>
            <a:endParaRPr lang="en-US" sz="800" dirty="0">
              <a:solidFill>
                <a:srgbClr val="FF0000"/>
              </a:solidFill>
            </a:endParaRPr>
          </a:p>
        </p:txBody>
      </p:sp>
      <p:pic>
        <p:nvPicPr>
          <p:cNvPr id="5" name="Picture 4" descr="How To Write A Conclusion | Essay Tigers"/>
          <p:cNvPicPr/>
          <p:nvPr/>
        </p:nvPicPr>
        <p:blipFill>
          <a:blip r:embed="rId2" cstate="print"/>
          <a:srcRect/>
          <a:stretch>
            <a:fillRect/>
          </a:stretch>
        </p:blipFill>
        <p:spPr bwMode="auto">
          <a:xfrm>
            <a:off x="2514600" y="3918881"/>
            <a:ext cx="4267200" cy="2209800"/>
          </a:xfrm>
          <a:prstGeom prst="rect">
            <a:avLst/>
          </a:prstGeom>
          <a:noFill/>
          <a:ln w="9525">
            <a:noFill/>
            <a:miter lim="800000"/>
            <a:headEnd/>
            <a:tailEnd/>
          </a:ln>
        </p:spPr>
      </p:pic>
    </p:spTree>
    <p:extLst>
      <p:ext uri="{BB962C8B-B14F-4D97-AF65-F5344CB8AC3E}">
        <p14:creationId xmlns:p14="http://schemas.microsoft.com/office/powerpoint/2010/main" val="2812052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Summarizing in the Conclusion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59</a:t>
            </a:fld>
            <a:endParaRPr lang="en-US" dirty="0"/>
          </a:p>
        </p:txBody>
      </p:sp>
      <p:sp>
        <p:nvSpPr>
          <p:cNvPr id="4" name="Content Placeholder 3"/>
          <p:cNvSpPr>
            <a:spLocks noGrp="1"/>
          </p:cNvSpPr>
          <p:nvPr>
            <p:ph sz="quarter" idx="1"/>
          </p:nvPr>
        </p:nvSpPr>
        <p:spPr/>
        <p:txBody>
          <a:bodyPr>
            <a:normAutofit/>
          </a:bodyPr>
          <a:lstStyle/>
          <a:p>
            <a:r>
              <a:rPr lang="en-US" sz="2200" u="sng" dirty="0" smtClean="0"/>
              <a:t>A conclusion is like a punch line and must stand out.  </a:t>
            </a:r>
            <a:endParaRPr lang="en-US" sz="2200" u="sng" dirty="0" smtClean="0"/>
          </a:p>
          <a:p>
            <a:endParaRPr lang="en-US" sz="800" u="sng" dirty="0" smtClean="0"/>
          </a:p>
          <a:p>
            <a:pPr lvl="1"/>
            <a:r>
              <a:rPr lang="en-US" dirty="0" smtClean="0"/>
              <a:t>Think of it as the high point of your presentation, a valuable kernel of information to take away.  </a:t>
            </a:r>
            <a:r>
              <a:rPr lang="en-US" dirty="0" smtClean="0"/>
              <a:t>The </a:t>
            </a:r>
            <a:r>
              <a:rPr lang="en-US" dirty="0" smtClean="0"/>
              <a:t>valuable kernel of information, or take-away, should tie in with the opening or present a forward-looking idea. </a:t>
            </a:r>
            <a:endParaRPr lang="en-US" dirty="0"/>
          </a:p>
          <a:p>
            <a:pPr lvl="1"/>
            <a:endParaRPr lang="en-US" sz="800" dirty="0" smtClean="0"/>
          </a:p>
          <a:p>
            <a:pPr lvl="2"/>
            <a:r>
              <a:rPr lang="en-US" sz="1800" dirty="0" smtClean="0">
                <a:solidFill>
                  <a:srgbClr val="FF0000"/>
                </a:solidFill>
              </a:rPr>
              <a:t>Avoid </a:t>
            </a:r>
            <a:r>
              <a:rPr lang="en-US" sz="1800" dirty="0" smtClean="0">
                <a:solidFill>
                  <a:srgbClr val="FF0000"/>
                </a:solidFill>
              </a:rPr>
              <a:t>rehashing, in the same words, what you said before, but ensure that you will leave the audience with very specific information or benefits and a positive impression of you and your company.  </a:t>
            </a:r>
          </a:p>
        </p:txBody>
      </p:sp>
      <p:pic>
        <p:nvPicPr>
          <p:cNvPr id="6" name="Picture 5" descr="Jessica Hische The Peanut Gallery"/>
          <p:cNvPicPr/>
          <p:nvPr/>
        </p:nvPicPr>
        <p:blipFill>
          <a:blip r:embed="rId2" cstate="print"/>
          <a:srcRect/>
          <a:stretch>
            <a:fillRect/>
          </a:stretch>
        </p:blipFill>
        <p:spPr bwMode="auto">
          <a:xfrm>
            <a:off x="5943600" y="4800600"/>
            <a:ext cx="3200400" cy="2057400"/>
          </a:xfrm>
          <a:prstGeom prst="rect">
            <a:avLst/>
          </a:prstGeom>
          <a:noFill/>
          <a:ln w="9525">
            <a:noFill/>
            <a:miter lim="800000"/>
            <a:headEnd/>
            <a:tailEnd/>
          </a:ln>
        </p:spPr>
      </p:pic>
    </p:spTree>
    <p:extLst>
      <p:ext uri="{BB962C8B-B14F-4D97-AF65-F5344CB8AC3E}">
        <p14:creationId xmlns:p14="http://schemas.microsoft.com/office/powerpoint/2010/main" val="4134499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Components of Informal Proposals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a:t>
            </a:fld>
            <a:endParaRPr lang="en-US" dirty="0"/>
          </a:p>
        </p:txBody>
      </p:sp>
      <p:sp>
        <p:nvSpPr>
          <p:cNvPr id="4" name="Content Placeholder 3"/>
          <p:cNvSpPr>
            <a:spLocks noGrp="1"/>
          </p:cNvSpPr>
          <p:nvPr>
            <p:ph sz="quarter" idx="1"/>
          </p:nvPr>
        </p:nvSpPr>
        <p:spPr/>
        <p:txBody>
          <a:bodyPr>
            <a:normAutofit/>
          </a:bodyPr>
          <a:lstStyle/>
          <a:p>
            <a:r>
              <a:rPr lang="en-US" sz="2400" u="sng" dirty="0" smtClean="0"/>
              <a:t>Informal proposals usually contain six principal components</a:t>
            </a:r>
            <a:r>
              <a:rPr lang="en-US" sz="2000" dirty="0" smtClean="0"/>
              <a:t>: </a:t>
            </a:r>
          </a:p>
          <a:p>
            <a:pPr lvl="1"/>
            <a:endParaRPr lang="en-US" sz="900" dirty="0" smtClean="0"/>
          </a:p>
          <a:p>
            <a:pPr marL="1051560" lvl="2" indent="-457200">
              <a:buFont typeface="+mj-lt"/>
              <a:buAutoNum type="arabicPeriod"/>
            </a:pPr>
            <a:r>
              <a:rPr lang="en-US" sz="1900" dirty="0" smtClean="0">
                <a:solidFill>
                  <a:srgbClr val="FF0000"/>
                </a:solidFill>
              </a:rPr>
              <a:t>Introduction</a:t>
            </a:r>
          </a:p>
          <a:p>
            <a:pPr marL="1051560" lvl="2" indent="-457200">
              <a:buFont typeface="+mj-lt"/>
              <a:buAutoNum type="arabicPeriod"/>
            </a:pPr>
            <a:r>
              <a:rPr lang="en-US" sz="1900" dirty="0" smtClean="0">
                <a:solidFill>
                  <a:srgbClr val="FF0000"/>
                </a:solidFill>
              </a:rPr>
              <a:t>Background</a:t>
            </a:r>
          </a:p>
          <a:p>
            <a:pPr marL="1051560" lvl="2" indent="-457200">
              <a:buFont typeface="+mj-lt"/>
              <a:buAutoNum type="arabicPeriod"/>
            </a:pPr>
            <a:r>
              <a:rPr lang="en-US" sz="1900" dirty="0" smtClean="0">
                <a:solidFill>
                  <a:srgbClr val="FF0000"/>
                </a:solidFill>
              </a:rPr>
              <a:t>Proposal</a:t>
            </a:r>
          </a:p>
          <a:p>
            <a:pPr marL="1051560" lvl="2" indent="-457200">
              <a:buFont typeface="+mj-lt"/>
              <a:buAutoNum type="arabicPeriod"/>
            </a:pPr>
            <a:r>
              <a:rPr lang="en-US" sz="1900" dirty="0" smtClean="0">
                <a:solidFill>
                  <a:srgbClr val="FF0000"/>
                </a:solidFill>
              </a:rPr>
              <a:t>Staffing</a:t>
            </a:r>
          </a:p>
          <a:p>
            <a:pPr marL="1051560" lvl="2" indent="-457200">
              <a:buFont typeface="+mj-lt"/>
              <a:buAutoNum type="arabicPeriod"/>
            </a:pPr>
            <a:r>
              <a:rPr lang="en-US" sz="1900" dirty="0" smtClean="0">
                <a:solidFill>
                  <a:srgbClr val="FF0000"/>
                </a:solidFill>
              </a:rPr>
              <a:t>Budget</a:t>
            </a:r>
          </a:p>
          <a:p>
            <a:pPr marL="1051560" lvl="2" indent="-457200">
              <a:buFont typeface="+mj-lt"/>
              <a:buAutoNum type="arabicPeriod"/>
            </a:pPr>
            <a:r>
              <a:rPr lang="en-US" sz="1900" dirty="0" smtClean="0">
                <a:solidFill>
                  <a:srgbClr val="FF0000"/>
                </a:solidFill>
              </a:rPr>
              <a:t>Authorization</a:t>
            </a:r>
            <a:endParaRPr lang="en-US" sz="1900" dirty="0">
              <a:solidFill>
                <a:srgbClr val="FF0000"/>
              </a:solidFill>
            </a:endParaRPr>
          </a:p>
        </p:txBody>
      </p:sp>
      <p:pic>
        <p:nvPicPr>
          <p:cNvPr id="5" name="Picture 4"/>
          <p:cNvPicPr>
            <a:picLocks noChangeAspect="1"/>
          </p:cNvPicPr>
          <p:nvPr/>
        </p:nvPicPr>
        <p:blipFill>
          <a:blip r:embed="rId2"/>
          <a:stretch>
            <a:fillRect/>
          </a:stretch>
        </p:blipFill>
        <p:spPr>
          <a:xfrm>
            <a:off x="5486400" y="3719999"/>
            <a:ext cx="3251200" cy="2438400"/>
          </a:xfrm>
          <a:prstGeom prst="rect">
            <a:avLst/>
          </a:prstGeom>
        </p:spPr>
      </p:pic>
    </p:spTree>
    <p:extLst>
      <p:ext uri="{BB962C8B-B14F-4D97-AF65-F5344CB8AC3E}">
        <p14:creationId xmlns:p14="http://schemas.microsoft.com/office/powerpoint/2010/main" val="3850242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Establishing Audience Rapport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60</a:t>
            </a:fld>
            <a:endParaRPr lang="en-US" dirty="0"/>
          </a:p>
        </p:txBody>
      </p:sp>
      <p:sp>
        <p:nvSpPr>
          <p:cNvPr id="4" name="Content Placeholder 3"/>
          <p:cNvSpPr>
            <a:spLocks noGrp="1"/>
          </p:cNvSpPr>
          <p:nvPr>
            <p:ph sz="quarter" idx="1"/>
          </p:nvPr>
        </p:nvSpPr>
        <p:spPr/>
        <p:txBody>
          <a:bodyPr>
            <a:normAutofit/>
          </a:bodyPr>
          <a:lstStyle/>
          <a:p>
            <a:r>
              <a:rPr lang="en-US" sz="2200" u="sng" dirty="0" smtClean="0"/>
              <a:t>Good speakers are adept at building audience rapport. They form a bond with the audience, entertaining as well as informing</a:t>
            </a:r>
            <a:r>
              <a:rPr lang="en-US" dirty="0" smtClean="0"/>
              <a:t>.  </a:t>
            </a:r>
          </a:p>
          <a:p>
            <a:endParaRPr lang="en-US" sz="800" dirty="0"/>
          </a:p>
          <a:p>
            <a:pPr lvl="1"/>
            <a:r>
              <a:rPr lang="en-US" sz="2000" dirty="0" smtClean="0"/>
              <a:t>From observations of successful and unsuccessful speakers, we have learned that the good ones use a number of verbal and nonverbal techniques to connect with the audiences. </a:t>
            </a:r>
          </a:p>
          <a:p>
            <a:pPr lvl="1"/>
            <a:endParaRPr lang="en-US" sz="800" dirty="0"/>
          </a:p>
          <a:p>
            <a:pPr lvl="2"/>
            <a:r>
              <a:rPr lang="en-US" sz="1800" dirty="0" smtClean="0">
                <a:solidFill>
                  <a:srgbClr val="FF0000"/>
                </a:solidFill>
              </a:rPr>
              <a:t>Their helpful techniques include providing effective imagery, supplying verbal signposts, and using body language strategically.</a:t>
            </a:r>
            <a:endParaRPr lang="en-US" sz="1800" dirty="0">
              <a:solidFill>
                <a:srgbClr val="FF0000"/>
              </a:solidFill>
            </a:endParaRPr>
          </a:p>
        </p:txBody>
      </p:sp>
      <p:pic>
        <p:nvPicPr>
          <p:cNvPr id="5" name="Picture 4" descr="The Benefits of Building Rapport | Training Connection"/>
          <p:cNvPicPr/>
          <p:nvPr/>
        </p:nvPicPr>
        <p:blipFill>
          <a:blip r:embed="rId2" cstate="print"/>
          <a:srcRect/>
          <a:stretch>
            <a:fillRect/>
          </a:stretch>
        </p:blipFill>
        <p:spPr bwMode="auto">
          <a:xfrm>
            <a:off x="4495800" y="4343400"/>
            <a:ext cx="4419600" cy="1974901"/>
          </a:xfrm>
          <a:prstGeom prst="rect">
            <a:avLst/>
          </a:prstGeom>
          <a:noFill/>
          <a:ln w="9525">
            <a:noFill/>
            <a:miter lim="800000"/>
            <a:headEnd/>
            <a:tailEnd/>
          </a:ln>
        </p:spPr>
      </p:pic>
    </p:spTree>
    <p:extLst>
      <p:ext uri="{BB962C8B-B14F-4D97-AF65-F5344CB8AC3E}">
        <p14:creationId xmlns:p14="http://schemas.microsoft.com/office/powerpoint/2010/main" val="19108939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Nonverbal Messages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61</a:t>
            </a:fld>
            <a:endParaRPr lang="en-US" dirty="0"/>
          </a:p>
        </p:txBody>
      </p:sp>
      <p:sp>
        <p:nvSpPr>
          <p:cNvPr id="4" name="Content Placeholder 3"/>
          <p:cNvSpPr>
            <a:spLocks noGrp="1"/>
          </p:cNvSpPr>
          <p:nvPr>
            <p:ph sz="quarter" idx="1"/>
          </p:nvPr>
        </p:nvSpPr>
        <p:spPr/>
        <p:txBody>
          <a:bodyPr/>
          <a:lstStyle/>
          <a:p>
            <a:r>
              <a:rPr lang="en-US" sz="2200" u="sng" dirty="0" smtClean="0"/>
              <a:t>Although what you say is most important, the nonverbal messages you send can also have a powerful effect on how well your audience receives your message</a:t>
            </a:r>
            <a:r>
              <a:rPr lang="en-US" dirty="0" smtClean="0"/>
              <a:t>.  </a:t>
            </a:r>
          </a:p>
          <a:p>
            <a:endParaRPr lang="en-US" sz="800" dirty="0"/>
          </a:p>
          <a:p>
            <a:pPr lvl="1"/>
            <a:r>
              <a:rPr lang="en-US" sz="2000" dirty="0" smtClean="0">
                <a:solidFill>
                  <a:schemeClr val="tx1"/>
                </a:solidFill>
              </a:rPr>
              <a:t>How you look, how you move, and how you speak can make or break your presentation.  The following suggestions focus on nonverbal tips to ensure that your verbal message resonates with your audience.</a:t>
            </a:r>
          </a:p>
          <a:p>
            <a:pPr lvl="1"/>
            <a:endParaRPr lang="en-US" sz="800" dirty="0" smtClean="0">
              <a:solidFill>
                <a:schemeClr val="tx1"/>
              </a:solidFill>
            </a:endParaRPr>
          </a:p>
          <a:p>
            <a:pPr lvl="2"/>
            <a:r>
              <a:rPr lang="en-US" dirty="0" smtClean="0">
                <a:solidFill>
                  <a:srgbClr val="FF0000"/>
                </a:solidFill>
              </a:rPr>
              <a:t>Look Terrific</a:t>
            </a:r>
          </a:p>
          <a:p>
            <a:pPr lvl="2"/>
            <a:r>
              <a:rPr lang="en-US" dirty="0" smtClean="0">
                <a:solidFill>
                  <a:srgbClr val="FF0000"/>
                </a:solidFill>
              </a:rPr>
              <a:t>Animate Your Body</a:t>
            </a:r>
          </a:p>
          <a:p>
            <a:pPr lvl="2"/>
            <a:r>
              <a:rPr lang="en-US" dirty="0" smtClean="0">
                <a:solidFill>
                  <a:srgbClr val="FF0000"/>
                </a:solidFill>
              </a:rPr>
              <a:t>Punctuate Your Words</a:t>
            </a:r>
          </a:p>
          <a:p>
            <a:pPr lvl="2"/>
            <a:r>
              <a:rPr lang="en-US" dirty="0" smtClean="0">
                <a:solidFill>
                  <a:srgbClr val="FF0000"/>
                </a:solidFill>
              </a:rPr>
              <a:t>Get out from Behind the Podium</a:t>
            </a:r>
          </a:p>
          <a:p>
            <a:pPr lvl="2"/>
            <a:r>
              <a:rPr lang="en-US" dirty="0" smtClean="0">
                <a:solidFill>
                  <a:srgbClr val="FF0000"/>
                </a:solidFill>
              </a:rPr>
              <a:t>Vary Your Facial Expressions</a:t>
            </a:r>
            <a:endParaRPr lang="en-US" dirty="0">
              <a:solidFill>
                <a:srgbClr val="FF0000"/>
              </a:solidFill>
            </a:endParaRPr>
          </a:p>
          <a:p>
            <a:pPr lvl="2"/>
            <a:endParaRPr lang="en-US" dirty="0">
              <a:solidFill>
                <a:srgbClr val="FF0000"/>
              </a:solidFill>
            </a:endParaRPr>
          </a:p>
        </p:txBody>
      </p:sp>
      <p:pic>
        <p:nvPicPr>
          <p:cNvPr id="5" name="Picture 4" descr="Nonverbal Communication - Uses, Types, Importance And Role | Marketing91"/>
          <p:cNvPicPr/>
          <p:nvPr/>
        </p:nvPicPr>
        <p:blipFill>
          <a:blip r:embed="rId2" cstate="print"/>
          <a:srcRect/>
          <a:stretch>
            <a:fillRect/>
          </a:stretch>
        </p:blipFill>
        <p:spPr bwMode="auto">
          <a:xfrm>
            <a:off x="5029200" y="4038600"/>
            <a:ext cx="3886200" cy="2200275"/>
          </a:xfrm>
          <a:prstGeom prst="rect">
            <a:avLst/>
          </a:prstGeom>
          <a:noFill/>
          <a:ln w="9525">
            <a:noFill/>
            <a:miter lim="800000"/>
            <a:headEnd/>
            <a:tailEnd/>
          </a:ln>
        </p:spPr>
      </p:pic>
    </p:spTree>
    <p:extLst>
      <p:ext uri="{BB962C8B-B14F-4D97-AF65-F5344CB8AC3E}">
        <p14:creationId xmlns:p14="http://schemas.microsoft.com/office/powerpoint/2010/main" val="3803760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Effective Imagery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62</a:t>
            </a:fld>
            <a:endParaRPr lang="en-US" dirty="0"/>
          </a:p>
        </p:txBody>
      </p:sp>
      <p:sp>
        <p:nvSpPr>
          <p:cNvPr id="4" name="Content Placeholder 3"/>
          <p:cNvSpPr>
            <a:spLocks noGrp="1"/>
          </p:cNvSpPr>
          <p:nvPr>
            <p:ph sz="quarter" idx="1"/>
          </p:nvPr>
        </p:nvSpPr>
        <p:spPr/>
        <p:txBody>
          <a:bodyPr/>
          <a:lstStyle/>
          <a:p>
            <a:r>
              <a:rPr lang="en-US" sz="2400" u="sng" dirty="0" smtClean="0"/>
              <a:t>You will lose your audience quickly if you fill your talk with abstractions, generalities, and dry facts</a:t>
            </a:r>
            <a:r>
              <a:rPr lang="en-US" dirty="0" smtClean="0"/>
              <a:t>.  </a:t>
            </a:r>
          </a:p>
          <a:p>
            <a:endParaRPr lang="en-US" sz="800" dirty="0"/>
          </a:p>
          <a:p>
            <a:pPr lvl="1"/>
            <a:r>
              <a:rPr lang="en-US" dirty="0" smtClean="0">
                <a:solidFill>
                  <a:schemeClr val="bg2">
                    <a:lumMod val="25000"/>
                  </a:schemeClr>
                </a:solidFill>
              </a:rPr>
              <a:t>Use imagery that is engaging, realistic, </a:t>
            </a:r>
            <a:r>
              <a:rPr lang="en-US" dirty="0" smtClean="0">
                <a:solidFill>
                  <a:schemeClr val="bg2">
                    <a:lumMod val="25000"/>
                  </a:schemeClr>
                </a:solidFill>
              </a:rPr>
              <a:t>and </a:t>
            </a:r>
            <a:r>
              <a:rPr lang="en-US" dirty="0" smtClean="0">
                <a:solidFill>
                  <a:schemeClr val="bg2">
                    <a:lumMod val="25000"/>
                  </a:schemeClr>
                </a:solidFill>
              </a:rPr>
              <a:t>credible; such as:</a:t>
            </a:r>
          </a:p>
          <a:p>
            <a:pPr lvl="1"/>
            <a:endParaRPr lang="en-US" sz="800" dirty="0" smtClean="0">
              <a:solidFill>
                <a:srgbClr val="FF0000"/>
              </a:solidFill>
            </a:endParaRPr>
          </a:p>
          <a:p>
            <a:pPr marL="1051560" lvl="2" indent="-457200">
              <a:buFont typeface="+mj-lt"/>
              <a:buAutoNum type="arabicPeriod"/>
            </a:pPr>
            <a:r>
              <a:rPr lang="en-US" dirty="0" smtClean="0">
                <a:solidFill>
                  <a:srgbClr val="FF0000"/>
                </a:solidFill>
              </a:rPr>
              <a:t>Metaphor</a:t>
            </a:r>
          </a:p>
          <a:p>
            <a:pPr marL="1051560" lvl="2" indent="-457200">
              <a:buFont typeface="+mj-lt"/>
              <a:buAutoNum type="arabicPeriod"/>
            </a:pPr>
            <a:r>
              <a:rPr lang="en-US" dirty="0" smtClean="0">
                <a:solidFill>
                  <a:srgbClr val="FF0000"/>
                </a:solidFill>
              </a:rPr>
              <a:t>Analogy</a:t>
            </a:r>
          </a:p>
          <a:p>
            <a:pPr marL="1051560" lvl="2" indent="-457200">
              <a:buFont typeface="+mj-lt"/>
              <a:buAutoNum type="arabicPeriod"/>
            </a:pPr>
            <a:r>
              <a:rPr lang="en-US" dirty="0" smtClean="0">
                <a:solidFill>
                  <a:srgbClr val="FF0000"/>
                </a:solidFill>
              </a:rPr>
              <a:t>Personalized Statistics</a:t>
            </a:r>
          </a:p>
          <a:p>
            <a:pPr marL="1051560" lvl="2" indent="-457200">
              <a:buFont typeface="+mj-lt"/>
              <a:buAutoNum type="arabicPeriod"/>
            </a:pPr>
            <a:r>
              <a:rPr lang="en-US" dirty="0" smtClean="0">
                <a:solidFill>
                  <a:srgbClr val="FF0000"/>
                </a:solidFill>
              </a:rPr>
              <a:t>Scenarios</a:t>
            </a:r>
          </a:p>
          <a:p>
            <a:pPr marL="1051560" lvl="2" indent="-457200">
              <a:buFont typeface="+mj-lt"/>
              <a:buAutoNum type="arabicPeriod"/>
            </a:pPr>
            <a:r>
              <a:rPr lang="en-US" dirty="0" smtClean="0">
                <a:solidFill>
                  <a:srgbClr val="FF0000"/>
                </a:solidFill>
              </a:rPr>
              <a:t>Anecdote</a:t>
            </a:r>
          </a:p>
          <a:p>
            <a:pPr marL="1051560" lvl="2" indent="-457200">
              <a:buFont typeface="+mj-lt"/>
              <a:buAutoNum type="arabicPeriod"/>
            </a:pPr>
            <a:r>
              <a:rPr lang="en-US" dirty="0" smtClean="0">
                <a:solidFill>
                  <a:srgbClr val="FF0000"/>
                </a:solidFill>
              </a:rPr>
              <a:t>Simile</a:t>
            </a:r>
          </a:p>
          <a:p>
            <a:pPr lvl="2"/>
            <a:endParaRPr lang="en-US" dirty="0">
              <a:solidFill>
                <a:srgbClr val="FF0000"/>
              </a:solidFill>
            </a:endParaRPr>
          </a:p>
        </p:txBody>
      </p:sp>
      <p:pic>
        <p:nvPicPr>
          <p:cNvPr id="5" name="Picture 4" descr="Imagery by Jessie Cameron"/>
          <p:cNvPicPr/>
          <p:nvPr/>
        </p:nvPicPr>
        <p:blipFill>
          <a:blip r:embed="rId2" cstate="print"/>
          <a:srcRect/>
          <a:stretch>
            <a:fillRect/>
          </a:stretch>
        </p:blipFill>
        <p:spPr bwMode="auto">
          <a:xfrm>
            <a:off x="4038600" y="3886200"/>
            <a:ext cx="4876800" cy="2425337"/>
          </a:xfrm>
          <a:prstGeom prst="rect">
            <a:avLst/>
          </a:prstGeom>
          <a:noFill/>
          <a:ln w="9525">
            <a:noFill/>
            <a:miter lim="800000"/>
            <a:headEnd/>
            <a:tailEnd/>
          </a:ln>
        </p:spPr>
      </p:pic>
    </p:spTree>
    <p:extLst>
      <p:ext uri="{BB962C8B-B14F-4D97-AF65-F5344CB8AC3E}">
        <p14:creationId xmlns:p14="http://schemas.microsoft.com/office/powerpoint/2010/main" val="36180427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Effective Imagery Engages the Audience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63</a:t>
            </a:fld>
            <a:endParaRPr lang="en-US" dirty="0"/>
          </a:p>
        </p:txBody>
      </p:sp>
      <p:sp>
        <p:nvSpPr>
          <p:cNvPr id="4" name="Content Placeholder 3"/>
          <p:cNvSpPr>
            <a:spLocks noGrp="1"/>
          </p:cNvSpPr>
          <p:nvPr>
            <p:ph sz="quarter" idx="1"/>
          </p:nvPr>
        </p:nvSpPr>
        <p:spPr/>
        <p:txBody>
          <a:bodyPr/>
          <a:lstStyle/>
          <a:p>
            <a:r>
              <a:rPr lang="en-US" sz="2400" u="sng" dirty="0" smtClean="0"/>
              <a:t>1. Metaphor</a:t>
            </a:r>
          </a:p>
          <a:p>
            <a:endParaRPr lang="en-US" sz="800" dirty="0" smtClean="0"/>
          </a:p>
          <a:p>
            <a:pPr lvl="1"/>
            <a:r>
              <a:rPr lang="en-US" dirty="0" smtClean="0"/>
              <a:t>Comparison between dissimilar things without the words “like” or “as.”</a:t>
            </a:r>
          </a:p>
          <a:p>
            <a:pPr lvl="1"/>
            <a:endParaRPr lang="en-US" sz="800" dirty="0" smtClean="0"/>
          </a:p>
          <a:p>
            <a:pPr lvl="2"/>
            <a:r>
              <a:rPr lang="en-US" dirty="0" smtClean="0">
                <a:solidFill>
                  <a:srgbClr val="FF0000"/>
                </a:solidFill>
              </a:rPr>
              <a:t>Our competitor’s CEO is a snake when it comes to negotiating.</a:t>
            </a:r>
          </a:p>
          <a:p>
            <a:pPr lvl="2"/>
            <a:r>
              <a:rPr lang="en-US" dirty="0" smtClean="0">
                <a:solidFill>
                  <a:srgbClr val="FF0000"/>
                </a:solidFill>
              </a:rPr>
              <a:t>My desk is a garbage dump.</a:t>
            </a:r>
            <a:endParaRPr lang="en-US" dirty="0">
              <a:solidFill>
                <a:srgbClr val="FF0000"/>
              </a:solidFill>
            </a:endParaRPr>
          </a:p>
        </p:txBody>
      </p:sp>
      <p:pic>
        <p:nvPicPr>
          <p:cNvPr id="5" name="Picture 4" descr="Metaphor: definition, types, and examples - Writer"/>
          <p:cNvPicPr/>
          <p:nvPr/>
        </p:nvPicPr>
        <p:blipFill>
          <a:blip r:embed="rId2" cstate="print"/>
          <a:srcRect/>
          <a:stretch>
            <a:fillRect/>
          </a:stretch>
        </p:blipFill>
        <p:spPr bwMode="auto">
          <a:xfrm>
            <a:off x="4343400" y="3810000"/>
            <a:ext cx="4572000" cy="2492640"/>
          </a:xfrm>
          <a:prstGeom prst="rect">
            <a:avLst/>
          </a:prstGeom>
          <a:noFill/>
          <a:ln w="9525">
            <a:noFill/>
            <a:miter lim="800000"/>
            <a:headEnd/>
            <a:tailEnd/>
          </a:ln>
        </p:spPr>
      </p:pic>
    </p:spTree>
    <p:extLst>
      <p:ext uri="{BB962C8B-B14F-4D97-AF65-F5344CB8AC3E}">
        <p14:creationId xmlns:p14="http://schemas.microsoft.com/office/powerpoint/2010/main" val="3530282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Effective Imagery Engages the Audience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64</a:t>
            </a:fld>
            <a:endParaRPr lang="en-US" dirty="0"/>
          </a:p>
        </p:txBody>
      </p:sp>
      <p:sp>
        <p:nvSpPr>
          <p:cNvPr id="4" name="Content Placeholder 3"/>
          <p:cNvSpPr>
            <a:spLocks noGrp="1"/>
          </p:cNvSpPr>
          <p:nvPr>
            <p:ph sz="quarter" idx="1"/>
          </p:nvPr>
        </p:nvSpPr>
        <p:spPr/>
        <p:txBody>
          <a:bodyPr/>
          <a:lstStyle/>
          <a:p>
            <a:r>
              <a:rPr lang="en-US" sz="2400" u="sng" dirty="0" smtClean="0"/>
              <a:t>2. Analogy</a:t>
            </a:r>
          </a:p>
          <a:p>
            <a:endParaRPr lang="en-US" sz="800" dirty="0" smtClean="0"/>
          </a:p>
          <a:p>
            <a:pPr lvl="1"/>
            <a:r>
              <a:rPr lang="en-US" dirty="0" smtClean="0"/>
              <a:t>Comparison of similar traits between dissimilar things.</a:t>
            </a:r>
          </a:p>
          <a:p>
            <a:pPr lvl="1"/>
            <a:endParaRPr lang="en-US" sz="800" dirty="0" smtClean="0"/>
          </a:p>
          <a:p>
            <a:pPr lvl="2"/>
            <a:r>
              <a:rPr lang="en-US" dirty="0" smtClean="0">
                <a:solidFill>
                  <a:srgbClr val="FF0000"/>
                </a:solidFill>
              </a:rPr>
              <a:t>Product development is similar to conceiving, carrying, and delivering a baby.</a:t>
            </a:r>
          </a:p>
          <a:p>
            <a:pPr lvl="2"/>
            <a:r>
              <a:rPr lang="en-US" dirty="0" smtClean="0">
                <a:solidFill>
                  <a:srgbClr val="FF0000"/>
                </a:solidFill>
              </a:rPr>
              <a:t>Downsizing is comparable to an overweight person’s regimen of dieting and exercising.</a:t>
            </a:r>
            <a:endParaRPr lang="en-US" dirty="0">
              <a:solidFill>
                <a:srgbClr val="FF0000"/>
              </a:solidFill>
            </a:endParaRPr>
          </a:p>
        </p:txBody>
      </p:sp>
      <p:pic>
        <p:nvPicPr>
          <p:cNvPr id="6" name="Picture 5" descr="Analogy synonyms - 540 Words and Phrases for Analogy"/>
          <p:cNvPicPr/>
          <p:nvPr/>
        </p:nvPicPr>
        <p:blipFill>
          <a:blip r:embed="rId2" cstate="print"/>
          <a:srcRect/>
          <a:stretch>
            <a:fillRect/>
          </a:stretch>
        </p:blipFill>
        <p:spPr bwMode="auto">
          <a:xfrm>
            <a:off x="4953000" y="4114800"/>
            <a:ext cx="3962400" cy="2196084"/>
          </a:xfrm>
          <a:prstGeom prst="rect">
            <a:avLst/>
          </a:prstGeom>
          <a:noFill/>
          <a:ln w="9525">
            <a:noFill/>
            <a:miter lim="800000"/>
            <a:headEnd/>
            <a:tailEnd/>
          </a:ln>
        </p:spPr>
      </p:pic>
    </p:spTree>
    <p:extLst>
      <p:ext uri="{BB962C8B-B14F-4D97-AF65-F5344CB8AC3E}">
        <p14:creationId xmlns:p14="http://schemas.microsoft.com/office/powerpoint/2010/main" val="24036029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Effective Imagery Engages the Audience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65</a:t>
            </a:fld>
            <a:endParaRPr lang="en-US" dirty="0"/>
          </a:p>
        </p:txBody>
      </p:sp>
      <p:sp>
        <p:nvSpPr>
          <p:cNvPr id="4" name="Content Placeholder 3"/>
          <p:cNvSpPr>
            <a:spLocks noGrp="1"/>
          </p:cNvSpPr>
          <p:nvPr>
            <p:ph sz="quarter" idx="1"/>
          </p:nvPr>
        </p:nvSpPr>
        <p:spPr/>
        <p:txBody>
          <a:bodyPr/>
          <a:lstStyle/>
          <a:p>
            <a:r>
              <a:rPr lang="en-US" sz="2400" u="sng" dirty="0" smtClean="0"/>
              <a:t>3. Personalized Statistics</a:t>
            </a:r>
          </a:p>
          <a:p>
            <a:endParaRPr lang="en-US" sz="800" dirty="0" smtClean="0"/>
          </a:p>
          <a:p>
            <a:pPr lvl="1"/>
            <a:r>
              <a:rPr lang="en-US" dirty="0" smtClean="0"/>
              <a:t>Facts that affect the audience.</a:t>
            </a:r>
          </a:p>
          <a:p>
            <a:pPr lvl="1"/>
            <a:endParaRPr lang="en-US" sz="800" dirty="0" smtClean="0"/>
          </a:p>
          <a:p>
            <a:pPr lvl="2"/>
            <a:r>
              <a:rPr lang="en-US" dirty="0" smtClean="0">
                <a:solidFill>
                  <a:srgbClr val="FF0000"/>
                </a:solidFill>
              </a:rPr>
              <a:t>Look around you.  Only three out of five graduates will find a job after graduation.</a:t>
            </a:r>
          </a:p>
          <a:p>
            <a:pPr lvl="2"/>
            <a:r>
              <a:rPr lang="en-US" dirty="0" smtClean="0">
                <a:solidFill>
                  <a:srgbClr val="FF0000"/>
                </a:solidFill>
              </a:rPr>
              <a:t>One typical meal at a fast food restaurant contains all the calories you need for an entire day.</a:t>
            </a:r>
            <a:endParaRPr lang="en-US" dirty="0">
              <a:solidFill>
                <a:srgbClr val="FF0000"/>
              </a:solidFill>
            </a:endParaRPr>
          </a:p>
        </p:txBody>
      </p:sp>
      <p:pic>
        <p:nvPicPr>
          <p:cNvPr id="82946" name="Picture 2" descr="Personalization: The Struggle is Real - Tealium"/>
          <p:cNvPicPr>
            <a:picLocks noChangeAspect="1" noChangeArrowheads="1"/>
          </p:cNvPicPr>
          <p:nvPr/>
        </p:nvPicPr>
        <p:blipFill>
          <a:blip r:embed="rId2" cstate="print"/>
          <a:srcRect/>
          <a:stretch>
            <a:fillRect/>
          </a:stretch>
        </p:blipFill>
        <p:spPr bwMode="auto">
          <a:xfrm>
            <a:off x="4343400" y="3886200"/>
            <a:ext cx="4495800" cy="2430810"/>
          </a:xfrm>
          <a:prstGeom prst="rect">
            <a:avLst/>
          </a:prstGeom>
          <a:noFill/>
        </p:spPr>
      </p:pic>
    </p:spTree>
    <p:extLst>
      <p:ext uri="{BB962C8B-B14F-4D97-AF65-F5344CB8AC3E}">
        <p14:creationId xmlns:p14="http://schemas.microsoft.com/office/powerpoint/2010/main" val="42068793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Effective Imagery Engages the Audience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66</a:t>
            </a:fld>
            <a:endParaRPr lang="en-US" dirty="0"/>
          </a:p>
        </p:txBody>
      </p:sp>
      <p:sp>
        <p:nvSpPr>
          <p:cNvPr id="4" name="Content Placeholder 3"/>
          <p:cNvSpPr>
            <a:spLocks noGrp="1"/>
          </p:cNvSpPr>
          <p:nvPr>
            <p:ph sz="quarter" idx="1"/>
          </p:nvPr>
        </p:nvSpPr>
        <p:spPr/>
        <p:txBody>
          <a:bodyPr/>
          <a:lstStyle/>
          <a:p>
            <a:r>
              <a:rPr lang="en-US" sz="2400" u="sng" dirty="0" smtClean="0"/>
              <a:t>4. Scenarios</a:t>
            </a:r>
          </a:p>
          <a:p>
            <a:endParaRPr lang="en-US" sz="800" dirty="0" smtClean="0"/>
          </a:p>
          <a:p>
            <a:pPr lvl="1"/>
            <a:r>
              <a:rPr lang="en-US" dirty="0" smtClean="0"/>
              <a:t>The worst or best that could happen.</a:t>
            </a:r>
          </a:p>
          <a:p>
            <a:pPr lvl="1"/>
            <a:endParaRPr lang="en-US" sz="800" dirty="0" smtClean="0"/>
          </a:p>
          <a:p>
            <a:pPr lvl="2"/>
            <a:r>
              <a:rPr lang="en-US" dirty="0" smtClean="0">
                <a:solidFill>
                  <a:srgbClr val="FF0000"/>
                </a:solidFill>
              </a:rPr>
              <a:t>If we don’t back up now, a crash could wipe out all customer data.</a:t>
            </a:r>
          </a:p>
          <a:p>
            <a:pPr lvl="2"/>
            <a:r>
              <a:rPr lang="en-US" dirty="0" smtClean="0">
                <a:solidFill>
                  <a:srgbClr val="FF0000"/>
                </a:solidFill>
              </a:rPr>
              <a:t>If we fix the system now, we can expand our customer files and also increase sales.</a:t>
            </a:r>
            <a:endParaRPr lang="en-US" dirty="0">
              <a:solidFill>
                <a:srgbClr val="FF0000"/>
              </a:solidFill>
            </a:endParaRPr>
          </a:p>
        </p:txBody>
      </p:sp>
      <p:pic>
        <p:nvPicPr>
          <p:cNvPr id="5" name="Picture 4" descr="Scenario Round Blue Push Button Stock Illustration - Illustration of  screenplay, scheme: 129483559"/>
          <p:cNvPicPr/>
          <p:nvPr/>
        </p:nvPicPr>
        <p:blipFill>
          <a:blip r:embed="rId2" cstate="print"/>
          <a:srcRect/>
          <a:stretch>
            <a:fillRect/>
          </a:stretch>
        </p:blipFill>
        <p:spPr bwMode="auto">
          <a:xfrm>
            <a:off x="5943600" y="3733800"/>
            <a:ext cx="2971800" cy="2558034"/>
          </a:xfrm>
          <a:prstGeom prst="rect">
            <a:avLst/>
          </a:prstGeom>
          <a:noFill/>
          <a:ln w="9525">
            <a:noFill/>
            <a:miter lim="800000"/>
            <a:headEnd/>
            <a:tailEnd/>
          </a:ln>
        </p:spPr>
      </p:pic>
    </p:spTree>
    <p:extLst>
      <p:ext uri="{BB962C8B-B14F-4D97-AF65-F5344CB8AC3E}">
        <p14:creationId xmlns:p14="http://schemas.microsoft.com/office/powerpoint/2010/main" val="25355127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Effective Imagery Engages the Audience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67</a:t>
            </a:fld>
            <a:endParaRPr lang="en-US" dirty="0"/>
          </a:p>
        </p:txBody>
      </p:sp>
      <p:sp>
        <p:nvSpPr>
          <p:cNvPr id="4" name="Content Placeholder 3"/>
          <p:cNvSpPr>
            <a:spLocks noGrp="1"/>
          </p:cNvSpPr>
          <p:nvPr>
            <p:ph sz="quarter" idx="1"/>
          </p:nvPr>
        </p:nvSpPr>
        <p:spPr/>
        <p:txBody>
          <a:bodyPr/>
          <a:lstStyle/>
          <a:p>
            <a:r>
              <a:rPr lang="en-US" sz="2400" u="sng" dirty="0" smtClean="0"/>
              <a:t>5. Anecdote</a:t>
            </a:r>
          </a:p>
          <a:p>
            <a:endParaRPr lang="en-US" sz="800" dirty="0" smtClean="0"/>
          </a:p>
          <a:p>
            <a:pPr lvl="1"/>
            <a:r>
              <a:rPr lang="en-US" dirty="0" smtClean="0"/>
              <a:t>A personal story.</a:t>
            </a:r>
          </a:p>
          <a:p>
            <a:pPr lvl="1"/>
            <a:endParaRPr lang="en-US" sz="800" dirty="0" smtClean="0"/>
          </a:p>
          <a:p>
            <a:pPr lvl="2"/>
            <a:r>
              <a:rPr lang="en-US" dirty="0" smtClean="0">
                <a:solidFill>
                  <a:srgbClr val="FF0000"/>
                </a:solidFill>
              </a:rPr>
              <a:t>Let me share a few personal blunders online and what I learned from my mistakes.</a:t>
            </a:r>
          </a:p>
          <a:p>
            <a:pPr lvl="2"/>
            <a:r>
              <a:rPr lang="en-US" dirty="0" smtClean="0">
                <a:solidFill>
                  <a:srgbClr val="FF0000"/>
                </a:solidFill>
              </a:rPr>
              <a:t>I always worried about my pets while I was away.  That’s when I decided to start a pet hotel.</a:t>
            </a:r>
            <a:endParaRPr lang="en-US" dirty="0">
              <a:solidFill>
                <a:srgbClr val="FF0000"/>
              </a:solidFill>
            </a:endParaRPr>
          </a:p>
        </p:txBody>
      </p:sp>
      <p:pic>
        <p:nvPicPr>
          <p:cNvPr id="5" name="Picture 4" descr="Anecdotes synonyms - 120 Words and Phrases for Anecdotes"/>
          <p:cNvPicPr/>
          <p:nvPr/>
        </p:nvPicPr>
        <p:blipFill>
          <a:blip r:embed="rId2" cstate="print"/>
          <a:srcRect/>
          <a:stretch>
            <a:fillRect/>
          </a:stretch>
        </p:blipFill>
        <p:spPr bwMode="auto">
          <a:xfrm>
            <a:off x="4495800" y="4038600"/>
            <a:ext cx="4419600" cy="2272284"/>
          </a:xfrm>
          <a:prstGeom prst="rect">
            <a:avLst/>
          </a:prstGeom>
          <a:noFill/>
          <a:ln w="9525">
            <a:noFill/>
            <a:miter lim="800000"/>
            <a:headEnd/>
            <a:tailEnd/>
          </a:ln>
        </p:spPr>
      </p:pic>
    </p:spTree>
    <p:extLst>
      <p:ext uri="{BB962C8B-B14F-4D97-AF65-F5344CB8AC3E}">
        <p14:creationId xmlns:p14="http://schemas.microsoft.com/office/powerpoint/2010/main" val="1509305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Effective Imagery Engages the Audience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68</a:t>
            </a:fld>
            <a:endParaRPr lang="en-US" dirty="0"/>
          </a:p>
        </p:txBody>
      </p:sp>
      <p:sp>
        <p:nvSpPr>
          <p:cNvPr id="4" name="Content Placeholder 3"/>
          <p:cNvSpPr>
            <a:spLocks noGrp="1"/>
          </p:cNvSpPr>
          <p:nvPr>
            <p:ph sz="quarter" idx="1"/>
          </p:nvPr>
        </p:nvSpPr>
        <p:spPr/>
        <p:txBody>
          <a:bodyPr/>
          <a:lstStyle/>
          <a:p>
            <a:r>
              <a:rPr lang="en-US" sz="2400" u="sng" dirty="0" smtClean="0"/>
              <a:t>6. Simile</a:t>
            </a:r>
          </a:p>
          <a:p>
            <a:endParaRPr lang="en-US" sz="800" dirty="0" smtClean="0"/>
          </a:p>
          <a:p>
            <a:pPr lvl="1"/>
            <a:r>
              <a:rPr lang="en-US" dirty="0" smtClean="0"/>
              <a:t>Comparison that includes the words “like” or “as.”</a:t>
            </a:r>
          </a:p>
          <a:p>
            <a:pPr lvl="1"/>
            <a:endParaRPr lang="en-US" sz="800" dirty="0" smtClean="0"/>
          </a:p>
          <a:p>
            <a:pPr lvl="2"/>
            <a:r>
              <a:rPr lang="en-US" dirty="0" smtClean="0">
                <a:solidFill>
                  <a:srgbClr val="FF0000"/>
                </a:solidFill>
              </a:rPr>
              <a:t>Our critics used our report like a drunk uses a lamppost – for support rather than illumination.</a:t>
            </a:r>
          </a:p>
          <a:p>
            <a:pPr lvl="2"/>
            <a:r>
              <a:rPr lang="en-US" dirty="0" smtClean="0">
                <a:solidFill>
                  <a:srgbClr val="FF0000"/>
                </a:solidFill>
              </a:rPr>
              <a:t>She’s as happy as someone who just won the lottery.</a:t>
            </a:r>
          </a:p>
        </p:txBody>
      </p:sp>
      <p:pic>
        <p:nvPicPr>
          <p:cNvPr id="5" name="Picture 4" descr="Newsela - What is a simile?"/>
          <p:cNvPicPr/>
          <p:nvPr/>
        </p:nvPicPr>
        <p:blipFill>
          <a:blip r:embed="rId2" cstate="print"/>
          <a:srcRect/>
          <a:stretch>
            <a:fillRect/>
          </a:stretch>
        </p:blipFill>
        <p:spPr bwMode="auto">
          <a:xfrm>
            <a:off x="4648200" y="4038600"/>
            <a:ext cx="4267200" cy="2275659"/>
          </a:xfrm>
          <a:prstGeom prst="rect">
            <a:avLst/>
          </a:prstGeom>
          <a:noFill/>
          <a:ln w="9525">
            <a:noFill/>
            <a:miter lim="800000"/>
            <a:headEnd/>
            <a:tailEnd/>
          </a:ln>
        </p:spPr>
      </p:pic>
    </p:spTree>
    <p:extLst>
      <p:ext uri="{BB962C8B-B14F-4D97-AF65-F5344CB8AC3E}">
        <p14:creationId xmlns:p14="http://schemas.microsoft.com/office/powerpoint/2010/main" val="42335456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Understanding Contemporary Visual Aids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69</a:t>
            </a:fld>
            <a:endParaRPr lang="en-US" dirty="0"/>
          </a:p>
        </p:txBody>
      </p:sp>
      <p:sp>
        <p:nvSpPr>
          <p:cNvPr id="4" name="Content Placeholder 3"/>
          <p:cNvSpPr>
            <a:spLocks noGrp="1"/>
          </p:cNvSpPr>
          <p:nvPr>
            <p:ph sz="quarter" idx="1"/>
          </p:nvPr>
        </p:nvSpPr>
        <p:spPr/>
        <p:txBody>
          <a:bodyPr>
            <a:normAutofit/>
          </a:bodyPr>
          <a:lstStyle/>
          <a:p>
            <a:r>
              <a:rPr lang="en-US" sz="2200" u="sng" dirty="0" smtClean="0"/>
              <a:t>Good visual aids emphasize and clarify main points, thus improving comprehension and retention.  They increase audience interest, and they make the presenter appear more professional, better prepared, and more persuasive</a:t>
            </a:r>
            <a:r>
              <a:rPr lang="en-US" sz="2200" dirty="0" smtClean="0"/>
              <a:t>.  </a:t>
            </a:r>
          </a:p>
          <a:p>
            <a:endParaRPr lang="en-US" sz="900" dirty="0" smtClean="0"/>
          </a:p>
          <a:p>
            <a:pPr lvl="1"/>
            <a:r>
              <a:rPr lang="en-US" sz="2000" dirty="0" smtClean="0">
                <a:solidFill>
                  <a:srgbClr val="FF0000"/>
                </a:solidFill>
              </a:rPr>
              <a:t>Well-designed visual aids illustrate and emphasize your message more effectively than words alone</a:t>
            </a:r>
            <a:r>
              <a:rPr lang="en-US" sz="2000" dirty="0">
                <a:solidFill>
                  <a:srgbClr val="FF0000"/>
                </a:solidFill>
              </a:rPr>
              <a:t>;</a:t>
            </a:r>
            <a:r>
              <a:rPr lang="en-US" sz="2000" dirty="0" smtClean="0">
                <a:solidFill>
                  <a:srgbClr val="FF0000"/>
                </a:solidFill>
              </a:rPr>
              <a:t> therefore, they may help shorten a meeting or achieve your goal faster.  </a:t>
            </a:r>
          </a:p>
        </p:txBody>
      </p:sp>
      <p:pic>
        <p:nvPicPr>
          <p:cNvPr id="5" name="Picture 4" descr="Copy of Visual Aids - Google Slides"/>
          <p:cNvPicPr/>
          <p:nvPr/>
        </p:nvPicPr>
        <p:blipFill>
          <a:blip r:embed="rId2" cstate="print"/>
          <a:srcRect/>
          <a:stretch>
            <a:fillRect/>
          </a:stretch>
        </p:blipFill>
        <p:spPr bwMode="auto">
          <a:xfrm>
            <a:off x="4648200" y="4267200"/>
            <a:ext cx="4114800" cy="2057400"/>
          </a:xfrm>
          <a:prstGeom prst="rect">
            <a:avLst/>
          </a:prstGeom>
          <a:noFill/>
          <a:ln w="9525">
            <a:noFill/>
            <a:miter lim="800000"/>
            <a:headEnd/>
            <a:tailEnd/>
          </a:ln>
        </p:spPr>
      </p:pic>
    </p:spTree>
    <p:extLst>
      <p:ext uri="{BB962C8B-B14F-4D97-AF65-F5344CB8AC3E}">
        <p14:creationId xmlns:p14="http://schemas.microsoft.com/office/powerpoint/2010/main" val="2597069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Informal Proposals</a:t>
            </a:r>
            <a:br>
              <a:rPr lang="en-US" sz="2800" dirty="0" smtClean="0"/>
            </a:br>
            <a:r>
              <a:rPr lang="en-US" sz="2800" dirty="0" smtClean="0"/>
              <a:t>1. </a:t>
            </a:r>
            <a:r>
              <a:rPr lang="en-US" sz="2000" dirty="0" smtClean="0"/>
              <a:t>Introduction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a:t>
            </a:fld>
            <a:endParaRPr lang="en-US" dirty="0"/>
          </a:p>
        </p:txBody>
      </p:sp>
      <p:sp>
        <p:nvSpPr>
          <p:cNvPr id="4" name="Content Placeholder 3"/>
          <p:cNvSpPr>
            <a:spLocks noGrp="1"/>
          </p:cNvSpPr>
          <p:nvPr>
            <p:ph sz="quarter" idx="1"/>
          </p:nvPr>
        </p:nvSpPr>
        <p:spPr/>
        <p:txBody>
          <a:bodyPr>
            <a:normAutofit/>
          </a:bodyPr>
          <a:lstStyle/>
          <a:p>
            <a:r>
              <a:rPr lang="en-US" sz="2200" u="sng" dirty="0" smtClean="0"/>
              <a:t>Most proposals begin by briefly explaining the reasons for the proposal and highlighting the writer’s qualifications</a:t>
            </a:r>
            <a:r>
              <a:rPr lang="en-US" dirty="0" smtClean="0"/>
              <a:t>.  </a:t>
            </a:r>
          </a:p>
          <a:p>
            <a:endParaRPr lang="en-US" sz="900" dirty="0"/>
          </a:p>
          <a:p>
            <a:pPr lvl="1"/>
            <a:r>
              <a:rPr lang="en-US" sz="2000" dirty="0" smtClean="0"/>
              <a:t>To make your introduction more persuasive, you should strive to provide a hook, such as the following:</a:t>
            </a:r>
          </a:p>
          <a:p>
            <a:endParaRPr lang="en-US" sz="900" dirty="0"/>
          </a:p>
          <a:p>
            <a:pPr lvl="2"/>
            <a:r>
              <a:rPr lang="en-US" sz="1800" dirty="0" smtClean="0">
                <a:solidFill>
                  <a:srgbClr val="FF0000"/>
                </a:solidFill>
              </a:rPr>
              <a:t>Hint at extraordinary results with details to be revealed shortly.</a:t>
            </a:r>
          </a:p>
          <a:p>
            <a:pPr lvl="2"/>
            <a:r>
              <a:rPr lang="en-US" sz="1800" dirty="0" smtClean="0">
                <a:solidFill>
                  <a:srgbClr val="FF0000"/>
                </a:solidFill>
              </a:rPr>
              <a:t>Promise low costs or speedy results.</a:t>
            </a:r>
          </a:p>
          <a:p>
            <a:pPr lvl="2"/>
            <a:r>
              <a:rPr lang="en-US" sz="1800" dirty="0" smtClean="0">
                <a:solidFill>
                  <a:srgbClr val="FF0000"/>
                </a:solidFill>
              </a:rPr>
              <a:t>Mention a remarkable resource (well-known authority, new computer program, well-trained staff) available exclusively to you.</a:t>
            </a:r>
          </a:p>
          <a:p>
            <a:pPr lvl="2"/>
            <a:r>
              <a:rPr lang="en-US" sz="1800" dirty="0" smtClean="0">
                <a:solidFill>
                  <a:srgbClr val="FF0000"/>
                </a:solidFill>
              </a:rPr>
              <a:t>Identify a serious problem (worry item) and promise a solution.</a:t>
            </a:r>
          </a:p>
          <a:p>
            <a:pPr lvl="2"/>
            <a:r>
              <a:rPr lang="en-US" sz="1800" dirty="0" smtClean="0">
                <a:solidFill>
                  <a:srgbClr val="FF0000"/>
                </a:solidFill>
              </a:rPr>
              <a:t>Specify a key issue or benefit that you feel is the heart of the proposal.</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6840858" y="5257800"/>
            <a:ext cx="2122167" cy="1066799"/>
          </a:xfrm>
          <a:prstGeom prst="rect">
            <a:avLst/>
          </a:prstGeom>
        </p:spPr>
      </p:pic>
    </p:spTree>
    <p:extLst>
      <p:ext uri="{BB962C8B-B14F-4D97-AF65-F5344CB8AC3E}">
        <p14:creationId xmlns:p14="http://schemas.microsoft.com/office/powerpoint/2010/main" val="2240577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Polishing Your Delivery and Following Up</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70</a:t>
            </a:fld>
            <a:endParaRPr lang="en-US" dirty="0"/>
          </a:p>
        </p:txBody>
      </p:sp>
      <p:sp>
        <p:nvSpPr>
          <p:cNvPr id="4" name="Content Placeholder 3"/>
          <p:cNvSpPr>
            <a:spLocks noGrp="1"/>
          </p:cNvSpPr>
          <p:nvPr>
            <p:ph sz="quarter" idx="1"/>
          </p:nvPr>
        </p:nvSpPr>
        <p:spPr/>
        <p:txBody>
          <a:bodyPr/>
          <a:lstStyle/>
          <a:p>
            <a:r>
              <a:rPr lang="en-US" sz="2200" u="sng" dirty="0" smtClean="0"/>
              <a:t>Once you have organized your presentation and prepared visuals, you are ready to practice delivering it</a:t>
            </a:r>
            <a:r>
              <a:rPr lang="en-US" dirty="0" smtClean="0"/>
              <a:t>.  </a:t>
            </a:r>
          </a:p>
          <a:p>
            <a:endParaRPr lang="en-US" sz="800" dirty="0"/>
          </a:p>
          <a:p>
            <a:pPr lvl="1"/>
            <a:r>
              <a:rPr lang="en-US" sz="2000" dirty="0" smtClean="0">
                <a:solidFill>
                  <a:srgbClr val="FF0000"/>
                </a:solidFill>
              </a:rPr>
              <a:t>You will feel more confident and appear more professional if you know more about various delivery methods and techniques to use before, during, and after your presentation.</a:t>
            </a:r>
            <a:endParaRPr lang="en-US" sz="2000" dirty="0">
              <a:solidFill>
                <a:srgbClr val="FF0000"/>
              </a:solidFill>
            </a:endParaRPr>
          </a:p>
        </p:txBody>
      </p:sp>
      <p:pic>
        <p:nvPicPr>
          <p:cNvPr id="5" name="Picture 4" descr="1K+ Practice Pictures | Download Free Images on Unsplash"/>
          <p:cNvPicPr/>
          <p:nvPr/>
        </p:nvPicPr>
        <p:blipFill>
          <a:blip r:embed="rId2" cstate="print"/>
          <a:srcRect/>
          <a:stretch>
            <a:fillRect/>
          </a:stretch>
        </p:blipFill>
        <p:spPr bwMode="auto">
          <a:xfrm>
            <a:off x="4267200" y="3657600"/>
            <a:ext cx="4660900" cy="2686050"/>
          </a:xfrm>
          <a:prstGeom prst="rect">
            <a:avLst/>
          </a:prstGeom>
          <a:noFill/>
          <a:ln w="9525">
            <a:noFill/>
            <a:miter lim="800000"/>
            <a:headEnd/>
            <a:tailEnd/>
          </a:ln>
        </p:spPr>
      </p:pic>
    </p:spTree>
    <p:extLst>
      <p:ext uri="{BB962C8B-B14F-4D97-AF65-F5344CB8AC3E}">
        <p14:creationId xmlns:p14="http://schemas.microsoft.com/office/powerpoint/2010/main" val="291125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Choosing a Delivery Method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71</a:t>
            </a:fld>
            <a:endParaRPr lang="en-US" dirty="0"/>
          </a:p>
        </p:txBody>
      </p:sp>
      <p:sp>
        <p:nvSpPr>
          <p:cNvPr id="4" name="Content Placeholder 3"/>
          <p:cNvSpPr>
            <a:spLocks noGrp="1"/>
          </p:cNvSpPr>
          <p:nvPr>
            <p:ph sz="quarter" idx="1"/>
          </p:nvPr>
        </p:nvSpPr>
        <p:spPr/>
        <p:txBody>
          <a:bodyPr>
            <a:normAutofit/>
          </a:bodyPr>
          <a:lstStyle/>
          <a:p>
            <a:r>
              <a:rPr lang="en-US" sz="2200" u="sng" dirty="0" smtClean="0"/>
              <a:t>Inexperienced speakers often hold on to myths about public speaking.  They may believe that they must memorize an entire presentation or read from a manuscript to be successful</a:t>
            </a:r>
            <a:r>
              <a:rPr lang="en-US" dirty="0" smtClean="0"/>
              <a:t>.  </a:t>
            </a:r>
          </a:p>
          <a:p>
            <a:endParaRPr lang="en-US" sz="800" dirty="0"/>
          </a:p>
          <a:p>
            <a:pPr lvl="1"/>
            <a:r>
              <a:rPr lang="en-US" dirty="0" smtClean="0"/>
              <a:t>Focus on effective delivery techniques:</a:t>
            </a:r>
          </a:p>
          <a:p>
            <a:pPr lvl="1"/>
            <a:endParaRPr lang="en-US" sz="800" dirty="0" smtClean="0"/>
          </a:p>
          <a:p>
            <a:pPr marL="1051560" lvl="2" indent="-457200">
              <a:buFont typeface="+mj-lt"/>
              <a:buAutoNum type="arabicPeriod"/>
            </a:pPr>
            <a:r>
              <a:rPr lang="en-US" dirty="0" smtClean="0">
                <a:solidFill>
                  <a:srgbClr val="FF0000"/>
                </a:solidFill>
              </a:rPr>
              <a:t>Avoid Memorizing Your Presentation</a:t>
            </a:r>
          </a:p>
          <a:p>
            <a:pPr marL="1051560" lvl="2" indent="-457200">
              <a:buFont typeface="+mj-lt"/>
              <a:buAutoNum type="arabicPeriod"/>
            </a:pPr>
            <a:r>
              <a:rPr lang="en-US" dirty="0" smtClean="0">
                <a:solidFill>
                  <a:srgbClr val="FF0000"/>
                </a:solidFill>
              </a:rPr>
              <a:t>Don’t Read from Your Notes</a:t>
            </a:r>
          </a:p>
          <a:p>
            <a:pPr marL="1051560" lvl="2" indent="-457200">
              <a:buFont typeface="+mj-lt"/>
              <a:buAutoNum type="arabicPeriod"/>
            </a:pPr>
            <a:r>
              <a:rPr lang="en-US" dirty="0" smtClean="0">
                <a:solidFill>
                  <a:srgbClr val="FF0000"/>
                </a:solidFill>
              </a:rPr>
              <a:t>Deliver Your Presentation Extemporaneously</a:t>
            </a:r>
          </a:p>
          <a:p>
            <a:pPr marL="1051560" lvl="2" indent="-457200">
              <a:buFont typeface="+mj-lt"/>
              <a:buAutoNum type="arabicPeriod"/>
            </a:pPr>
            <a:r>
              <a:rPr lang="en-US" dirty="0" smtClean="0">
                <a:solidFill>
                  <a:srgbClr val="FF0000"/>
                </a:solidFill>
              </a:rPr>
              <a:t>Know When Notes are Appropriate</a:t>
            </a:r>
            <a:endParaRPr lang="en-US" dirty="0">
              <a:solidFill>
                <a:srgbClr val="FF0000"/>
              </a:solidFill>
            </a:endParaRPr>
          </a:p>
        </p:txBody>
      </p:sp>
      <p:pic>
        <p:nvPicPr>
          <p:cNvPr id="5" name="Picture 4" descr="Tiffin By Sunil - Home Delivery Food Logo, HD Png Download - vhv"/>
          <p:cNvPicPr/>
          <p:nvPr/>
        </p:nvPicPr>
        <p:blipFill>
          <a:blip r:embed="rId2" cstate="print"/>
          <a:srcRect/>
          <a:stretch>
            <a:fillRect/>
          </a:stretch>
        </p:blipFill>
        <p:spPr bwMode="auto">
          <a:xfrm>
            <a:off x="6400800" y="4800600"/>
            <a:ext cx="2514600" cy="1517620"/>
          </a:xfrm>
          <a:prstGeom prst="rect">
            <a:avLst/>
          </a:prstGeom>
          <a:noFill/>
          <a:ln w="9525">
            <a:noFill/>
            <a:miter lim="800000"/>
            <a:headEnd/>
            <a:tailEnd/>
          </a:ln>
        </p:spPr>
      </p:pic>
    </p:spTree>
    <p:extLst>
      <p:ext uri="{BB962C8B-B14F-4D97-AF65-F5344CB8AC3E}">
        <p14:creationId xmlns:p14="http://schemas.microsoft.com/office/powerpoint/2010/main" val="8743965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Combating Stage Fright</a:t>
            </a:r>
            <a:br>
              <a:rPr lang="en-US" sz="2800" dirty="0" smtClean="0"/>
            </a:br>
            <a:r>
              <a:rPr lang="en-US" sz="2000" dirty="0" smtClean="0"/>
              <a:t>Before</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72</a:t>
            </a:fld>
            <a:endParaRPr lang="en-US" dirty="0"/>
          </a:p>
        </p:txBody>
      </p:sp>
      <p:sp>
        <p:nvSpPr>
          <p:cNvPr id="4" name="Content Placeholder 3"/>
          <p:cNvSpPr>
            <a:spLocks noGrp="1"/>
          </p:cNvSpPr>
          <p:nvPr>
            <p:ph sz="quarter" idx="1"/>
          </p:nvPr>
        </p:nvSpPr>
        <p:spPr/>
        <p:txBody>
          <a:bodyPr>
            <a:normAutofit/>
          </a:bodyPr>
          <a:lstStyle/>
          <a:p>
            <a:r>
              <a:rPr lang="en-US" sz="2100" u="sng" dirty="0" smtClean="0"/>
              <a:t>You can learn to control and reduce stage fright, and incorporate techniques for effective speaking, by using the following strategies before, during, and after your presentation</a:t>
            </a:r>
            <a:r>
              <a:rPr lang="en-US" dirty="0" smtClean="0"/>
              <a:t>:</a:t>
            </a:r>
          </a:p>
          <a:p>
            <a:endParaRPr lang="en-US" sz="800" dirty="0" smtClean="0"/>
          </a:p>
          <a:p>
            <a:pPr lvl="1"/>
            <a:r>
              <a:rPr lang="en-US" sz="2000" dirty="0" smtClean="0"/>
              <a:t>Before </a:t>
            </a:r>
            <a:r>
              <a:rPr lang="en-US" sz="2000" dirty="0" smtClean="0"/>
              <a:t>Your </a:t>
            </a:r>
            <a:r>
              <a:rPr lang="en-US" sz="2000" dirty="0" smtClean="0"/>
              <a:t>Presentation</a:t>
            </a:r>
          </a:p>
          <a:p>
            <a:pPr lvl="2"/>
            <a:r>
              <a:rPr lang="en-US" sz="1800" dirty="0">
                <a:solidFill>
                  <a:srgbClr val="FF0000"/>
                </a:solidFill>
              </a:rPr>
              <a:t>Prepare </a:t>
            </a:r>
            <a:r>
              <a:rPr lang="en-US" sz="1800" dirty="0" smtClean="0">
                <a:solidFill>
                  <a:srgbClr val="FF0000"/>
                </a:solidFill>
              </a:rPr>
              <a:t>Thoroughly - Rehearse </a:t>
            </a:r>
            <a:r>
              <a:rPr lang="en-US" sz="1800" dirty="0">
                <a:solidFill>
                  <a:srgbClr val="FF0000"/>
                </a:solidFill>
              </a:rPr>
              <a:t>Repeatedly</a:t>
            </a:r>
          </a:p>
          <a:p>
            <a:pPr lvl="1"/>
            <a:r>
              <a:rPr lang="en-US" sz="2000" dirty="0" smtClean="0"/>
              <a:t>During Your Presentation</a:t>
            </a:r>
          </a:p>
          <a:p>
            <a:pPr lvl="2"/>
            <a:r>
              <a:rPr lang="en-US" sz="1800" dirty="0">
                <a:solidFill>
                  <a:srgbClr val="FF0000"/>
                </a:solidFill>
              </a:rPr>
              <a:t>Maintain Eye </a:t>
            </a:r>
            <a:r>
              <a:rPr lang="en-US" sz="1800" dirty="0" smtClean="0">
                <a:solidFill>
                  <a:srgbClr val="FF0000"/>
                </a:solidFill>
              </a:rPr>
              <a:t>Contact - Control Voice </a:t>
            </a:r>
            <a:r>
              <a:rPr lang="en-US" sz="1800" dirty="0">
                <a:solidFill>
                  <a:srgbClr val="FF0000"/>
                </a:solidFill>
              </a:rPr>
              <a:t>and </a:t>
            </a:r>
            <a:r>
              <a:rPr lang="en-US" sz="1800" dirty="0" smtClean="0">
                <a:solidFill>
                  <a:srgbClr val="FF0000"/>
                </a:solidFill>
              </a:rPr>
              <a:t>Vocabulary - Show </a:t>
            </a:r>
            <a:r>
              <a:rPr lang="en-US" sz="1800" dirty="0">
                <a:solidFill>
                  <a:srgbClr val="FF0000"/>
                </a:solidFill>
              </a:rPr>
              <a:t>Enthusiasm</a:t>
            </a:r>
          </a:p>
          <a:p>
            <a:pPr lvl="1"/>
            <a:r>
              <a:rPr lang="en-US" sz="2000" dirty="0" smtClean="0"/>
              <a:t>After Your Presentation</a:t>
            </a:r>
          </a:p>
          <a:p>
            <a:pPr lvl="2"/>
            <a:r>
              <a:rPr lang="en-US" sz="1800" dirty="0" smtClean="0">
                <a:solidFill>
                  <a:srgbClr val="FF0000"/>
                </a:solidFill>
              </a:rPr>
              <a:t>Encourage and Repeat Questions - Reinforce Main Points - End </a:t>
            </a:r>
            <a:r>
              <a:rPr lang="en-US" sz="1800" dirty="0">
                <a:solidFill>
                  <a:srgbClr val="FF0000"/>
                </a:solidFill>
              </a:rPr>
              <a:t>with a Summary and Appreciation</a:t>
            </a:r>
          </a:p>
          <a:p>
            <a:pPr lvl="2"/>
            <a:endParaRPr lang="en-US" sz="1800" dirty="0" smtClean="0"/>
          </a:p>
        </p:txBody>
      </p:sp>
      <p:pic>
        <p:nvPicPr>
          <p:cNvPr id="6" name="Picture 5" descr="How to Conquer Stage Fright: 14 Tips to Overcome Fear - Wisestep"/>
          <p:cNvPicPr/>
          <p:nvPr/>
        </p:nvPicPr>
        <p:blipFill>
          <a:blip r:embed="rId2" cstate="print"/>
          <a:srcRect/>
          <a:stretch>
            <a:fillRect/>
          </a:stretch>
        </p:blipFill>
        <p:spPr bwMode="auto">
          <a:xfrm>
            <a:off x="6781800" y="0"/>
            <a:ext cx="2362200" cy="1295400"/>
          </a:xfrm>
          <a:prstGeom prst="rect">
            <a:avLst/>
          </a:prstGeom>
          <a:noFill/>
          <a:ln w="9525">
            <a:noFill/>
            <a:miter lim="800000"/>
            <a:headEnd/>
            <a:tailEnd/>
          </a:ln>
        </p:spPr>
      </p:pic>
    </p:spTree>
    <p:extLst>
      <p:ext uri="{BB962C8B-B14F-4D97-AF65-F5344CB8AC3E}">
        <p14:creationId xmlns:p14="http://schemas.microsoft.com/office/powerpoint/2010/main" val="17120228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Collaborative Presentations with Teams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73</a:t>
            </a:fld>
            <a:endParaRPr lang="en-US" dirty="0"/>
          </a:p>
        </p:txBody>
      </p:sp>
      <p:sp>
        <p:nvSpPr>
          <p:cNvPr id="4" name="Content Placeholder 3"/>
          <p:cNvSpPr>
            <a:spLocks noGrp="1"/>
          </p:cNvSpPr>
          <p:nvPr>
            <p:ph sz="quarter" idx="1"/>
          </p:nvPr>
        </p:nvSpPr>
        <p:spPr/>
        <p:txBody>
          <a:bodyPr>
            <a:normAutofit/>
          </a:bodyPr>
          <a:lstStyle/>
          <a:p>
            <a:r>
              <a:rPr lang="en-US" sz="2200" u="sng" dirty="0" smtClean="0"/>
              <a:t>An increasing number of organizations are using teams. </a:t>
            </a:r>
            <a:endParaRPr lang="en-US" sz="2200" u="sng" dirty="0" smtClean="0"/>
          </a:p>
          <a:p>
            <a:endParaRPr lang="en-US" sz="800" u="sng" dirty="0"/>
          </a:p>
          <a:p>
            <a:pPr lvl="1"/>
            <a:r>
              <a:rPr lang="en-US" dirty="0" smtClean="0"/>
              <a:t>Teams </a:t>
            </a:r>
            <a:r>
              <a:rPr lang="en-US" dirty="0" smtClean="0"/>
              <a:t>collaborate to make sure </a:t>
            </a:r>
            <a:r>
              <a:rPr lang="en-US" dirty="0" smtClean="0"/>
              <a:t>presentations meet objectives</a:t>
            </a:r>
            <a:r>
              <a:rPr lang="en-US" dirty="0" smtClean="0"/>
              <a:t>.  </a:t>
            </a:r>
          </a:p>
          <a:p>
            <a:pPr lvl="1"/>
            <a:endParaRPr lang="en-US" sz="800" dirty="0"/>
          </a:p>
          <a:p>
            <a:pPr lvl="2"/>
            <a:r>
              <a:rPr lang="en-US" dirty="0" smtClean="0">
                <a:solidFill>
                  <a:srgbClr val="FF0000"/>
                </a:solidFill>
              </a:rPr>
              <a:t>The outcome of any team effort is often (1) a written report, (2) a multimedia slideshow or presentation, or (3) an oral </a:t>
            </a:r>
            <a:r>
              <a:rPr lang="en-US" dirty="0" smtClean="0">
                <a:solidFill>
                  <a:srgbClr val="FF0000"/>
                </a:solidFill>
              </a:rPr>
              <a:t>presentation.  </a:t>
            </a:r>
            <a:endParaRPr lang="en-US" dirty="0">
              <a:solidFill>
                <a:srgbClr val="FF0000"/>
              </a:solidFill>
            </a:endParaRPr>
          </a:p>
        </p:txBody>
      </p:sp>
      <p:pic>
        <p:nvPicPr>
          <p:cNvPr id="5" name="Picture 4" descr="Teamwork - Step by Step Guide for Effective Team Building - Potential.com"/>
          <p:cNvPicPr/>
          <p:nvPr/>
        </p:nvPicPr>
        <p:blipFill>
          <a:blip r:embed="rId2" cstate="print"/>
          <a:srcRect/>
          <a:stretch>
            <a:fillRect/>
          </a:stretch>
        </p:blipFill>
        <p:spPr bwMode="auto">
          <a:xfrm>
            <a:off x="4191000" y="3733800"/>
            <a:ext cx="4670552" cy="2590800"/>
          </a:xfrm>
          <a:prstGeom prst="rect">
            <a:avLst/>
          </a:prstGeom>
          <a:noFill/>
          <a:ln w="9525">
            <a:noFill/>
            <a:miter lim="800000"/>
            <a:headEnd/>
            <a:tailEnd/>
          </a:ln>
        </p:spPr>
      </p:pic>
    </p:spTree>
    <p:extLst>
      <p:ext uri="{BB962C8B-B14F-4D97-AF65-F5344CB8AC3E}">
        <p14:creationId xmlns:p14="http://schemas.microsoft.com/office/powerpoint/2010/main" val="9873598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Collaborative Presentations with Teams</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74</a:t>
            </a:fld>
            <a:endParaRPr lang="en-US" dirty="0"/>
          </a:p>
        </p:txBody>
      </p:sp>
      <p:sp>
        <p:nvSpPr>
          <p:cNvPr id="4" name="Content Placeholder 3"/>
          <p:cNvSpPr>
            <a:spLocks noGrp="1"/>
          </p:cNvSpPr>
          <p:nvPr>
            <p:ph sz="quarter" idx="1"/>
          </p:nvPr>
        </p:nvSpPr>
        <p:spPr/>
        <p:txBody>
          <a:bodyPr>
            <a:normAutofit/>
          </a:bodyPr>
          <a:lstStyle/>
          <a:p>
            <a:r>
              <a:rPr lang="en-US" sz="2200" u="sng" dirty="0" smtClean="0"/>
              <a:t>Whether your team produces written reports, multimedia presentations, or oral presentations, you generally have </a:t>
            </a:r>
            <a:r>
              <a:rPr lang="en-US" sz="2200" u="sng" dirty="0" smtClean="0"/>
              <a:t>control </a:t>
            </a:r>
            <a:r>
              <a:rPr lang="en-US" sz="2200" u="sng" dirty="0" smtClean="0"/>
              <a:t>over how each project is organized and completed</a:t>
            </a:r>
            <a:r>
              <a:rPr lang="en-US" dirty="0" smtClean="0"/>
              <a:t>.  </a:t>
            </a:r>
          </a:p>
          <a:p>
            <a:endParaRPr lang="en-US" sz="900" dirty="0"/>
          </a:p>
          <a:p>
            <a:pPr lvl="1"/>
            <a:r>
              <a:rPr lang="en-US" sz="2000" dirty="0" smtClean="0"/>
              <a:t>If you have been part of any team efforts before, you also know such projects can be frustrating – particularly when some team members don’t carry their weight or when members cannot resolve conflict</a:t>
            </a:r>
            <a:r>
              <a:rPr lang="en-US" dirty="0" smtClean="0"/>
              <a:t>.  </a:t>
            </a:r>
          </a:p>
          <a:p>
            <a:pPr lvl="1"/>
            <a:endParaRPr lang="en-US" sz="900" dirty="0"/>
          </a:p>
          <a:p>
            <a:pPr lvl="2"/>
            <a:r>
              <a:rPr lang="en-US" sz="1800" dirty="0" smtClean="0">
                <a:solidFill>
                  <a:srgbClr val="FF0000"/>
                </a:solidFill>
              </a:rPr>
              <a:t>On the other hand, team projects can be harmonious and productive when members establish ground rules and follow guidelines related to preparing, planning, and collecting information as well as for organizing, rehearsing, and evaluating team projects.</a:t>
            </a:r>
            <a:endParaRPr lang="en-US" sz="1800" dirty="0">
              <a:solidFill>
                <a:srgbClr val="FF0000"/>
              </a:solidFill>
            </a:endParaRPr>
          </a:p>
        </p:txBody>
      </p:sp>
    </p:spTree>
    <p:extLst>
      <p:ext uri="{BB962C8B-B14F-4D97-AF65-F5344CB8AC3E}">
        <p14:creationId xmlns:p14="http://schemas.microsoft.com/office/powerpoint/2010/main" val="9125219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Preparing Collaborative Presentations with Teams</a:t>
            </a:r>
            <a:br>
              <a:rPr lang="en-US" sz="2800" dirty="0" smtClean="0"/>
            </a:br>
            <a:r>
              <a:rPr lang="en-US" sz="2000" dirty="0" smtClean="0"/>
              <a:t>Preparing to Work Together</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75</a:t>
            </a:fld>
            <a:endParaRPr lang="en-US" dirty="0"/>
          </a:p>
        </p:txBody>
      </p:sp>
      <p:sp>
        <p:nvSpPr>
          <p:cNvPr id="4" name="Content Placeholder 3"/>
          <p:cNvSpPr>
            <a:spLocks noGrp="1"/>
          </p:cNvSpPr>
          <p:nvPr>
            <p:ph sz="quarter" idx="1"/>
          </p:nvPr>
        </p:nvSpPr>
        <p:spPr/>
        <p:txBody>
          <a:bodyPr>
            <a:normAutofit/>
          </a:bodyPr>
          <a:lstStyle/>
          <a:p>
            <a:r>
              <a:rPr lang="en-US" sz="2200" u="sng" dirty="0" smtClean="0"/>
              <a:t>Before any group begins to talk about a specific project, members should get together and establish basic ground rules</a:t>
            </a:r>
            <a:r>
              <a:rPr lang="en-US" dirty="0" smtClean="0"/>
              <a:t>.  </a:t>
            </a:r>
          </a:p>
          <a:p>
            <a:endParaRPr lang="en-US" sz="800" dirty="0"/>
          </a:p>
          <a:p>
            <a:pPr lvl="1"/>
            <a:r>
              <a:rPr lang="en-US" sz="2000" dirty="0" smtClean="0"/>
              <a:t>One of the first tasks is naming a leader to conduct meetings, a recorder to keep a record of group decisions, and an evaluator to determine whether the group is on target and meeting its goals.  </a:t>
            </a:r>
          </a:p>
          <a:p>
            <a:pPr lvl="1"/>
            <a:endParaRPr lang="en-US" sz="800" dirty="0"/>
          </a:p>
          <a:p>
            <a:pPr lvl="2"/>
            <a:r>
              <a:rPr lang="en-US" dirty="0" smtClean="0">
                <a:solidFill>
                  <a:srgbClr val="FF0000"/>
                </a:solidFill>
              </a:rPr>
              <a:t>The group should decide whether it will be governed by consensus (everyone must agree), by majority rule, or by some other method</a:t>
            </a:r>
            <a:r>
              <a:rPr lang="en-US" dirty="0" smtClean="0"/>
              <a:t>.  </a:t>
            </a:r>
            <a:endParaRPr lang="en-US" dirty="0"/>
          </a:p>
        </p:txBody>
      </p:sp>
      <p:pic>
        <p:nvPicPr>
          <p:cNvPr id="5" name="Picture 4" descr="teamwork vector banner 2280225 Vector Art at Vecteezy"/>
          <p:cNvPicPr/>
          <p:nvPr/>
        </p:nvPicPr>
        <p:blipFill>
          <a:blip r:embed="rId2" cstate="print"/>
          <a:srcRect/>
          <a:stretch>
            <a:fillRect/>
          </a:stretch>
        </p:blipFill>
        <p:spPr bwMode="auto">
          <a:xfrm>
            <a:off x="4800600" y="4343400"/>
            <a:ext cx="4038600" cy="1866900"/>
          </a:xfrm>
          <a:prstGeom prst="rect">
            <a:avLst/>
          </a:prstGeom>
          <a:noFill/>
          <a:ln w="9525">
            <a:noFill/>
            <a:miter lim="800000"/>
            <a:headEnd/>
            <a:tailEnd/>
          </a:ln>
        </p:spPr>
      </p:pic>
    </p:spTree>
    <p:extLst>
      <p:ext uri="{BB962C8B-B14F-4D97-AF65-F5344CB8AC3E}">
        <p14:creationId xmlns:p14="http://schemas.microsoft.com/office/powerpoint/2010/main" val="7793749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Preparing Collaborative Presentations with Teams</a:t>
            </a:r>
            <a:br>
              <a:rPr lang="en-US" sz="2800" dirty="0" smtClean="0"/>
            </a:br>
            <a:r>
              <a:rPr lang="en-US" sz="2000" dirty="0" smtClean="0"/>
              <a:t>Preparing to Work Together</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76</a:t>
            </a:fld>
            <a:endParaRPr lang="en-US" dirty="0"/>
          </a:p>
        </p:txBody>
      </p:sp>
      <p:sp>
        <p:nvSpPr>
          <p:cNvPr id="4" name="Content Placeholder 3"/>
          <p:cNvSpPr>
            <a:spLocks noGrp="1"/>
          </p:cNvSpPr>
          <p:nvPr>
            <p:ph sz="quarter" idx="1"/>
          </p:nvPr>
        </p:nvSpPr>
        <p:spPr/>
        <p:txBody>
          <a:bodyPr>
            <a:normAutofit/>
          </a:bodyPr>
          <a:lstStyle/>
          <a:p>
            <a:r>
              <a:rPr lang="en-US" sz="2200" u="sng" dirty="0" smtClean="0"/>
              <a:t>When teams first organize, they should also consider the value of conflict. By bringing conflict into the open and encouraging confrontation, teams can prevent personal resentment and  group dysfunction</a:t>
            </a:r>
            <a:r>
              <a:rPr lang="en-US" sz="2000" dirty="0" smtClean="0"/>
              <a:t>. </a:t>
            </a:r>
            <a:endParaRPr lang="en-US" sz="2000" dirty="0"/>
          </a:p>
          <a:p>
            <a:endParaRPr lang="en-US" sz="800" dirty="0" smtClean="0"/>
          </a:p>
          <a:p>
            <a:pPr lvl="1"/>
            <a:r>
              <a:rPr lang="en-US" sz="2000" dirty="0" smtClean="0"/>
              <a:t>Confrontation can actually create better final products by promoting new ideas and avoiding groupthink.  Conflict is most beneficial when team members can air their views fully.  </a:t>
            </a:r>
          </a:p>
          <a:p>
            <a:pPr lvl="1"/>
            <a:endParaRPr lang="en-US" sz="900" dirty="0"/>
          </a:p>
          <a:p>
            <a:pPr lvl="2"/>
            <a:r>
              <a:rPr lang="en-US" sz="1800" dirty="0" smtClean="0">
                <a:solidFill>
                  <a:srgbClr val="FF0000"/>
                </a:solidFill>
              </a:rPr>
              <a:t>Another important topic to discuss during team formation is how to deal with team members who are not pulling their share of the load.  </a:t>
            </a:r>
          </a:p>
          <a:p>
            <a:pPr lvl="2"/>
            <a:r>
              <a:rPr lang="en-US" sz="1800" dirty="0" smtClean="0">
                <a:solidFill>
                  <a:srgbClr val="FF0000"/>
                </a:solidFill>
              </a:rPr>
              <a:t>Teams should decide whether they will “fire” members who are not contributing or take some other action in dealing with slackers. </a:t>
            </a:r>
            <a:endParaRPr lang="en-US" sz="1800" dirty="0">
              <a:solidFill>
                <a:srgbClr val="FF0000"/>
              </a:solidFill>
            </a:endParaRPr>
          </a:p>
        </p:txBody>
      </p:sp>
    </p:spTree>
    <p:extLst>
      <p:ext uri="{BB962C8B-B14F-4D97-AF65-F5344CB8AC3E}">
        <p14:creationId xmlns:p14="http://schemas.microsoft.com/office/powerpoint/2010/main" val="9275374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Preparing Collaborative Presentations with Teams</a:t>
            </a:r>
            <a:br>
              <a:rPr lang="en-US" sz="2800" dirty="0" smtClean="0"/>
            </a:br>
            <a:r>
              <a:rPr lang="en-US" sz="2000" dirty="0" smtClean="0"/>
              <a:t>Preparing to Work Together</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77</a:t>
            </a:fld>
            <a:endParaRPr lang="en-US" dirty="0"/>
          </a:p>
        </p:txBody>
      </p:sp>
      <p:sp>
        <p:nvSpPr>
          <p:cNvPr id="4" name="Content Placeholder 3"/>
          <p:cNvSpPr>
            <a:spLocks noGrp="1"/>
          </p:cNvSpPr>
          <p:nvPr>
            <p:ph sz="quarter" idx="1"/>
          </p:nvPr>
        </p:nvSpPr>
        <p:spPr/>
        <p:txBody>
          <a:bodyPr/>
          <a:lstStyle/>
          <a:p>
            <a:r>
              <a:rPr lang="en-US" sz="2200" u="sng" dirty="0" smtClean="0"/>
              <a:t>The most successful teams make meetings a top priority</a:t>
            </a:r>
            <a:r>
              <a:rPr lang="en-US" dirty="0" smtClean="0"/>
              <a:t>.  </a:t>
            </a:r>
          </a:p>
          <a:p>
            <a:endParaRPr lang="en-US" sz="800" dirty="0"/>
          </a:p>
          <a:p>
            <a:pPr lvl="1"/>
            <a:r>
              <a:rPr lang="en-US" dirty="0" smtClean="0"/>
              <a:t>They compare schedules to set up the best meeting times, and they meet often, either in person or virtually.  </a:t>
            </a:r>
          </a:p>
          <a:p>
            <a:pPr lvl="1"/>
            <a:endParaRPr lang="en-US" sz="800" dirty="0"/>
          </a:p>
          <a:p>
            <a:pPr lvl="2"/>
            <a:r>
              <a:rPr lang="en-US" sz="1800" dirty="0" smtClean="0">
                <a:solidFill>
                  <a:srgbClr val="FF0000"/>
                </a:solidFill>
              </a:rPr>
              <a:t>They avoid other responsibilities that might disrupt these meetings.  </a:t>
            </a:r>
            <a:endParaRPr lang="en-US" sz="1800" dirty="0">
              <a:solidFill>
                <a:srgbClr val="FF0000"/>
              </a:solidFill>
            </a:endParaRPr>
          </a:p>
        </p:txBody>
      </p:sp>
      <p:pic>
        <p:nvPicPr>
          <p:cNvPr id="5" name="Picture 4" descr="3,000+ Free Teamwork Pictures and Images in HD Quality"/>
          <p:cNvPicPr/>
          <p:nvPr/>
        </p:nvPicPr>
        <p:blipFill>
          <a:blip r:embed="rId2" cstate="print"/>
          <a:srcRect/>
          <a:stretch>
            <a:fillRect/>
          </a:stretch>
        </p:blipFill>
        <p:spPr bwMode="auto">
          <a:xfrm>
            <a:off x="1524000" y="3657600"/>
            <a:ext cx="5943600" cy="2328138"/>
          </a:xfrm>
          <a:prstGeom prst="rect">
            <a:avLst/>
          </a:prstGeom>
          <a:noFill/>
          <a:ln w="9525">
            <a:noFill/>
            <a:miter lim="800000"/>
            <a:headEnd/>
            <a:tailEnd/>
          </a:ln>
        </p:spPr>
      </p:pic>
    </p:spTree>
    <p:extLst>
      <p:ext uri="{BB962C8B-B14F-4D97-AF65-F5344CB8AC3E}">
        <p14:creationId xmlns:p14="http://schemas.microsoft.com/office/powerpoint/2010/main" val="3285143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Preparing Collaborative Presentations with Teams</a:t>
            </a:r>
            <a:br>
              <a:rPr lang="en-US" sz="2800" dirty="0" smtClean="0"/>
            </a:br>
            <a:r>
              <a:rPr lang="en-US" sz="2000" dirty="0" smtClean="0"/>
              <a:t>Planning and Preparing the Document or Presentation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78</a:t>
            </a:fld>
            <a:endParaRPr lang="en-US" dirty="0"/>
          </a:p>
        </p:txBody>
      </p:sp>
      <p:sp>
        <p:nvSpPr>
          <p:cNvPr id="4" name="Content Placeholder 3"/>
          <p:cNvSpPr>
            <a:spLocks noGrp="1"/>
          </p:cNvSpPr>
          <p:nvPr>
            <p:ph sz="quarter" idx="1"/>
          </p:nvPr>
        </p:nvSpPr>
        <p:spPr/>
        <p:txBody>
          <a:bodyPr/>
          <a:lstStyle/>
          <a:p>
            <a:r>
              <a:rPr lang="en-US" sz="2200" u="sng" dirty="0" smtClean="0"/>
              <a:t>Once teams have established ground rules, members are ready to discuss the target document or presentation</a:t>
            </a:r>
            <a:r>
              <a:rPr lang="en-US" dirty="0" smtClean="0"/>
              <a:t>.  </a:t>
            </a:r>
          </a:p>
          <a:p>
            <a:endParaRPr lang="en-US" sz="800" dirty="0"/>
          </a:p>
          <a:p>
            <a:pPr lvl="1"/>
            <a:r>
              <a:rPr lang="en-US" sz="2000" dirty="0" smtClean="0"/>
              <a:t>During these discussions, they must be sure to keep a record of all decisions.  They should establish the specific purpose for the document or presentation and identify the main issues involved.  </a:t>
            </a:r>
          </a:p>
          <a:p>
            <a:pPr lvl="1"/>
            <a:endParaRPr lang="en-US" sz="800" dirty="0"/>
          </a:p>
          <a:p>
            <a:pPr lvl="2"/>
            <a:r>
              <a:rPr lang="en-US" dirty="0" smtClean="0">
                <a:solidFill>
                  <a:srgbClr val="FF0000"/>
                </a:solidFill>
              </a:rPr>
              <a:t>They must decide on the final format. </a:t>
            </a:r>
            <a:endParaRPr lang="en-US" dirty="0">
              <a:solidFill>
                <a:srgbClr val="FF0000"/>
              </a:solidFill>
            </a:endParaRPr>
          </a:p>
        </p:txBody>
      </p:sp>
      <p:pic>
        <p:nvPicPr>
          <p:cNvPr id="5" name="Picture 4" descr="Final Draft Version 12 Released Early – Deadline"/>
          <p:cNvPicPr/>
          <p:nvPr/>
        </p:nvPicPr>
        <p:blipFill>
          <a:blip r:embed="rId2" cstate="print"/>
          <a:srcRect/>
          <a:stretch>
            <a:fillRect/>
          </a:stretch>
        </p:blipFill>
        <p:spPr bwMode="auto">
          <a:xfrm>
            <a:off x="4572000" y="4038600"/>
            <a:ext cx="4267200" cy="2277202"/>
          </a:xfrm>
          <a:prstGeom prst="rect">
            <a:avLst/>
          </a:prstGeom>
          <a:noFill/>
          <a:ln w="9525">
            <a:noFill/>
            <a:miter lim="800000"/>
            <a:headEnd/>
            <a:tailEnd/>
          </a:ln>
        </p:spPr>
      </p:pic>
    </p:spTree>
    <p:extLst>
      <p:ext uri="{BB962C8B-B14F-4D97-AF65-F5344CB8AC3E}">
        <p14:creationId xmlns:p14="http://schemas.microsoft.com/office/powerpoint/2010/main" val="16907614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Preparing Collaborative Presentations with Teams</a:t>
            </a:r>
            <a:br>
              <a:rPr lang="en-US" sz="2800" dirty="0" smtClean="0"/>
            </a:br>
            <a:r>
              <a:rPr lang="en-US" sz="2000" dirty="0" smtClean="0"/>
              <a:t>Planning and Preparing the Document or Presentation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79</a:t>
            </a:fld>
            <a:endParaRPr lang="en-US" dirty="0"/>
          </a:p>
        </p:txBody>
      </p:sp>
      <p:sp>
        <p:nvSpPr>
          <p:cNvPr id="4" name="Content Placeholder 3"/>
          <p:cNvSpPr>
            <a:spLocks noGrp="1"/>
          </p:cNvSpPr>
          <p:nvPr>
            <p:ph sz="quarter" idx="1"/>
          </p:nvPr>
        </p:nvSpPr>
        <p:spPr/>
        <p:txBody>
          <a:bodyPr>
            <a:normAutofit/>
          </a:bodyPr>
          <a:lstStyle/>
          <a:p>
            <a:r>
              <a:rPr lang="en-US" sz="2200" u="sng" dirty="0" smtClean="0"/>
              <a:t>Team members should consider how the report or presentation will be delivered – in person, online, or by email</a:t>
            </a:r>
            <a:r>
              <a:rPr lang="en-US" dirty="0" smtClean="0"/>
              <a:t>.  </a:t>
            </a:r>
          </a:p>
          <a:p>
            <a:endParaRPr lang="en-US" sz="800" dirty="0"/>
          </a:p>
          <a:p>
            <a:pPr lvl="1"/>
            <a:r>
              <a:rPr lang="en-US" sz="2000" dirty="0" smtClean="0"/>
              <a:t>For a team oral presentation, they should decide on its parts, length, and graphics.  For either written or oral projects, they should profile the audience and focus on the questions audience members would want answered.  </a:t>
            </a:r>
          </a:p>
          <a:p>
            <a:pPr lvl="1"/>
            <a:endParaRPr lang="en-US" sz="800" dirty="0"/>
          </a:p>
          <a:p>
            <a:pPr lvl="2"/>
            <a:r>
              <a:rPr lang="en-US" sz="1800" dirty="0" smtClean="0">
                <a:solidFill>
                  <a:srgbClr val="FF0000"/>
                </a:solidFill>
              </a:rPr>
              <a:t>If the report or presentation involves persuasion, they must decide what appeals would achieve the team’s purpose.</a:t>
            </a:r>
            <a:endParaRPr lang="en-US" sz="1800" dirty="0">
              <a:solidFill>
                <a:srgbClr val="FF0000"/>
              </a:solidFill>
            </a:endParaRPr>
          </a:p>
        </p:txBody>
      </p:sp>
      <p:pic>
        <p:nvPicPr>
          <p:cNvPr id="5" name="Picture 4" descr="HOW TO GIVE SUCCESSFUL PRESENTATIONS Unit 5 Skills"/>
          <p:cNvPicPr/>
          <p:nvPr/>
        </p:nvPicPr>
        <p:blipFill>
          <a:blip r:embed="rId2" cstate="print"/>
          <a:srcRect/>
          <a:stretch>
            <a:fillRect/>
          </a:stretch>
        </p:blipFill>
        <p:spPr bwMode="auto">
          <a:xfrm>
            <a:off x="5181600" y="4572000"/>
            <a:ext cx="3962400" cy="2286000"/>
          </a:xfrm>
          <a:prstGeom prst="rect">
            <a:avLst/>
          </a:prstGeom>
          <a:noFill/>
          <a:ln w="9525">
            <a:noFill/>
            <a:miter lim="800000"/>
            <a:headEnd/>
            <a:tailEnd/>
          </a:ln>
        </p:spPr>
      </p:pic>
    </p:spTree>
    <p:extLst>
      <p:ext uri="{BB962C8B-B14F-4D97-AF65-F5344CB8AC3E}">
        <p14:creationId xmlns:p14="http://schemas.microsoft.com/office/powerpoint/2010/main" val="3443694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Informal Proposals</a:t>
            </a:r>
            <a:br>
              <a:rPr lang="en-US" sz="2800" dirty="0" smtClean="0"/>
            </a:br>
            <a:r>
              <a:rPr lang="en-US" sz="2800" dirty="0" smtClean="0"/>
              <a:t>2. </a:t>
            </a:r>
            <a:r>
              <a:rPr lang="en-US" sz="2000" dirty="0" smtClean="0"/>
              <a:t>Background, Problem, and Purpose</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background section identifies the problem and discusses the goals or purposes of the project</a:t>
            </a:r>
            <a:r>
              <a:rPr lang="en-US" dirty="0" smtClean="0"/>
              <a:t>.  </a:t>
            </a:r>
          </a:p>
          <a:p>
            <a:endParaRPr lang="en-US" sz="800" dirty="0"/>
          </a:p>
          <a:p>
            <a:pPr lvl="1"/>
            <a:r>
              <a:rPr lang="en-US" sz="2000" dirty="0" smtClean="0"/>
              <a:t>In an unsolicited proposal, your goal is to convince the reader that a problem exists.  Therefore, you must present the problem in detail, discussing such factors as revenue losses, failure to comply with government regulations, or loss of customers.  </a:t>
            </a:r>
          </a:p>
          <a:p>
            <a:pPr lvl="1"/>
            <a:endParaRPr lang="en-US" sz="900" dirty="0"/>
          </a:p>
          <a:p>
            <a:pPr lvl="2"/>
            <a:r>
              <a:rPr lang="en-US" sz="1800" dirty="0" smtClean="0">
                <a:solidFill>
                  <a:srgbClr val="FF0000"/>
                </a:solidFill>
              </a:rPr>
              <a:t>In a solicited proposal, your aim is to persuade the reader that you understand the problem completely and that you have a realistic solution.  </a:t>
            </a:r>
          </a:p>
        </p:txBody>
      </p:sp>
      <p:pic>
        <p:nvPicPr>
          <p:cNvPr id="5" name="Picture 4"/>
          <p:cNvPicPr>
            <a:picLocks noChangeAspect="1"/>
          </p:cNvPicPr>
          <p:nvPr/>
        </p:nvPicPr>
        <p:blipFill>
          <a:blip r:embed="rId2"/>
          <a:stretch>
            <a:fillRect/>
          </a:stretch>
        </p:blipFill>
        <p:spPr>
          <a:xfrm>
            <a:off x="4163537" y="4876800"/>
            <a:ext cx="4980463" cy="2138849"/>
          </a:xfrm>
          <a:prstGeom prst="rect">
            <a:avLst/>
          </a:prstGeom>
        </p:spPr>
      </p:pic>
    </p:spTree>
    <p:extLst>
      <p:ext uri="{BB962C8B-B14F-4D97-AF65-F5344CB8AC3E}">
        <p14:creationId xmlns:p14="http://schemas.microsoft.com/office/powerpoint/2010/main" val="12775527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Preparing Collaborative Presentations with Teams</a:t>
            </a:r>
            <a:br>
              <a:rPr lang="en-US" sz="2800" dirty="0" smtClean="0"/>
            </a:br>
            <a:r>
              <a:rPr lang="en-US" sz="2000" dirty="0" smtClean="0"/>
              <a:t>Planning and Preparing the Document or Presentation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80</a:t>
            </a:fld>
            <a:endParaRPr lang="en-US" dirty="0"/>
          </a:p>
        </p:txBody>
      </p:sp>
      <p:sp>
        <p:nvSpPr>
          <p:cNvPr id="4" name="Content Placeholder 3"/>
          <p:cNvSpPr>
            <a:spLocks noGrp="1"/>
          </p:cNvSpPr>
          <p:nvPr>
            <p:ph sz="quarter" idx="1"/>
          </p:nvPr>
        </p:nvSpPr>
        <p:spPr/>
        <p:txBody>
          <a:bodyPr/>
          <a:lstStyle/>
          <a:p>
            <a:r>
              <a:rPr lang="en-US" sz="2200" u="sng" dirty="0" smtClean="0"/>
              <a:t>Next, the team should develop a work plan, assign jobs, and set deadlines</a:t>
            </a:r>
            <a:r>
              <a:rPr lang="en-US" dirty="0" smtClean="0"/>
              <a:t>.  </a:t>
            </a:r>
          </a:p>
          <a:p>
            <a:endParaRPr lang="en-US" sz="800" dirty="0"/>
          </a:p>
          <a:p>
            <a:pPr lvl="1"/>
            <a:r>
              <a:rPr lang="en-US" sz="2000" dirty="0" smtClean="0"/>
              <a:t>If time is short, members should work backward from the due date.  </a:t>
            </a:r>
          </a:p>
          <a:p>
            <a:pPr lvl="1"/>
            <a:endParaRPr lang="en-US" sz="800" dirty="0"/>
          </a:p>
          <a:p>
            <a:pPr lvl="2"/>
            <a:r>
              <a:rPr lang="en-US" sz="1800" dirty="0" smtClean="0">
                <a:solidFill>
                  <a:srgbClr val="FF0000"/>
                </a:solidFill>
              </a:rPr>
              <a:t>For oral presentations, teams must schedule time for content and creative development as well as for a series of rehearsals.  The best-planned presentations can fall apart if they are poorly rehearsed.</a:t>
            </a:r>
            <a:endParaRPr lang="en-US" sz="1800" dirty="0">
              <a:solidFill>
                <a:srgbClr val="FF0000"/>
              </a:solidFill>
            </a:endParaRPr>
          </a:p>
        </p:txBody>
      </p:sp>
      <p:pic>
        <p:nvPicPr>
          <p:cNvPr id="5" name="Picture 4" descr="Action Planning – The Key to Executing your Strategic Plan - Tecker  International Consulting"/>
          <p:cNvPicPr/>
          <p:nvPr/>
        </p:nvPicPr>
        <p:blipFill>
          <a:blip r:embed="rId2" cstate="print"/>
          <a:srcRect/>
          <a:stretch>
            <a:fillRect/>
          </a:stretch>
        </p:blipFill>
        <p:spPr bwMode="auto">
          <a:xfrm>
            <a:off x="4419600" y="4038600"/>
            <a:ext cx="4495800" cy="2286000"/>
          </a:xfrm>
          <a:prstGeom prst="rect">
            <a:avLst/>
          </a:prstGeom>
          <a:noFill/>
          <a:ln w="9525">
            <a:noFill/>
            <a:miter lim="800000"/>
            <a:headEnd/>
            <a:tailEnd/>
          </a:ln>
        </p:spPr>
      </p:pic>
    </p:spTree>
    <p:extLst>
      <p:ext uri="{BB962C8B-B14F-4D97-AF65-F5344CB8AC3E}">
        <p14:creationId xmlns:p14="http://schemas.microsoft.com/office/powerpoint/2010/main" val="42081526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Preparing Collaborative Presentations with Teams</a:t>
            </a:r>
            <a:br>
              <a:rPr lang="en-US" sz="2800" dirty="0" smtClean="0"/>
            </a:br>
            <a:r>
              <a:rPr lang="en-US" sz="2000" dirty="0" smtClean="0"/>
              <a:t>Planning and Preparing the Document or Presentation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81</a:t>
            </a:fld>
            <a:endParaRPr lang="en-US" dirty="0"/>
          </a:p>
        </p:txBody>
      </p:sp>
      <p:sp>
        <p:nvSpPr>
          <p:cNvPr id="4" name="Content Placeholder 3"/>
          <p:cNvSpPr>
            <a:spLocks noGrp="1"/>
          </p:cNvSpPr>
          <p:nvPr>
            <p:ph sz="quarter" idx="1"/>
          </p:nvPr>
        </p:nvSpPr>
        <p:spPr/>
        <p:txBody>
          <a:bodyPr>
            <a:normAutofit fontScale="92500"/>
          </a:bodyPr>
          <a:lstStyle/>
          <a:p>
            <a:r>
              <a:rPr lang="en-US" sz="2400" u="sng" dirty="0" smtClean="0"/>
              <a:t>For oral presentations, all team members should have written assignments.  These assignments should detail each members’ specific responsibilities for researching content, producing visuals, developing handouts, building transitions between segments, and showing up for rehearsals</a:t>
            </a:r>
            <a:r>
              <a:rPr lang="en-US" dirty="0" smtClean="0"/>
              <a:t>.  </a:t>
            </a:r>
          </a:p>
          <a:p>
            <a:endParaRPr lang="en-US" sz="900" dirty="0"/>
          </a:p>
          <a:p>
            <a:pPr lvl="1"/>
            <a:r>
              <a:rPr lang="en-US" dirty="0" smtClean="0"/>
              <a:t>For written reports, members must decide how the final document will be composed: individuals working separately on assigned portions, one person writing the first draft, the entire group writing the complete document together, or some other method.  </a:t>
            </a:r>
          </a:p>
          <a:p>
            <a:pPr lvl="1"/>
            <a:endParaRPr lang="en-US" sz="900" dirty="0"/>
          </a:p>
          <a:p>
            <a:pPr lvl="2"/>
            <a:r>
              <a:rPr lang="en-US" sz="1900" dirty="0" smtClean="0">
                <a:solidFill>
                  <a:srgbClr val="FF0000"/>
                </a:solidFill>
              </a:rPr>
              <a:t>Team members will be responsible for collecting information: organizing, writing, and revising; and editing, rehearsing, and evaluating the document or presentation.</a:t>
            </a:r>
            <a:endParaRPr lang="en-US" sz="1900" dirty="0">
              <a:solidFill>
                <a:srgbClr val="FF0000"/>
              </a:solidFill>
            </a:endParaRPr>
          </a:p>
        </p:txBody>
      </p:sp>
    </p:spTree>
    <p:extLst>
      <p:ext uri="{BB962C8B-B14F-4D97-AF65-F5344CB8AC3E}">
        <p14:creationId xmlns:p14="http://schemas.microsoft.com/office/powerpoint/2010/main" val="24996178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82</a:t>
            </a:fld>
            <a:endParaRPr lang="en-US" dirty="0"/>
          </a:p>
        </p:txBody>
      </p:sp>
      <p:pic>
        <p:nvPicPr>
          <p:cNvPr id="6" name="Content Placeholder 5" descr="Things I've Learned As A Church Planter One Year In: Final Chapter...For  Now - Ignite Discipleship Network"/>
          <p:cNvPicPr>
            <a:picLocks noGrp="1"/>
          </p:cNvPicPr>
          <p:nvPr>
            <p:ph sz="quarter" idx="1"/>
          </p:nvPr>
        </p:nvPicPr>
        <p:blipFill>
          <a:blip r:embed="rId2" cstate="print"/>
          <a:srcRect/>
          <a:stretch>
            <a:fillRect/>
          </a:stretch>
        </p:blipFill>
        <p:spPr bwMode="auto">
          <a:xfrm>
            <a:off x="152400" y="152400"/>
            <a:ext cx="8839200" cy="6553200"/>
          </a:xfrm>
          <a:prstGeom prst="rect">
            <a:avLst/>
          </a:prstGeom>
          <a:noFill/>
          <a:ln w="9525">
            <a:noFill/>
            <a:miter lim="800000"/>
            <a:headEnd/>
            <a:tailEnd/>
          </a:ln>
        </p:spPr>
      </p:pic>
    </p:spTree>
    <p:extLst>
      <p:ext uri="{BB962C8B-B14F-4D97-AF65-F5344CB8AC3E}">
        <p14:creationId xmlns:p14="http://schemas.microsoft.com/office/powerpoint/2010/main" val="2857992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Components of Informal Proposals</a:t>
            </a:r>
            <a:br>
              <a:rPr lang="en-US" sz="2800" dirty="0" smtClean="0"/>
            </a:br>
            <a:r>
              <a:rPr lang="en-US" sz="2800" dirty="0" smtClean="0"/>
              <a:t>3. </a:t>
            </a:r>
            <a:r>
              <a:rPr lang="en-US" sz="2000" dirty="0" smtClean="0"/>
              <a:t>Proposal, Plan, and Schedule</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a:t>
            </a:fld>
            <a:endParaRPr lang="en-US" dirty="0"/>
          </a:p>
        </p:txBody>
      </p:sp>
      <p:sp>
        <p:nvSpPr>
          <p:cNvPr id="4" name="Content Placeholder 3"/>
          <p:cNvSpPr>
            <a:spLocks noGrp="1"/>
          </p:cNvSpPr>
          <p:nvPr>
            <p:ph sz="quarter" idx="1"/>
          </p:nvPr>
        </p:nvSpPr>
        <p:spPr/>
        <p:txBody>
          <a:bodyPr/>
          <a:lstStyle/>
          <a:p>
            <a:r>
              <a:rPr lang="en-US" sz="2200" u="sng" dirty="0" smtClean="0"/>
              <a:t>In the proposal section itself, you should discuss your plan for solving the problem</a:t>
            </a:r>
            <a:r>
              <a:rPr lang="en-US" dirty="0" smtClean="0"/>
              <a:t>.  </a:t>
            </a:r>
          </a:p>
          <a:p>
            <a:endParaRPr lang="en-US" sz="800" dirty="0"/>
          </a:p>
          <a:p>
            <a:pPr lvl="1"/>
            <a:r>
              <a:rPr lang="en-US" sz="2000" dirty="0" smtClean="0"/>
              <a:t>In some proposals this is tricky because you want to disclose enough of your plan to secure the contract without giving away so much information that your services aren’t needed</a:t>
            </a:r>
            <a:r>
              <a:rPr lang="en-US" dirty="0" smtClean="0"/>
              <a:t>.  </a:t>
            </a:r>
          </a:p>
          <a:p>
            <a:pPr lvl="1"/>
            <a:endParaRPr lang="en-US" sz="800" dirty="0"/>
          </a:p>
          <a:p>
            <a:pPr lvl="2"/>
            <a:r>
              <a:rPr lang="en-US" sz="1800" dirty="0" smtClean="0">
                <a:solidFill>
                  <a:srgbClr val="FF0000"/>
                </a:solidFill>
              </a:rPr>
              <a:t>Without specifics, though, your proposal has little chance, so you must decide how much to reveal</a:t>
            </a:r>
            <a:r>
              <a:rPr lang="en-US" dirty="0" smtClean="0"/>
              <a:t>.</a:t>
            </a:r>
            <a:endParaRPr lang="en-US" dirty="0"/>
          </a:p>
        </p:txBody>
      </p:sp>
      <p:pic>
        <p:nvPicPr>
          <p:cNvPr id="5" name="Picture 4"/>
          <p:cNvPicPr>
            <a:picLocks noChangeAspect="1"/>
          </p:cNvPicPr>
          <p:nvPr/>
        </p:nvPicPr>
        <p:blipFill>
          <a:blip r:embed="rId2"/>
          <a:stretch>
            <a:fillRect/>
          </a:stretch>
        </p:blipFill>
        <p:spPr>
          <a:xfrm>
            <a:off x="5715000" y="4131484"/>
            <a:ext cx="3138085" cy="2093103"/>
          </a:xfrm>
          <a:prstGeom prst="rect">
            <a:avLst/>
          </a:prstGeom>
        </p:spPr>
      </p:pic>
    </p:spTree>
    <p:extLst>
      <p:ext uri="{BB962C8B-B14F-4D97-AF65-F5344CB8AC3E}">
        <p14:creationId xmlns:p14="http://schemas.microsoft.com/office/powerpoint/2010/main" val="321963173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32081</TotalTime>
  <Words>6049</Words>
  <Application>Microsoft Office PowerPoint</Application>
  <PresentationFormat>On-screen Show (4:3)</PresentationFormat>
  <Paragraphs>652</Paragraphs>
  <Slides>82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82</vt:i4>
      </vt:variant>
    </vt:vector>
  </HeadingPairs>
  <TitlesOfParts>
    <vt:vector size="87" baseType="lpstr">
      <vt:lpstr>Calibri</vt:lpstr>
      <vt:lpstr>Georgia</vt:lpstr>
      <vt:lpstr>Wingdings</vt:lpstr>
      <vt:lpstr>Wingdings 2</vt:lpstr>
      <vt:lpstr>Civic</vt:lpstr>
      <vt:lpstr>Business Communications Session Six</vt:lpstr>
      <vt:lpstr>Unit Four: Reports, Proposals, and Presentations</vt:lpstr>
      <vt:lpstr>Writing Informal Proposals</vt:lpstr>
      <vt:lpstr>Writing Informal Proposals</vt:lpstr>
      <vt:lpstr>Writing Informal Proposals</vt:lpstr>
      <vt:lpstr>Components of Informal Proposals</vt:lpstr>
      <vt:lpstr>Components of Informal Proposals 1. Introduction</vt:lpstr>
      <vt:lpstr>Components of Informal Proposals 2. Background, Problem, and Purpose</vt:lpstr>
      <vt:lpstr>Components of Informal Proposals 3. Proposal, Plan, and Schedule</vt:lpstr>
      <vt:lpstr>Components of Informal Proposals 4. Staffing</vt:lpstr>
      <vt:lpstr>Components of Informal Proposals 5. Budget</vt:lpstr>
      <vt:lpstr>Components of Informal Proposals 6. Conclusion and Authorization</vt:lpstr>
      <vt:lpstr>Informal Letter Proposal 3x3 Writing Process</vt:lpstr>
      <vt:lpstr>Informal Letter Proposal 3x3 Writing Process</vt:lpstr>
      <vt:lpstr>Informal Letter Proposal 3x3 Writing Process</vt:lpstr>
      <vt:lpstr>Components of Formal Proposals</vt:lpstr>
      <vt:lpstr>Grant Proposals</vt:lpstr>
      <vt:lpstr>Creating Effective Business Plans</vt:lpstr>
      <vt:lpstr>Components of Typical Business Plans</vt:lpstr>
      <vt:lpstr>Components of Typical Business Plans 1. Letter of Transmittal</vt:lpstr>
      <vt:lpstr>Components of Typical Business Plans 2. Mission Statement</vt:lpstr>
      <vt:lpstr>Creating Winning Mission Statements</vt:lpstr>
      <vt:lpstr>Components of Typical Business Plans 3. Executive Summary</vt:lpstr>
      <vt:lpstr>Components of Typical Business Plans 4. Table of Contents and Company Description</vt:lpstr>
      <vt:lpstr>Components of Typical Business Plans 5. Product or Service Description</vt:lpstr>
      <vt:lpstr>Components of Typical Business Plans 6. Market Analysis</vt:lpstr>
      <vt:lpstr>Components of Typical Business Plans 7. Operations and Management</vt:lpstr>
      <vt:lpstr>Components of Typical Business Plans 8. Financial Analysis</vt:lpstr>
      <vt:lpstr>Components of Typical Business Plans 9. Appendixes</vt:lpstr>
      <vt:lpstr>Sample Business Plans on the Web</vt:lpstr>
      <vt:lpstr>Writing Formal Business Reports</vt:lpstr>
      <vt:lpstr>Body and Back Matter Components of Formal Business Reports 1. Body</vt:lpstr>
      <vt:lpstr>Body and Back Matter Components of Formal Business Reports 2. Conclusions</vt:lpstr>
      <vt:lpstr>Body and Back Matter Components of Formal Business Reports 2. Conclusions</vt:lpstr>
      <vt:lpstr>Body and Back Matter Components of Formal Business Reports 3. Recommendations</vt:lpstr>
      <vt:lpstr>Body and Back Matter Components of Formal Business Reports 3. Recommendations</vt:lpstr>
      <vt:lpstr>Body and Back Matter Components of Formal Business Reports 4. Appendix(es)</vt:lpstr>
      <vt:lpstr>Body and Back Matter Components of Formal Business Reports 5. Works Cited or References</vt:lpstr>
      <vt:lpstr>Body and Back Matter Components of Formal Business Reports 5. Works Cited or References</vt:lpstr>
      <vt:lpstr>Unit Four: Reports, Proposals, and Presentations</vt:lpstr>
      <vt:lpstr>Creating Effective Business Presentations</vt:lpstr>
      <vt:lpstr>Speaking Skills and Your Career</vt:lpstr>
      <vt:lpstr>Understanding Presentation Types</vt:lpstr>
      <vt:lpstr>Knowing Your Purpose</vt:lpstr>
      <vt:lpstr>Knowing Your Audience</vt:lpstr>
      <vt:lpstr>Succeeding with Four Audience Types 1. Friendly</vt:lpstr>
      <vt:lpstr>Succeeding with Four Audience Types 2. Neutral</vt:lpstr>
      <vt:lpstr>Succeeding with Four Audience Types 3. Uninterested</vt:lpstr>
      <vt:lpstr>Succeeding with Four Audience Types 4. Hostile</vt:lpstr>
      <vt:lpstr>Knowing Your Audience</vt:lpstr>
      <vt:lpstr>Knowing Your Audience</vt:lpstr>
      <vt:lpstr>Connecting with Audiences by Organizing Content and Using Visual Aids</vt:lpstr>
      <vt:lpstr>Capturing Attention in the Introduction</vt:lpstr>
      <vt:lpstr>Capturing Attention in the Introduction</vt:lpstr>
      <vt:lpstr>Capturing Attention in the Introduction</vt:lpstr>
      <vt:lpstr>Capturing Attention in the Introduction</vt:lpstr>
      <vt:lpstr>Organizing the Body of the Presentation</vt:lpstr>
      <vt:lpstr>Summarizing in the Conclusion</vt:lpstr>
      <vt:lpstr>Summarizing in the Conclusion</vt:lpstr>
      <vt:lpstr>Establishing Audience Rapport</vt:lpstr>
      <vt:lpstr>Nonverbal Messages</vt:lpstr>
      <vt:lpstr>Effective Imagery</vt:lpstr>
      <vt:lpstr>Effective Imagery Engages the Audience</vt:lpstr>
      <vt:lpstr>Effective Imagery Engages the Audience</vt:lpstr>
      <vt:lpstr>Effective Imagery Engages the Audience</vt:lpstr>
      <vt:lpstr>Effective Imagery Engages the Audience</vt:lpstr>
      <vt:lpstr>Effective Imagery Engages the Audience</vt:lpstr>
      <vt:lpstr>Effective Imagery Engages the Audience</vt:lpstr>
      <vt:lpstr>Understanding Contemporary Visual Aids</vt:lpstr>
      <vt:lpstr>Polishing Your Delivery and Following Up</vt:lpstr>
      <vt:lpstr>Choosing a Delivery Method</vt:lpstr>
      <vt:lpstr>Combating Stage Fright Before</vt:lpstr>
      <vt:lpstr>Preparing Collaborative Presentations with Teams</vt:lpstr>
      <vt:lpstr>Preparing Collaborative Presentations with Teams</vt:lpstr>
      <vt:lpstr>Preparing Collaborative Presentations with Teams Preparing to Work Together</vt:lpstr>
      <vt:lpstr>Preparing Collaborative Presentations with Teams Preparing to Work Together</vt:lpstr>
      <vt:lpstr>Preparing Collaborative Presentations with Teams Preparing to Work Together</vt:lpstr>
      <vt:lpstr>Preparing Collaborative Presentations with Teams Planning and Preparing the Document or Presentation</vt:lpstr>
      <vt:lpstr>Preparing Collaborative Presentations with Teams Planning and Preparing the Document or Presentation</vt:lpstr>
      <vt:lpstr>Preparing Collaborative Presentations with Teams Planning and Preparing the Document or Presentation</vt:lpstr>
      <vt:lpstr>Preparing Collaborative Presentations with Teams Planning and Preparing the Document or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Relations in Organizations</dc:title>
  <dc:creator>MichaelM</dc:creator>
  <cp:lastModifiedBy>Michael Morrissey</cp:lastModifiedBy>
  <cp:revision>1372</cp:revision>
  <cp:lastPrinted>2022-05-27T00:34:26Z</cp:lastPrinted>
  <dcterms:created xsi:type="dcterms:W3CDTF">2015-02-01T00:37:43Z</dcterms:created>
  <dcterms:modified xsi:type="dcterms:W3CDTF">2023-01-24T18:27:01Z</dcterms:modified>
</cp:coreProperties>
</file>