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73"/>
  </p:notesMasterIdLst>
  <p:handoutMasterIdLst>
    <p:handoutMasterId r:id="rId74"/>
  </p:handoutMasterIdLst>
  <p:sldIdLst>
    <p:sldId id="388" r:id="rId2"/>
    <p:sldId id="309" r:id="rId3"/>
    <p:sldId id="398" r:id="rId4"/>
    <p:sldId id="402" r:id="rId5"/>
    <p:sldId id="401" r:id="rId6"/>
    <p:sldId id="405" r:id="rId7"/>
    <p:sldId id="423" r:id="rId8"/>
    <p:sldId id="420" r:id="rId9"/>
    <p:sldId id="421" r:id="rId10"/>
    <p:sldId id="425" r:id="rId11"/>
    <p:sldId id="428" r:id="rId12"/>
    <p:sldId id="427" r:id="rId13"/>
    <p:sldId id="426" r:id="rId14"/>
    <p:sldId id="429" r:id="rId15"/>
    <p:sldId id="430" r:id="rId16"/>
    <p:sldId id="437" r:id="rId17"/>
    <p:sldId id="435" r:id="rId18"/>
    <p:sldId id="440" r:id="rId19"/>
    <p:sldId id="603" r:id="rId20"/>
    <p:sldId id="604" r:id="rId21"/>
    <p:sldId id="605" r:id="rId22"/>
    <p:sldId id="606" r:id="rId23"/>
    <p:sldId id="607" r:id="rId24"/>
    <p:sldId id="609" r:id="rId25"/>
    <p:sldId id="610" r:id="rId26"/>
    <p:sldId id="612" r:id="rId27"/>
    <p:sldId id="459" r:id="rId28"/>
    <p:sldId id="475" r:id="rId29"/>
    <p:sldId id="478" r:id="rId30"/>
    <p:sldId id="480" r:id="rId31"/>
    <p:sldId id="492" r:id="rId32"/>
    <p:sldId id="493" r:id="rId33"/>
    <p:sldId id="499" r:id="rId34"/>
    <p:sldId id="500" r:id="rId35"/>
    <p:sldId id="513" r:id="rId36"/>
    <p:sldId id="514" r:id="rId37"/>
    <p:sldId id="518" r:id="rId38"/>
    <p:sldId id="524" r:id="rId39"/>
    <p:sldId id="525" r:id="rId40"/>
    <p:sldId id="526" r:id="rId41"/>
    <p:sldId id="527" r:id="rId42"/>
    <p:sldId id="535" r:id="rId43"/>
    <p:sldId id="541" r:id="rId44"/>
    <p:sldId id="545" r:id="rId45"/>
    <p:sldId id="546" r:id="rId46"/>
    <p:sldId id="549" r:id="rId47"/>
    <p:sldId id="550" r:id="rId48"/>
    <p:sldId id="552" r:id="rId49"/>
    <p:sldId id="553" r:id="rId50"/>
    <p:sldId id="554" r:id="rId51"/>
    <p:sldId id="555" r:id="rId52"/>
    <p:sldId id="556" r:id="rId53"/>
    <p:sldId id="558" r:id="rId54"/>
    <p:sldId id="559" r:id="rId55"/>
    <p:sldId id="560" r:id="rId56"/>
    <p:sldId id="561" r:id="rId57"/>
    <p:sldId id="562" r:id="rId58"/>
    <p:sldId id="566" r:id="rId59"/>
    <p:sldId id="567" r:id="rId60"/>
    <p:sldId id="569" r:id="rId61"/>
    <p:sldId id="570" r:id="rId62"/>
    <p:sldId id="572" r:id="rId63"/>
    <p:sldId id="571" r:id="rId64"/>
    <p:sldId id="573" r:id="rId65"/>
    <p:sldId id="574" r:id="rId66"/>
    <p:sldId id="578" r:id="rId67"/>
    <p:sldId id="580" r:id="rId68"/>
    <p:sldId id="581" r:id="rId69"/>
    <p:sldId id="582" r:id="rId70"/>
    <p:sldId id="587" r:id="rId71"/>
    <p:sldId id="602"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87160" autoAdjust="0"/>
  </p:normalViewPr>
  <p:slideViewPr>
    <p:cSldViewPr>
      <p:cViewPr varScale="1">
        <p:scale>
          <a:sx n="76" d="100"/>
          <a:sy n="76" d="100"/>
        </p:scale>
        <p:origin x="1680" y="58"/>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4/24/2025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4/24/2025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4/24/2025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4/24/2025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4/24/2025</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4/24/2025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4/24/2025</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4/24/2025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4/24/2025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4/24/2025</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4/24/2025</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4/24/2025</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firstname.lastname@domain.co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Communications</a:t>
            </a:r>
            <a:br>
              <a:rPr lang="en-US" sz="3200" u="sng" dirty="0" smtClean="0"/>
            </a:br>
            <a:r>
              <a:rPr lang="en-US" sz="2000" dirty="0" smtClean="0"/>
              <a:t>Session Seven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lstStyle/>
          <a:p>
            <a:r>
              <a:rPr lang="en-US" sz="2200" u="sng" dirty="0" smtClean="0"/>
              <a:t>An important part of your job-search involves building a brand for yourself</a:t>
            </a:r>
            <a:r>
              <a:rPr lang="en-US" dirty="0" smtClean="0"/>
              <a:t>.  </a:t>
            </a:r>
          </a:p>
          <a:p>
            <a:endParaRPr lang="en-US" sz="800" dirty="0"/>
          </a:p>
          <a:p>
            <a:pPr lvl="1"/>
            <a:r>
              <a:rPr lang="en-US" sz="2000" dirty="0" smtClean="0">
                <a:solidFill>
                  <a:srgbClr val="FF0000"/>
                </a:solidFill>
              </a:rPr>
              <a:t>Before you get into the thick of the job hunt, focus on developing your brand so that you know what you want to emphasize.</a:t>
            </a:r>
            <a:endParaRPr lang="en-US" sz="2000" dirty="0">
              <a:solidFill>
                <a:srgbClr val="FF0000"/>
              </a:solidFill>
            </a:endParaRPr>
          </a:p>
        </p:txBody>
      </p:sp>
      <p:pic>
        <p:nvPicPr>
          <p:cNvPr id="5" name="Picture 4"/>
          <p:cNvPicPr>
            <a:picLocks noChangeAspect="1"/>
          </p:cNvPicPr>
          <p:nvPr/>
        </p:nvPicPr>
        <p:blipFill>
          <a:blip r:embed="rId2"/>
          <a:stretch>
            <a:fillRect/>
          </a:stretch>
        </p:blipFill>
        <p:spPr>
          <a:xfrm>
            <a:off x="4361689" y="3482555"/>
            <a:ext cx="4487164" cy="28079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92485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lstStyle/>
          <a:p>
            <a:r>
              <a:rPr lang="en-US" sz="2200" u="sng" dirty="0" smtClean="0"/>
              <a:t>Personal branding involves deciding what makes you special and desirable in the job market</a:t>
            </a:r>
            <a:r>
              <a:rPr lang="en-US" dirty="0" smtClean="0"/>
              <a:t>.  </a:t>
            </a:r>
          </a:p>
          <a:p>
            <a:endParaRPr lang="en-US" sz="800" dirty="0"/>
          </a:p>
          <a:p>
            <a:pPr lvl="1"/>
            <a:r>
              <a:rPr lang="en-US" sz="2000" dirty="0" smtClean="0"/>
              <a:t>What is your unique selling point?  What special skill set makes you stand out among job applicants?  What would your instructors or employers say is your greatest strength?  </a:t>
            </a:r>
          </a:p>
          <a:p>
            <a:pPr lvl="1"/>
            <a:endParaRPr lang="en-US" sz="800" dirty="0"/>
          </a:p>
          <a:p>
            <a:pPr lvl="2"/>
            <a:r>
              <a:rPr lang="en-US" sz="1800" dirty="0" smtClean="0">
                <a:solidFill>
                  <a:srgbClr val="FF0000"/>
                </a:solidFill>
              </a:rPr>
              <a:t>Think about your intended audience.  </a:t>
            </a:r>
          </a:p>
          <a:p>
            <a:pPr lvl="2"/>
            <a:r>
              <a:rPr lang="en-US" sz="1800" dirty="0" smtClean="0">
                <a:solidFill>
                  <a:srgbClr val="FF0000"/>
                </a:solidFill>
              </a:rPr>
              <a:t>What are you promoting about yourself?</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10200" y="4066696"/>
            <a:ext cx="3505200" cy="2162654"/>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29999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lstStyle/>
          <a:p>
            <a:r>
              <a:rPr lang="en-US" sz="2200" u="sng" dirty="0" smtClean="0"/>
              <a:t>Experts suggest you create a tagline that describes what you do, who you are, and what’s special about you</a:t>
            </a:r>
            <a:r>
              <a:rPr lang="en-US" dirty="0" smtClean="0"/>
              <a:t>.  </a:t>
            </a:r>
          </a:p>
          <a:p>
            <a:endParaRPr lang="en-US" sz="800" dirty="0"/>
          </a:p>
          <a:p>
            <a:pPr lvl="1"/>
            <a:r>
              <a:rPr lang="en-US" sz="2000" dirty="0" smtClean="0"/>
              <a:t>Keep the tagline short, simple, and truthful so it’s easy to remember.  A nurse wrote this tagline: </a:t>
            </a:r>
            <a:r>
              <a:rPr lang="en-US" sz="2000" i="1" dirty="0" smtClean="0"/>
              <a:t>“Tireless, caring Registered Nurse who helps pediatric cancer patients and their families feel at ease throughout treatment and recovery.”</a:t>
            </a:r>
          </a:p>
          <a:p>
            <a:pPr lvl="1"/>
            <a:endParaRPr lang="en-US" sz="800" dirty="0"/>
          </a:p>
          <a:p>
            <a:pPr lvl="2"/>
            <a:r>
              <a:rPr lang="en-US" sz="1800" dirty="0" smtClean="0">
                <a:solidFill>
                  <a:srgbClr val="FF0000"/>
                </a:solidFill>
              </a:rPr>
              <a:t>Once you have a tagline, prepare a professional-looking business card with your name and tagline.  Include and easy-to-remember email address such as </a:t>
            </a:r>
            <a:r>
              <a:rPr lang="en-US" sz="1800" dirty="0" smtClean="0">
                <a:solidFill>
                  <a:srgbClr val="FF0000"/>
                </a:solidFill>
                <a:hlinkClick r:id="rId2"/>
              </a:rPr>
              <a:t>firstname.lastname@domain.com</a:t>
            </a:r>
            <a:r>
              <a:rPr lang="en-US" sz="1800" dirty="0" smtClean="0">
                <a:solidFill>
                  <a:srgbClr val="FF0000"/>
                </a:solidFill>
              </a:rPr>
              <a:t>.  </a:t>
            </a:r>
            <a:endParaRPr lang="en-US" sz="1800" dirty="0">
              <a:solidFill>
                <a:srgbClr val="FF0000"/>
              </a:solidFill>
            </a:endParaRPr>
          </a:p>
        </p:txBody>
      </p:sp>
      <p:pic>
        <p:nvPicPr>
          <p:cNvPr id="6" name="Picture 5"/>
          <p:cNvPicPr>
            <a:picLocks noChangeAspect="1"/>
          </p:cNvPicPr>
          <p:nvPr/>
        </p:nvPicPr>
        <p:blipFill>
          <a:blip r:embed="rId3"/>
          <a:stretch>
            <a:fillRect/>
          </a:stretch>
        </p:blipFill>
        <p:spPr>
          <a:xfrm>
            <a:off x="6143822" y="4953000"/>
            <a:ext cx="2724150" cy="1362075"/>
          </a:xfrm>
          <a:prstGeom prst="rect">
            <a:avLst/>
          </a:prstGeom>
        </p:spPr>
      </p:pic>
      <p:pic>
        <p:nvPicPr>
          <p:cNvPr id="7" name="Picture 6" descr="UNIT-1:Means Of Communication – B.C.A study"/>
          <p:cNvPicPr/>
          <p:nvPr/>
        </p:nvPicPr>
        <p:blipFill>
          <a:blip r:embed="rId4"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672021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Your Personal Brand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lstStyle/>
          <a:p>
            <a:r>
              <a:rPr lang="en-US" sz="2200" u="sng" dirty="0" smtClean="0"/>
              <a:t>Now that you have your tagline and business card, work on an elevator speech</a:t>
            </a:r>
            <a:r>
              <a:rPr lang="en-US" dirty="0" smtClean="0"/>
              <a:t>.  </a:t>
            </a:r>
          </a:p>
          <a:p>
            <a:endParaRPr lang="en-US" sz="800" dirty="0"/>
          </a:p>
          <a:p>
            <a:pPr lvl="1"/>
            <a:r>
              <a:rPr lang="en-US" sz="2000" dirty="0" smtClean="0"/>
              <a:t>This is a pitch that you can give in 60 seconds or less, describing who you are and what you can offer.  </a:t>
            </a:r>
          </a:p>
          <a:p>
            <a:pPr lvl="1"/>
            <a:endParaRPr lang="en-US" sz="800" dirty="0"/>
          </a:p>
          <a:p>
            <a:pPr lvl="2"/>
            <a:r>
              <a:rPr lang="en-US" sz="1800" dirty="0" smtClean="0">
                <a:solidFill>
                  <a:srgbClr val="FF0000"/>
                </a:solidFill>
              </a:rPr>
              <a:t>Adjust speech for your audience, and practice until you can say it naturally and effortlessly.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3864227" y="4114800"/>
            <a:ext cx="5051174" cy="2121098"/>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708192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Elevator Speech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lstStyle/>
          <a:p>
            <a:r>
              <a:rPr lang="en-US" sz="2200" u="sng" dirty="0" smtClean="0"/>
              <a:t>Here are suggestions to help you prepare your own authentic elevator speech depending on your situation</a:t>
            </a:r>
            <a:r>
              <a:rPr lang="en-US" dirty="0" smtClean="0"/>
              <a:t>:</a:t>
            </a:r>
          </a:p>
          <a:p>
            <a:endParaRPr lang="en-US" sz="800" dirty="0" smtClean="0"/>
          </a:p>
          <a:p>
            <a:pPr lvl="1"/>
            <a:r>
              <a:rPr lang="en-US" sz="1800" dirty="0" smtClean="0">
                <a:solidFill>
                  <a:srgbClr val="FF0000"/>
                </a:solidFill>
              </a:rPr>
              <a:t>Hi, my name is ____, and I am about to graduate from ____ with a major in ____.  I’m looking to ____ because I enjoy ____.  Recently I ____ where I was able to develop skills such as ____.  I’m most confident about my skills in ____.  I’m inspired by the field (or position) of ____ because ____.  My ultimate aim is to ____.  I’m looking for a position in ____.     Do you have any suggestions or advice on how I can ____?</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10200" y="4314825"/>
            <a:ext cx="3505200" cy="1971675"/>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49829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Customizing Your Resume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today’s highly competitive job market, the focus is not so much on what you want but on what the employer needs</a:t>
            </a:r>
            <a:r>
              <a:rPr lang="en-US" dirty="0" smtClean="0"/>
              <a:t>.  </a:t>
            </a:r>
          </a:p>
          <a:p>
            <a:endParaRPr lang="en-US" sz="800" dirty="0"/>
          </a:p>
          <a:p>
            <a:pPr lvl="1"/>
            <a:r>
              <a:rPr lang="en-US" sz="2000" dirty="0" smtClean="0"/>
              <a:t>That’s why you must customize </a:t>
            </a:r>
            <a:r>
              <a:rPr lang="en-US" sz="2000" dirty="0"/>
              <a:t>a</a:t>
            </a:r>
            <a:r>
              <a:rPr lang="en-US" sz="2000" dirty="0" smtClean="0"/>
              <a:t> resume for every position you seek.  The competition is so stiff today that you cannot get by with a generic, one-size-fits-all resume.  </a:t>
            </a:r>
          </a:p>
          <a:p>
            <a:pPr lvl="1"/>
            <a:endParaRPr lang="en-US" sz="800" dirty="0"/>
          </a:p>
          <a:p>
            <a:pPr lvl="2"/>
            <a:r>
              <a:rPr lang="en-US" sz="1800" dirty="0" smtClean="0">
                <a:solidFill>
                  <a:srgbClr val="FF0000"/>
                </a:solidFill>
              </a:rPr>
              <a:t>Although you can start with a basic resume, you should customize it to fit each company and position if you want it to stand out from the crowd.</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562600" y="4299857"/>
            <a:ext cx="3581400" cy="2558143"/>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673811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Choosing a Resume Style</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most popular resume format is the chronological format</a:t>
            </a:r>
            <a:r>
              <a:rPr lang="en-US" dirty="0" smtClean="0"/>
              <a:t>.  </a:t>
            </a:r>
          </a:p>
          <a:p>
            <a:endParaRPr lang="en-US" sz="900" dirty="0"/>
          </a:p>
          <a:p>
            <a:pPr lvl="1"/>
            <a:r>
              <a:rPr lang="en-US" sz="2000" dirty="0" smtClean="0"/>
              <a:t>The chronological resume lists work history job by job but in reverse order, starting with the most recent position.  </a:t>
            </a:r>
          </a:p>
          <a:p>
            <a:pPr lvl="1"/>
            <a:endParaRPr lang="en-US" sz="800" dirty="0" smtClean="0"/>
          </a:p>
          <a:p>
            <a:pPr lvl="2"/>
            <a:r>
              <a:rPr lang="en-US" sz="1800" dirty="0" smtClean="0">
                <a:solidFill>
                  <a:srgbClr val="FF0000"/>
                </a:solidFill>
              </a:rPr>
              <a:t>Recruiters favor chronological format because they are familiar w/it and because it reveals a candidate’s education and experience.  </a:t>
            </a:r>
          </a:p>
        </p:txBody>
      </p:sp>
      <p:pic>
        <p:nvPicPr>
          <p:cNvPr id="5" name="Picture 4"/>
          <p:cNvPicPr>
            <a:picLocks noChangeAspect="1"/>
          </p:cNvPicPr>
          <p:nvPr/>
        </p:nvPicPr>
        <p:blipFill>
          <a:blip r:embed="rId2"/>
          <a:stretch>
            <a:fillRect/>
          </a:stretch>
        </p:blipFill>
        <p:spPr>
          <a:xfrm>
            <a:off x="5178552" y="3886200"/>
            <a:ext cx="3657600" cy="2438400"/>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65354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How Long Should a Resume Be?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lstStyle/>
          <a:p>
            <a:r>
              <a:rPr lang="en-US" sz="2200" u="sng" dirty="0" smtClean="0"/>
              <a:t>Experts disagree on how long a resume should be</a:t>
            </a:r>
            <a:r>
              <a:rPr lang="en-US" dirty="0" smtClean="0"/>
              <a:t>.  </a:t>
            </a:r>
          </a:p>
          <a:p>
            <a:endParaRPr lang="en-US" sz="800" dirty="0"/>
          </a:p>
          <a:p>
            <a:pPr lvl="1"/>
            <a:r>
              <a:rPr lang="en-US" sz="2000" dirty="0" smtClean="0"/>
              <a:t>Conventional wisdom holds that recruiters prefer one-page resumes.  However, recruiters who are serious about candidates prefer the kind of details that can be provided in a two-page or longer resume.  </a:t>
            </a:r>
          </a:p>
          <a:p>
            <a:pPr lvl="1"/>
            <a:endParaRPr lang="en-US" sz="800" dirty="0"/>
          </a:p>
          <a:p>
            <a:pPr lvl="2"/>
            <a:r>
              <a:rPr lang="en-US" sz="1800" dirty="0" smtClean="0">
                <a:solidFill>
                  <a:srgbClr val="FF0000"/>
                </a:solidFill>
              </a:rPr>
              <a:t>The best advice is to make your resume as long as needed to present your skills to recruiters and hiring managers.  Individuals with more experience will naturally have longer resumes.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34000" y="4271620"/>
            <a:ext cx="3568247" cy="2005355"/>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4289479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endParaRPr lang="en-US" sz="22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normAutofit/>
          </a:bodyPr>
          <a:lstStyle/>
          <a:p>
            <a:r>
              <a:rPr lang="en-US" sz="2200" u="sng" dirty="0" smtClean="0"/>
              <a:t>In organizing your qualifications and information, try to create as few headings as possible</a:t>
            </a:r>
            <a:r>
              <a:rPr lang="en-US" dirty="0" smtClean="0"/>
              <a:t>.  </a:t>
            </a:r>
          </a:p>
          <a:p>
            <a:endParaRPr lang="en-US" sz="900" dirty="0" smtClean="0"/>
          </a:p>
          <a:p>
            <a:pPr lvl="1"/>
            <a:r>
              <a:rPr lang="en-US" sz="2000" dirty="0" smtClean="0"/>
              <a:t>Most resumes include the following:</a:t>
            </a:r>
          </a:p>
          <a:p>
            <a:pPr lvl="1"/>
            <a:endParaRPr lang="en-US" sz="900" dirty="0" smtClean="0"/>
          </a:p>
          <a:p>
            <a:pPr marL="1051560" lvl="2" indent="-457200">
              <a:buFont typeface="+mj-lt"/>
              <a:buAutoNum type="arabicPeriod"/>
            </a:pPr>
            <a:r>
              <a:rPr lang="en-US" sz="1800" dirty="0" smtClean="0">
                <a:solidFill>
                  <a:srgbClr val="FF0000"/>
                </a:solidFill>
              </a:rPr>
              <a:t>Main Heading</a:t>
            </a:r>
          </a:p>
          <a:p>
            <a:pPr marL="1051560" lvl="2" indent="-457200">
              <a:buFont typeface="+mj-lt"/>
              <a:buAutoNum type="arabicPeriod"/>
            </a:pPr>
            <a:r>
              <a:rPr lang="en-US" sz="1800" dirty="0" smtClean="0">
                <a:solidFill>
                  <a:srgbClr val="FF0000"/>
                </a:solidFill>
              </a:rPr>
              <a:t>Career Objective</a:t>
            </a:r>
          </a:p>
          <a:p>
            <a:pPr marL="1051560" lvl="2" indent="-457200">
              <a:buFont typeface="+mj-lt"/>
              <a:buAutoNum type="arabicPeriod"/>
            </a:pPr>
            <a:r>
              <a:rPr lang="en-US" sz="1800" dirty="0" smtClean="0">
                <a:solidFill>
                  <a:srgbClr val="FF0000"/>
                </a:solidFill>
              </a:rPr>
              <a:t>Summary of Qualifications</a:t>
            </a:r>
          </a:p>
          <a:p>
            <a:pPr marL="1051560" lvl="2" indent="-457200">
              <a:buFont typeface="+mj-lt"/>
              <a:buAutoNum type="arabicPeriod"/>
            </a:pPr>
            <a:r>
              <a:rPr lang="en-US" sz="1800" dirty="0" smtClean="0">
                <a:solidFill>
                  <a:srgbClr val="FF0000"/>
                </a:solidFill>
              </a:rPr>
              <a:t>Education</a:t>
            </a:r>
          </a:p>
          <a:p>
            <a:pPr marL="1051560" lvl="2" indent="-457200">
              <a:buFont typeface="+mj-lt"/>
              <a:buAutoNum type="arabicPeriod"/>
            </a:pPr>
            <a:r>
              <a:rPr lang="en-US" sz="1800" dirty="0" smtClean="0">
                <a:solidFill>
                  <a:srgbClr val="FF0000"/>
                </a:solidFill>
              </a:rPr>
              <a:t>Experience</a:t>
            </a:r>
          </a:p>
          <a:p>
            <a:pPr marL="1051560" lvl="2" indent="-457200">
              <a:buFont typeface="+mj-lt"/>
              <a:buAutoNum type="arabicPeriod"/>
            </a:pPr>
            <a:r>
              <a:rPr lang="en-US" sz="1800" dirty="0" smtClean="0">
                <a:solidFill>
                  <a:srgbClr val="FF0000"/>
                </a:solidFill>
              </a:rPr>
              <a:t>Capabilities and Skills</a:t>
            </a:r>
          </a:p>
          <a:p>
            <a:pPr marL="1051560" lvl="2" indent="-457200">
              <a:buFont typeface="+mj-lt"/>
              <a:buAutoNum type="arabicPeriod"/>
            </a:pPr>
            <a:r>
              <a:rPr lang="en-US" sz="1800" dirty="0" smtClean="0">
                <a:solidFill>
                  <a:srgbClr val="FF0000"/>
                </a:solidFill>
              </a:rPr>
              <a:t>Awards, Honors, and Activities</a:t>
            </a:r>
          </a:p>
        </p:txBody>
      </p:sp>
      <p:pic>
        <p:nvPicPr>
          <p:cNvPr id="5" name="Picture 4"/>
          <p:cNvPicPr>
            <a:picLocks noChangeAspect="1"/>
          </p:cNvPicPr>
          <p:nvPr/>
        </p:nvPicPr>
        <p:blipFill>
          <a:blip r:embed="rId2"/>
          <a:stretch>
            <a:fillRect/>
          </a:stretch>
        </p:blipFill>
        <p:spPr>
          <a:xfrm>
            <a:off x="4818888" y="3967924"/>
            <a:ext cx="4096512" cy="230428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215721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1. Main Heading</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normAutofit/>
          </a:bodyPr>
          <a:lstStyle/>
          <a:p>
            <a:r>
              <a:rPr lang="en-US" sz="2200" u="sng" dirty="0" smtClean="0"/>
              <a:t>Your resume should start with an uncluttered and simple main heading</a:t>
            </a:r>
            <a:r>
              <a:rPr lang="en-US" dirty="0" smtClean="0"/>
              <a:t>.  </a:t>
            </a:r>
          </a:p>
          <a:p>
            <a:endParaRPr lang="en-US" sz="800" dirty="0"/>
          </a:p>
          <a:p>
            <a:pPr lvl="1"/>
            <a:r>
              <a:rPr lang="en-US" sz="2000" dirty="0" smtClean="0"/>
              <a:t>The first line should be your name; add middle initial for more professional look.  Format your name so it stands out on the page.  </a:t>
            </a:r>
          </a:p>
          <a:p>
            <a:pPr lvl="1"/>
            <a:endParaRPr lang="en-US" sz="800" dirty="0"/>
          </a:p>
          <a:p>
            <a:pPr lvl="2"/>
            <a:r>
              <a:rPr lang="en-US" sz="1800" dirty="0" smtClean="0">
                <a:solidFill>
                  <a:srgbClr val="FF0000"/>
                </a:solidFill>
              </a:rPr>
              <a:t>Following your name, list your contact information, including your address, area code and phone number, and email address.  </a:t>
            </a:r>
          </a:p>
          <a:p>
            <a:pPr lvl="2"/>
            <a:r>
              <a:rPr lang="en-US" sz="1800" dirty="0" smtClean="0">
                <a:solidFill>
                  <a:srgbClr val="FF0000"/>
                </a:solidFill>
              </a:rPr>
              <a:t>Some omit street address to protect privacy and for safety reasons.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3962400" y="4995291"/>
            <a:ext cx="4762500" cy="1171575"/>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638359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Five: Employment Communication</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The Job Search, Resumes, and Cover Letters in the Digital Age</a:t>
            </a:r>
          </a:p>
        </p:txBody>
      </p:sp>
      <p:pic>
        <p:nvPicPr>
          <p:cNvPr id="7" name="Picture 6"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pic>
        <p:nvPicPr>
          <p:cNvPr id="10" name="Picture 9" descr="Job Search Icon&quot; Images – Browse 176 Stock Photos, Vectors ..."/>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438400"/>
            <a:ext cx="6210300" cy="3886200"/>
          </a:xfrm>
          <a:prstGeom prst="rect">
            <a:avLst/>
          </a:prstGeom>
          <a:noFill/>
          <a:ln>
            <a:noFill/>
          </a:ln>
        </p:spPr>
      </p:pic>
      <p:pic>
        <p:nvPicPr>
          <p:cNvPr id="11" name="Picture 10" descr="100+ Free Resume &amp; Interview Images - Pixabay"/>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4136571"/>
            <a:ext cx="2358717" cy="22098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2. Career Objective</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normAutofit/>
          </a:bodyPr>
          <a:lstStyle/>
          <a:p>
            <a:r>
              <a:rPr lang="en-US" sz="2200" u="sng" dirty="0" smtClean="0"/>
              <a:t>Although experts don’t agree on whether to include an objective on a resume, nearly all agree that if you do, it should be specific</a:t>
            </a:r>
            <a:r>
              <a:rPr lang="en-US" dirty="0" smtClean="0"/>
              <a:t>.  </a:t>
            </a:r>
          </a:p>
          <a:p>
            <a:endParaRPr lang="en-US" sz="800" dirty="0"/>
          </a:p>
          <a:p>
            <a:pPr lvl="1"/>
            <a:r>
              <a:rPr lang="en-US" sz="2000" dirty="0" smtClean="0">
                <a:solidFill>
                  <a:schemeClr val="tx1"/>
                </a:solidFill>
              </a:rPr>
              <a:t>A well-written objective – customized for the job opening – makes sense, especially for new grads with fresh training and relevant skills.</a:t>
            </a:r>
          </a:p>
          <a:p>
            <a:pPr lvl="1"/>
            <a:r>
              <a:rPr lang="en-US" sz="2000" dirty="0" smtClean="0">
                <a:solidFill>
                  <a:schemeClr val="tx1"/>
                </a:solidFill>
              </a:rPr>
              <a:t>Strive to include keywords from the job listing because these will help tracking systems select your resume.  </a:t>
            </a:r>
          </a:p>
          <a:p>
            <a:pPr lvl="1"/>
            <a:endParaRPr lang="en-US" sz="800" dirty="0" smtClean="0">
              <a:solidFill>
                <a:schemeClr val="tx1"/>
              </a:solidFill>
            </a:endParaRPr>
          </a:p>
          <a:p>
            <a:pPr lvl="2"/>
            <a:r>
              <a:rPr lang="en-US" sz="1800" dirty="0" smtClean="0">
                <a:solidFill>
                  <a:srgbClr val="FF0000"/>
                </a:solidFill>
              </a:rPr>
              <a:t>Focus on what you can contribute to the organization, not what the organization can do for you.</a:t>
            </a:r>
          </a:p>
        </p:txBody>
      </p:sp>
      <p:pic>
        <p:nvPicPr>
          <p:cNvPr id="5" name="Picture 4"/>
          <p:cNvPicPr>
            <a:picLocks noChangeAspect="1"/>
          </p:cNvPicPr>
          <p:nvPr/>
        </p:nvPicPr>
        <p:blipFill>
          <a:blip r:embed="rId2"/>
          <a:stretch>
            <a:fillRect/>
          </a:stretch>
        </p:blipFill>
        <p:spPr>
          <a:xfrm>
            <a:off x="4648200" y="4426695"/>
            <a:ext cx="4484077" cy="2419582"/>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335609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3. Summary of Qualifications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p:txBody>
          <a:bodyPr>
            <a:normAutofit/>
          </a:bodyPr>
          <a:lstStyle/>
          <a:p>
            <a:r>
              <a:rPr lang="en-US" sz="2200" u="sng" dirty="0" smtClean="0"/>
              <a:t>A summary of qualifications may be a short summary statement or a list of three to eight bulleted statements that prove you are the ideal candidate for the position</a:t>
            </a:r>
            <a:r>
              <a:rPr lang="en-US" dirty="0" smtClean="0"/>
              <a:t>.  </a:t>
            </a:r>
          </a:p>
          <a:p>
            <a:endParaRPr lang="en-US" sz="900" dirty="0"/>
          </a:p>
          <a:p>
            <a:pPr lvl="1"/>
            <a:r>
              <a:rPr lang="en-US" sz="2000" dirty="0" smtClean="0"/>
              <a:t>When formulating these statements, consider your experience in the field, your education, your unique skills, awards you have won, certifications you hold, and any other accomplishments.  </a:t>
            </a:r>
          </a:p>
          <a:p>
            <a:pPr lvl="1"/>
            <a:endParaRPr lang="en-US" sz="800" dirty="0" smtClean="0"/>
          </a:p>
          <a:p>
            <a:pPr lvl="2"/>
            <a:r>
              <a:rPr lang="en-US" sz="1800" dirty="0" smtClean="0">
                <a:solidFill>
                  <a:srgbClr val="FF0000"/>
                </a:solidFill>
              </a:rPr>
              <a:t>Target the most important qualifications an employer will be looking for in the person hired for this position.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818888" y="4587316"/>
            <a:ext cx="4325112" cy="2270684"/>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25500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4. Education</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lstStyle/>
          <a:p>
            <a:r>
              <a:rPr lang="en-US" sz="2200" u="sng" dirty="0" smtClean="0"/>
              <a:t>The next component in a chronological resume is your education – if it is more noteworthy than your work experience</a:t>
            </a:r>
            <a:r>
              <a:rPr lang="en-US" dirty="0" smtClean="0"/>
              <a:t>.  </a:t>
            </a:r>
          </a:p>
          <a:p>
            <a:endParaRPr lang="en-US" sz="800" dirty="0"/>
          </a:p>
          <a:p>
            <a:pPr lvl="1"/>
            <a:r>
              <a:rPr lang="en-US" sz="2000" dirty="0" smtClean="0"/>
              <a:t>In this section you would include the name and location of schools, dates of attendance, major fields of study, and degrees received</a:t>
            </a:r>
            <a:r>
              <a:rPr lang="en-US" dirty="0" smtClean="0"/>
              <a:t>.  </a:t>
            </a:r>
          </a:p>
          <a:p>
            <a:pPr lvl="1"/>
            <a:endParaRPr lang="en-US" sz="800" dirty="0"/>
          </a:p>
          <a:p>
            <a:pPr lvl="2"/>
            <a:r>
              <a:rPr lang="en-US" sz="1800" dirty="0">
                <a:solidFill>
                  <a:srgbClr val="FF0000"/>
                </a:solidFill>
              </a:rPr>
              <a:t>Your grade point average (GPA) and/or class ranking may be important to prospective employers.  </a:t>
            </a:r>
            <a:endParaRPr lang="en-US" sz="1800" dirty="0" smtClean="0">
              <a:solidFill>
                <a:srgbClr val="FF0000"/>
              </a:solidFill>
            </a:endParaRPr>
          </a:p>
          <a:p>
            <a:pPr lvl="2"/>
            <a:r>
              <a:rPr lang="en-US" sz="1800" dirty="0" smtClean="0">
                <a:solidFill>
                  <a:srgbClr val="FF0000"/>
                </a:solidFill>
              </a:rPr>
              <a:t>Once you have attended college, you don’t need to list high school information on your resume.</a:t>
            </a:r>
          </a:p>
        </p:txBody>
      </p:sp>
      <p:pic>
        <p:nvPicPr>
          <p:cNvPr id="6" name="Picture 5"/>
          <p:cNvPicPr>
            <a:picLocks noChangeAspect="1"/>
          </p:cNvPicPr>
          <p:nvPr/>
        </p:nvPicPr>
        <p:blipFill>
          <a:blip r:embed="rId2"/>
          <a:stretch>
            <a:fillRect/>
          </a:stretch>
        </p:blipFill>
        <p:spPr>
          <a:xfrm>
            <a:off x="5562600" y="4470400"/>
            <a:ext cx="3581400" cy="2387600"/>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248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5. Work Experience or Employment History</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normAutofit/>
          </a:bodyPr>
          <a:lstStyle/>
          <a:p>
            <a:r>
              <a:rPr lang="en-US" sz="2200" u="sng" dirty="0" smtClean="0"/>
              <a:t>When your work or volunteer experience is significant and relevant to the position sought, this information should appear before your education</a:t>
            </a:r>
            <a:r>
              <a:rPr lang="en-US" dirty="0" smtClean="0"/>
              <a:t>.  </a:t>
            </a:r>
          </a:p>
          <a:p>
            <a:endParaRPr lang="en-US" sz="800" dirty="0"/>
          </a:p>
          <a:p>
            <a:pPr lvl="1"/>
            <a:r>
              <a:rPr lang="en-US" sz="2000" dirty="0" smtClean="0"/>
              <a:t>List your most recent employment first and work backward, including only those jobs that you think will help you win the </a:t>
            </a:r>
            <a:r>
              <a:rPr lang="en-US" sz="2000" dirty="0" smtClean="0"/>
              <a:t>job.  </a:t>
            </a:r>
          </a:p>
          <a:p>
            <a:pPr lvl="1"/>
            <a:r>
              <a:rPr lang="en-US" sz="2000" dirty="0" smtClean="0"/>
              <a:t>R</a:t>
            </a:r>
            <a:r>
              <a:rPr lang="en-US" sz="2000" dirty="0" smtClean="0"/>
              <a:t>ather </a:t>
            </a:r>
            <a:r>
              <a:rPr lang="en-US" sz="2000" dirty="0"/>
              <a:t>than list every single </a:t>
            </a:r>
            <a:r>
              <a:rPr lang="en-US" sz="2000" dirty="0" smtClean="0"/>
              <a:t>duty performed, </a:t>
            </a:r>
            <a:r>
              <a:rPr lang="en-US" sz="2000" dirty="0"/>
              <a:t>customize your information so that it relates to the </a:t>
            </a:r>
            <a:r>
              <a:rPr lang="en-US" sz="2000" dirty="0" smtClean="0"/>
              <a:t>position you’re seeking.  </a:t>
            </a:r>
            <a:endParaRPr lang="en-US" sz="2000" dirty="0"/>
          </a:p>
          <a:p>
            <a:pPr lvl="1"/>
            <a:endParaRPr lang="en-US" sz="800" dirty="0"/>
          </a:p>
          <a:p>
            <a:pPr lvl="2"/>
            <a:r>
              <a:rPr lang="en-US" sz="1800" dirty="0" smtClean="0">
                <a:solidFill>
                  <a:srgbClr val="FF0000"/>
                </a:solidFill>
              </a:rPr>
              <a:t>Be aware that time gaps in your employment history will probably be questioned in the interview.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569416" y="4724400"/>
            <a:ext cx="4315589" cy="160019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039147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5. Work Experience or Employment History</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lstStyle/>
          <a:p>
            <a:r>
              <a:rPr lang="en-US" sz="2200" u="sng" dirty="0" smtClean="0"/>
              <a:t>In addition to technical skills, employers seek individuals with communication, management, and interpersonal capabilities</a:t>
            </a:r>
            <a:r>
              <a:rPr lang="en-US" dirty="0" smtClean="0"/>
              <a:t>.  </a:t>
            </a:r>
          </a:p>
          <a:p>
            <a:endParaRPr lang="en-US" sz="800" dirty="0"/>
          </a:p>
          <a:p>
            <a:pPr lvl="1"/>
            <a:r>
              <a:rPr lang="en-US" sz="2000" dirty="0" smtClean="0"/>
              <a:t>This means you will want to select work experiences and achievements that illustrate your initiative, dependability, responsibility, resourcefulness, flexibility, and leadership.  </a:t>
            </a:r>
          </a:p>
          <a:p>
            <a:pPr lvl="1"/>
            <a:endParaRPr lang="en-US" sz="800" dirty="0"/>
          </a:p>
          <a:p>
            <a:pPr lvl="2"/>
            <a:r>
              <a:rPr lang="en-US" sz="1800" dirty="0" smtClean="0">
                <a:solidFill>
                  <a:srgbClr val="FF0000"/>
                </a:solidFill>
              </a:rPr>
              <a:t>Employers also want people who can work in teams.</a:t>
            </a:r>
            <a:endParaRPr lang="en-US" sz="1800" dirty="0">
              <a:solidFill>
                <a:srgbClr val="FF0000"/>
              </a:solidFill>
            </a:endParaRPr>
          </a:p>
        </p:txBody>
      </p:sp>
      <p:pic>
        <p:nvPicPr>
          <p:cNvPr id="6" name="Picture 5"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pic>
        <p:nvPicPr>
          <p:cNvPr id="8" name="Picture 7"/>
          <p:cNvPicPr>
            <a:picLocks noChangeAspect="1"/>
          </p:cNvPicPr>
          <p:nvPr/>
        </p:nvPicPr>
        <p:blipFill>
          <a:blip r:embed="rId3"/>
          <a:stretch>
            <a:fillRect/>
          </a:stretch>
        </p:blipFill>
        <p:spPr>
          <a:xfrm>
            <a:off x="4569416" y="4724400"/>
            <a:ext cx="4315589" cy="1600199"/>
          </a:xfrm>
          <a:prstGeom prst="rect">
            <a:avLst/>
          </a:prstGeom>
        </p:spPr>
      </p:pic>
    </p:spTree>
    <p:extLst>
      <p:ext uri="{BB962C8B-B14F-4D97-AF65-F5344CB8AC3E}">
        <p14:creationId xmlns:p14="http://schemas.microsoft.com/office/powerpoint/2010/main" val="3832088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6. Capabilities and Skills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lstStyle/>
          <a:p>
            <a:r>
              <a:rPr lang="en-US" sz="2200" u="sng" dirty="0" smtClean="0"/>
              <a:t>Recruiters want to know </a:t>
            </a:r>
            <a:r>
              <a:rPr lang="en-US" sz="2200" u="sng" dirty="0" smtClean="0"/>
              <a:t>what </a:t>
            </a:r>
            <a:r>
              <a:rPr lang="en-US" sz="2200" u="sng" dirty="0" smtClean="0"/>
              <a:t>you can do for their companies</a:t>
            </a:r>
            <a:r>
              <a:rPr lang="en-US" dirty="0" smtClean="0"/>
              <a:t>.  </a:t>
            </a:r>
          </a:p>
          <a:p>
            <a:endParaRPr lang="en-US" sz="800" dirty="0"/>
          </a:p>
          <a:p>
            <a:pPr lvl="1"/>
            <a:r>
              <a:rPr lang="en-US" sz="2000" dirty="0" smtClean="0"/>
              <a:t>List your skills, especially those that relate to the targeted position.  </a:t>
            </a:r>
          </a:p>
          <a:p>
            <a:pPr lvl="1"/>
            <a:r>
              <a:rPr lang="en-US" sz="2000" dirty="0" smtClean="0"/>
              <a:t>Talk about your ability to use the Internet, search engines, software programs, social media, office equipment, and communication tools. </a:t>
            </a:r>
            <a:endParaRPr lang="en-US" sz="2000" dirty="0" smtClean="0"/>
          </a:p>
          <a:p>
            <a:pPr lvl="1"/>
            <a:r>
              <a:rPr lang="en-US" sz="2000" dirty="0"/>
              <a:t>You will also want to highlight exceptional aptitudes, </a:t>
            </a:r>
            <a:r>
              <a:rPr lang="en-US" sz="2000" dirty="0" smtClean="0"/>
              <a:t>like </a:t>
            </a:r>
            <a:r>
              <a:rPr lang="en-US" sz="2000" dirty="0"/>
              <a:t>working well under stress, learning </a:t>
            </a:r>
            <a:r>
              <a:rPr lang="en-US" sz="2000" dirty="0" smtClean="0"/>
              <a:t>quickly</a:t>
            </a:r>
            <a:r>
              <a:rPr lang="en-US" sz="2000" dirty="0"/>
              <a:t>, and interacting with customers.  </a:t>
            </a:r>
            <a:endParaRPr lang="en-US" sz="2000" dirty="0" smtClean="0"/>
          </a:p>
          <a:p>
            <a:pPr lvl="1"/>
            <a:endParaRPr lang="en-US" sz="800" dirty="0">
              <a:solidFill>
                <a:srgbClr val="FF0000"/>
              </a:solidFill>
            </a:endParaRPr>
          </a:p>
          <a:p>
            <a:pPr lvl="2"/>
            <a:r>
              <a:rPr lang="en-US" sz="1800" dirty="0" smtClean="0">
                <a:solidFill>
                  <a:srgbClr val="FF0000"/>
                </a:solidFill>
              </a:rPr>
              <a:t>Use </a:t>
            </a:r>
            <a:r>
              <a:rPr lang="en-US" sz="1800" dirty="0" smtClean="0">
                <a:solidFill>
                  <a:srgbClr val="FF0000"/>
                </a:solidFill>
              </a:rPr>
              <a:t>expressions such as “proficient in,” “competent in,” “experienced in,” and “ability to.”</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572000" y="4618239"/>
            <a:ext cx="4572000" cy="2274093"/>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648558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smtClean="0"/>
              <a:t>Organizing Your Information Into Effective Resume Categories</a:t>
            </a:r>
            <a:br>
              <a:rPr lang="en-US" sz="2200" dirty="0" smtClean="0"/>
            </a:br>
            <a:r>
              <a:rPr lang="en-US" sz="1800" dirty="0" smtClean="0"/>
              <a:t>7. Awards, Honors, and Activities</a:t>
            </a:r>
            <a:endParaRPr lang="en-US" sz="1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normAutofit/>
          </a:bodyPr>
          <a:lstStyle/>
          <a:p>
            <a:r>
              <a:rPr lang="en-US" sz="2400" u="sng" dirty="0" smtClean="0"/>
              <a:t>If you have any awards or honors, highlight them by listing them under a separate heading. </a:t>
            </a:r>
            <a:endParaRPr lang="en-US" sz="2400" u="sng" dirty="0" smtClean="0"/>
          </a:p>
          <a:p>
            <a:endParaRPr lang="en-US" sz="800" u="sng" dirty="0" smtClean="0"/>
          </a:p>
          <a:p>
            <a:pPr lvl="1"/>
            <a:r>
              <a:rPr lang="en-US" dirty="0" smtClean="0">
                <a:solidFill>
                  <a:srgbClr val="FF0000"/>
                </a:solidFill>
              </a:rPr>
              <a:t>It </a:t>
            </a:r>
            <a:r>
              <a:rPr lang="en-US" dirty="0">
                <a:solidFill>
                  <a:srgbClr val="FF0000"/>
                </a:solidFill>
              </a:rPr>
              <a:t>is </a:t>
            </a:r>
            <a:r>
              <a:rPr lang="en-US" dirty="0" smtClean="0">
                <a:solidFill>
                  <a:srgbClr val="FF0000"/>
                </a:solidFill>
              </a:rPr>
              <a:t>appropriate </a:t>
            </a:r>
            <a:r>
              <a:rPr lang="en-US" dirty="0">
                <a:solidFill>
                  <a:srgbClr val="FF0000"/>
                </a:solidFill>
              </a:rPr>
              <a:t>to include school, community, volunteer, and professional activities.  </a:t>
            </a:r>
          </a:p>
        </p:txBody>
      </p:sp>
      <p:pic>
        <p:nvPicPr>
          <p:cNvPr id="5" name="Picture 4"/>
          <p:cNvPicPr>
            <a:picLocks noChangeAspect="1"/>
          </p:cNvPicPr>
          <p:nvPr/>
        </p:nvPicPr>
        <p:blipFill>
          <a:blip r:embed="rId2"/>
          <a:stretch>
            <a:fillRect/>
          </a:stretch>
        </p:blipFill>
        <p:spPr>
          <a:xfrm>
            <a:off x="5525534" y="3048000"/>
            <a:ext cx="3267075" cy="3267075"/>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599026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Include References?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normAutofit/>
          </a:bodyPr>
          <a:lstStyle/>
          <a:p>
            <a:r>
              <a:rPr lang="en-US" sz="2200" u="sng" dirty="0" smtClean="0"/>
              <a:t>Listing references directly on a resume takes up valuable space.  Instead, recruiters prefer that you bring to the interview a list of individuals willing to discuss your qualifications</a:t>
            </a:r>
            <a:r>
              <a:rPr lang="en-US" sz="2000" dirty="0" smtClean="0"/>
              <a:t>. </a:t>
            </a:r>
          </a:p>
          <a:p>
            <a:endParaRPr lang="en-US" sz="800" dirty="0" smtClean="0"/>
          </a:p>
          <a:p>
            <a:pPr lvl="1"/>
            <a:r>
              <a:rPr lang="en-US" sz="2000" dirty="0" smtClean="0"/>
              <a:t>You should prepare a separate list of three to five individuals, such as instructors, your current employer or previous employers, colleagues or subordinates, and other professional contacts.  </a:t>
            </a:r>
          </a:p>
          <a:p>
            <a:pPr lvl="1"/>
            <a:endParaRPr lang="en-US" sz="900" dirty="0"/>
          </a:p>
          <a:p>
            <a:pPr lvl="2"/>
            <a:r>
              <a:rPr lang="en-US" dirty="0" smtClean="0">
                <a:solidFill>
                  <a:srgbClr val="FF0000"/>
                </a:solidFill>
              </a:rPr>
              <a:t>Do not include personal or character references, such as friends, family, or neighbors.  </a:t>
            </a:r>
            <a:endParaRPr lang="en-US" dirty="0">
              <a:solidFill>
                <a:srgbClr val="FF0000"/>
              </a:solidFill>
            </a:endParaRPr>
          </a:p>
        </p:txBody>
      </p:sp>
      <p:pic>
        <p:nvPicPr>
          <p:cNvPr id="3074" name="Picture 2" descr="It's Important To Check References - Employment Screening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688" y="4946356"/>
            <a:ext cx="4582099" cy="1290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668636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Preparing a Basic Print Resume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lstStyle/>
          <a:p>
            <a:r>
              <a:rPr lang="en-US" sz="2200" u="sng" dirty="0" smtClean="0"/>
              <a:t>Prepare a print-based traditional resume</a:t>
            </a:r>
            <a:r>
              <a:rPr lang="en-US" dirty="0" smtClean="0"/>
              <a:t>.  </a:t>
            </a:r>
          </a:p>
          <a:p>
            <a:endParaRPr lang="en-US" sz="800" dirty="0"/>
          </a:p>
          <a:p>
            <a:pPr lvl="1"/>
            <a:r>
              <a:rPr lang="en-US" sz="2000" dirty="0" smtClean="0"/>
              <a:t>It should be attractively formatted to maximize readability. </a:t>
            </a:r>
            <a:r>
              <a:rPr lang="en-US" dirty="0" smtClean="0"/>
              <a:t> </a:t>
            </a:r>
          </a:p>
          <a:p>
            <a:pPr lvl="1"/>
            <a:endParaRPr lang="en-US" sz="800" dirty="0"/>
          </a:p>
          <a:p>
            <a:pPr lvl="2"/>
            <a:r>
              <a:rPr lang="en-US" sz="1800" dirty="0" smtClean="0">
                <a:solidFill>
                  <a:srgbClr val="FF0000"/>
                </a:solidFill>
              </a:rPr>
              <a:t>This resume is useful (1) during job interviews, (2) for person-to-person networking situations, (3) for recruiters at career fairs, and (4) when you are competing for a job that does not require an electronic submission.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554461" y="3886200"/>
            <a:ext cx="4309533" cy="2424113"/>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606461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Cover Messages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normAutofit/>
          </a:bodyPr>
          <a:lstStyle/>
          <a:p>
            <a:r>
              <a:rPr lang="en-US" sz="2400" u="sng" dirty="0" smtClean="0"/>
              <a:t>A cover message, also known as a cover letter, has always been a graceful way of introducing your resume.  </a:t>
            </a:r>
          </a:p>
          <a:p>
            <a:endParaRPr lang="en-US" sz="800" u="sng" dirty="0" smtClean="0"/>
          </a:p>
          <a:p>
            <a:pPr lvl="1"/>
            <a:r>
              <a:rPr lang="en-US" sz="2000" dirty="0" smtClean="0"/>
              <a:t>Hiring managers argue cover letters are critical as they reveal writing skills and key evidence missing in a resume</a:t>
            </a:r>
            <a:r>
              <a:rPr lang="en-US" dirty="0" smtClean="0"/>
              <a:t>.  </a:t>
            </a:r>
          </a:p>
          <a:p>
            <a:pPr lvl="1"/>
            <a:endParaRPr lang="en-US" sz="800" dirty="0"/>
          </a:p>
          <a:p>
            <a:pPr lvl="2"/>
            <a:r>
              <a:rPr lang="en-US" sz="1800" dirty="0" smtClean="0">
                <a:solidFill>
                  <a:srgbClr val="FF0000"/>
                </a:solidFill>
              </a:rPr>
              <a:t>Well-written cover letters will help a candidate stand apart from others.</a:t>
            </a:r>
            <a:endParaRPr lang="en-US" sz="1800" dirty="0">
              <a:solidFill>
                <a:srgbClr val="FF0000"/>
              </a:solidFill>
            </a:endParaRPr>
          </a:p>
        </p:txBody>
      </p:sp>
      <p:sp>
        <p:nvSpPr>
          <p:cNvPr id="5" name="AutoShape 2" descr="8 things to cut from your cover letter - SEEK Career Adv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284973" y="3886200"/>
            <a:ext cx="4577306" cy="2361694"/>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27655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 Steps in a Successful Job 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normAutofit fontScale="92500" lnSpcReduction="10000"/>
          </a:bodyPr>
          <a:lstStyle/>
          <a:p>
            <a:r>
              <a:rPr lang="en-US" sz="2600" u="sng" dirty="0" smtClean="0"/>
              <a:t>Following is the best </a:t>
            </a:r>
            <a:r>
              <a:rPr lang="en-US" sz="2600" u="sng" dirty="0"/>
              <a:t>plan for completing </a:t>
            </a:r>
            <a:r>
              <a:rPr lang="en-US" sz="2600" u="sng" dirty="0" smtClean="0"/>
              <a:t>your job search</a:t>
            </a:r>
            <a:r>
              <a:rPr lang="en-US" sz="2600" dirty="0" smtClean="0"/>
              <a:t>:</a:t>
            </a:r>
          </a:p>
          <a:p>
            <a:endParaRPr lang="en-US" sz="900" dirty="0" smtClean="0">
              <a:solidFill>
                <a:srgbClr val="FF0000"/>
              </a:solidFill>
            </a:endParaRPr>
          </a:p>
          <a:p>
            <a:pPr marL="731520" lvl="1" indent="-457200">
              <a:buFont typeface="+mj-lt"/>
              <a:buAutoNum type="arabicPeriod"/>
            </a:pPr>
            <a:r>
              <a:rPr lang="en-US" sz="2400" dirty="0" smtClean="0"/>
              <a:t>Analyze Yourself</a:t>
            </a:r>
          </a:p>
          <a:p>
            <a:pPr lvl="2"/>
            <a:r>
              <a:rPr lang="en-US" sz="1900" dirty="0" smtClean="0">
                <a:solidFill>
                  <a:srgbClr val="FF0000"/>
                </a:solidFill>
              </a:rPr>
              <a:t>Identify your interests and goals - Assess your qualifications - Explore career opportunities.</a:t>
            </a:r>
          </a:p>
          <a:p>
            <a:pPr marL="731520" lvl="1" indent="-457200">
              <a:buFont typeface="+mj-lt"/>
              <a:buAutoNum type="arabicPeriod"/>
            </a:pPr>
            <a:r>
              <a:rPr lang="en-US" sz="2400" dirty="0" smtClean="0"/>
              <a:t>Develop a Job-Search Strategy</a:t>
            </a:r>
          </a:p>
          <a:p>
            <a:pPr lvl="2"/>
            <a:r>
              <a:rPr lang="en-US" sz="1900" dirty="0" smtClean="0">
                <a:solidFill>
                  <a:srgbClr val="FF0000"/>
                </a:solidFill>
              </a:rPr>
              <a:t>Search the open job market - Pursue the hidden job market - Cultivate your online presence - Build your personal brand – Network</a:t>
            </a:r>
          </a:p>
          <a:p>
            <a:pPr marL="731520" lvl="1" indent="-457200">
              <a:buFont typeface="+mj-lt"/>
              <a:buAutoNum type="arabicPeriod"/>
            </a:pPr>
            <a:r>
              <a:rPr lang="en-US" sz="2400" dirty="0" smtClean="0"/>
              <a:t>Create a Customized Resume</a:t>
            </a:r>
          </a:p>
          <a:p>
            <a:pPr lvl="2"/>
            <a:r>
              <a:rPr lang="en-US" sz="1900" dirty="0" smtClean="0">
                <a:solidFill>
                  <a:srgbClr val="FF0000"/>
                </a:solidFill>
              </a:rPr>
              <a:t>Choose a resume style - Organize your info concisely - Tailor your resume to each position - Optimize for digital technology</a:t>
            </a:r>
          </a:p>
          <a:p>
            <a:pPr marL="731520" lvl="1" indent="-457200">
              <a:buFont typeface="+mj-lt"/>
              <a:buAutoNum type="arabicPeriod"/>
            </a:pPr>
            <a:r>
              <a:rPr lang="en-US" sz="2400" dirty="0" smtClean="0"/>
              <a:t>Know the Hiring Process</a:t>
            </a:r>
          </a:p>
          <a:p>
            <a:pPr lvl="2"/>
            <a:r>
              <a:rPr lang="en-US" sz="1900" dirty="0" smtClean="0">
                <a:solidFill>
                  <a:srgbClr val="FF0000"/>
                </a:solidFill>
              </a:rPr>
              <a:t>Submit a resume, application, or e-portfolio – Undergo screening and hiring interviews – Accept an offer or reevaluate your progress</a:t>
            </a:r>
            <a:endParaRPr lang="en-US" sz="1900" dirty="0">
              <a:solidFill>
                <a:srgbClr val="FF0000"/>
              </a:solidFill>
            </a:endParaRPr>
          </a:p>
        </p:txBody>
      </p:sp>
      <p:pic>
        <p:nvPicPr>
          <p:cNvPr id="5" name="Picture 4"/>
          <p:cNvPicPr>
            <a:picLocks noChangeAspect="1"/>
          </p:cNvPicPr>
          <p:nvPr/>
        </p:nvPicPr>
        <p:blipFill>
          <a:blip r:embed="rId2"/>
          <a:stretch>
            <a:fillRect/>
          </a:stretch>
        </p:blipFill>
        <p:spPr>
          <a:xfrm>
            <a:off x="7696200" y="55567"/>
            <a:ext cx="1371600" cy="1295400"/>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905912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Creating a Customized Cover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normAutofit/>
          </a:bodyPr>
          <a:lstStyle/>
          <a:p>
            <a:r>
              <a:rPr lang="en-US" sz="2400" u="sng" dirty="0" smtClean="0"/>
              <a:t>Regardless of its length (from 2 paragraphs to full page),     a cover message should have three primary parts</a:t>
            </a:r>
            <a:r>
              <a:rPr lang="en-US" sz="2400" dirty="0" smtClean="0"/>
              <a:t>: </a:t>
            </a:r>
          </a:p>
          <a:p>
            <a:endParaRPr lang="en-US" sz="800" u="sng" dirty="0"/>
          </a:p>
          <a:p>
            <a:pPr lvl="1"/>
            <a:r>
              <a:rPr lang="en-US" dirty="0" smtClean="0"/>
              <a:t>(1) An </a:t>
            </a:r>
            <a:r>
              <a:rPr lang="en-US" u="sng" dirty="0" smtClean="0"/>
              <a:t>opening</a:t>
            </a:r>
            <a:r>
              <a:rPr lang="en-US" dirty="0" smtClean="0"/>
              <a:t> that captures attention, introduces the message, and identifies the position, (2) A </a:t>
            </a:r>
            <a:r>
              <a:rPr lang="en-US" u="sng" dirty="0" smtClean="0"/>
              <a:t>body</a:t>
            </a:r>
            <a:r>
              <a:rPr lang="en-US" dirty="0" smtClean="0"/>
              <a:t> that sells the candidate and focuses on the employer’s needs, and (3) a </a:t>
            </a:r>
            <a:r>
              <a:rPr lang="en-US" u="sng" dirty="0" smtClean="0"/>
              <a:t>closing</a:t>
            </a:r>
            <a:r>
              <a:rPr lang="en-US" dirty="0" smtClean="0"/>
              <a:t> that requests an interview and motivates action.</a:t>
            </a:r>
          </a:p>
          <a:p>
            <a:pPr lvl="1"/>
            <a:endParaRPr lang="en-US" sz="800" dirty="0"/>
          </a:p>
          <a:p>
            <a:pPr lvl="2"/>
            <a:r>
              <a:rPr lang="en-US" dirty="0" smtClean="0">
                <a:solidFill>
                  <a:srgbClr val="FF0000"/>
                </a:solidFill>
              </a:rPr>
              <a:t>Write a personalized, customized cover message for every position that interests you.</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772400" y="4807951"/>
            <a:ext cx="962025" cy="1350448"/>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694744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Unit Five: Employment Communication</a:t>
            </a:r>
            <a:endParaRPr lang="en-US" sz="23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300" u="sng" dirty="0" smtClean="0"/>
              <a:t>Interviewing and Following Up</a:t>
            </a:r>
          </a:p>
        </p:txBody>
      </p:sp>
      <p:pic>
        <p:nvPicPr>
          <p:cNvPr id="7" name="Picture 6"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pic>
        <p:nvPicPr>
          <p:cNvPr id="10" name="Picture 9" descr="900+ Free Interview &amp; Job Interview Images - Pixabay"/>
          <p:cNvPicPr/>
          <p:nvPr/>
        </p:nvPicPr>
        <p:blipFill>
          <a:blip r:embed="rId3">
            <a:extLst>
              <a:ext uri="{28A0092B-C50C-407E-A947-70E740481C1C}">
                <a14:useLocalDpi xmlns:a14="http://schemas.microsoft.com/office/drawing/2010/main" val="0"/>
              </a:ext>
            </a:extLst>
          </a:blip>
          <a:srcRect/>
          <a:stretch>
            <a:fillRect/>
          </a:stretch>
        </p:blipFill>
        <p:spPr bwMode="auto">
          <a:xfrm>
            <a:off x="1741932" y="2362200"/>
            <a:ext cx="5696712" cy="3581400"/>
          </a:xfrm>
          <a:prstGeom prst="rect">
            <a:avLst/>
          </a:prstGeom>
          <a:noFill/>
          <a:ln>
            <a:noFill/>
          </a:ln>
        </p:spPr>
      </p:pic>
    </p:spTree>
    <p:extLst>
      <p:ext uri="{BB962C8B-B14F-4D97-AF65-F5344CB8AC3E}">
        <p14:creationId xmlns:p14="http://schemas.microsoft.com/office/powerpoint/2010/main" val="3816062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Interviewing Effectively in Today’s Competitive Job Market</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lstStyle/>
          <a:p>
            <a:r>
              <a:rPr lang="en-US" sz="2200" u="sng" dirty="0" smtClean="0"/>
              <a:t>Whether you are completing your education and searching for your first serious position or are in the workforce and striving to change jobs, a job interview can be life changing</a:t>
            </a:r>
            <a:r>
              <a:rPr lang="en-US" dirty="0" smtClean="0"/>
              <a:t>.  </a:t>
            </a:r>
          </a:p>
          <a:p>
            <a:endParaRPr lang="en-US" sz="800" dirty="0"/>
          </a:p>
          <a:p>
            <a:pPr lvl="1"/>
            <a:r>
              <a:rPr lang="en-US" sz="2000" dirty="0" smtClean="0">
                <a:solidFill>
                  <a:srgbClr val="FF0000"/>
                </a:solidFill>
              </a:rPr>
              <a:t>Because employment is a major part of everyone’s life, the job interview takes on enormous importance.</a:t>
            </a:r>
            <a:endParaRPr lang="en-US" sz="2000" dirty="0">
              <a:solidFill>
                <a:srgbClr val="FF0000"/>
              </a:solidFill>
            </a:endParaRPr>
          </a:p>
        </p:txBody>
      </p:sp>
      <p:pic>
        <p:nvPicPr>
          <p:cNvPr id="1026" name="Picture 2" descr="COMPLETE INTERVIEW GUIDANCE MATERIAL: FRONTLINES MEDIA - FrontLines M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0005" y="3733800"/>
            <a:ext cx="4717893" cy="2476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841595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Purpose and Sequencing of Employment Interviews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normAutofit/>
          </a:bodyPr>
          <a:lstStyle/>
          <a:p>
            <a:r>
              <a:rPr lang="en-US" sz="2200" u="sng" dirty="0" smtClean="0"/>
              <a:t>An interview has several purposes for you as a job candidate</a:t>
            </a:r>
            <a:r>
              <a:rPr lang="en-US" dirty="0" smtClean="0"/>
              <a:t>.  </a:t>
            </a:r>
          </a:p>
          <a:p>
            <a:endParaRPr lang="en-US" sz="800" dirty="0"/>
          </a:p>
          <a:p>
            <a:pPr lvl="1"/>
            <a:r>
              <a:rPr lang="en-US" sz="2000" dirty="0" smtClean="0"/>
              <a:t>It is an opportunity to (1) convince the employer of your potential, (2) learn more about the job and the company, and (3) expand on  the information in your resume. </a:t>
            </a:r>
          </a:p>
          <a:p>
            <a:pPr lvl="1"/>
            <a:endParaRPr lang="en-US" sz="800" dirty="0"/>
          </a:p>
          <a:p>
            <a:pPr lvl="2"/>
            <a:r>
              <a:rPr lang="en-US" sz="1800" dirty="0" smtClean="0">
                <a:solidFill>
                  <a:srgbClr val="FF0000"/>
                </a:solidFill>
              </a:rPr>
              <a:t>This is the time for you to gather information to determine whether you would fit into the company culture.  You should also be thinking about whether the job suits your career goals.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50121" y="3962400"/>
            <a:ext cx="3586031" cy="2312990"/>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898844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Purpose and Sequencing of Employment Interviews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lstStyle/>
          <a:p>
            <a:r>
              <a:rPr lang="en-US" sz="2200" u="sng" dirty="0" smtClean="0"/>
              <a:t>From an employer’s perspective, the interview is opportunity to: </a:t>
            </a:r>
          </a:p>
          <a:p>
            <a:endParaRPr lang="en-US" sz="800" u="sng" dirty="0"/>
          </a:p>
          <a:p>
            <a:pPr marL="731520" lvl="1" indent="-457200">
              <a:buFont typeface="+mj-lt"/>
              <a:buAutoNum type="arabicPeriod"/>
            </a:pPr>
            <a:r>
              <a:rPr lang="en-US" sz="1900" dirty="0" smtClean="0">
                <a:solidFill>
                  <a:srgbClr val="FF0000"/>
                </a:solidFill>
              </a:rPr>
              <a:t>Assess your abilities in relation to the requirements for the position.</a:t>
            </a:r>
          </a:p>
          <a:p>
            <a:pPr marL="731520" lvl="1" indent="-457200">
              <a:buFont typeface="+mj-lt"/>
              <a:buAutoNum type="arabicPeriod"/>
            </a:pPr>
            <a:r>
              <a:rPr lang="en-US" sz="1900" dirty="0" smtClean="0">
                <a:solidFill>
                  <a:srgbClr val="FF0000"/>
                </a:solidFill>
              </a:rPr>
              <a:t>Discuss training, experience, knowledge, and abilities in more detail.</a:t>
            </a:r>
          </a:p>
          <a:p>
            <a:pPr marL="731520" lvl="1" indent="-457200">
              <a:buFont typeface="+mj-lt"/>
              <a:buAutoNum type="arabicPeriod"/>
            </a:pPr>
            <a:r>
              <a:rPr lang="en-US" sz="1900" dirty="0">
                <a:solidFill>
                  <a:srgbClr val="FF0000"/>
                </a:solidFill>
              </a:rPr>
              <a:t>S</a:t>
            </a:r>
            <a:r>
              <a:rPr lang="en-US" sz="1900" dirty="0" smtClean="0">
                <a:solidFill>
                  <a:srgbClr val="FF0000"/>
                </a:solidFill>
              </a:rPr>
              <a:t>ee what drives and motivates you.</a:t>
            </a:r>
          </a:p>
          <a:p>
            <a:pPr marL="731520" lvl="1" indent="-457200">
              <a:buFont typeface="+mj-lt"/>
              <a:buAutoNum type="arabicPeriod"/>
            </a:pPr>
            <a:r>
              <a:rPr lang="en-US" sz="1900" dirty="0" smtClean="0">
                <a:solidFill>
                  <a:srgbClr val="FF0000"/>
                </a:solidFill>
              </a:rPr>
              <a:t>Decide whether you would fit into the organization.</a:t>
            </a:r>
            <a:endParaRPr lang="en-US" sz="1900" dirty="0">
              <a:solidFill>
                <a:srgbClr val="FF0000"/>
              </a:solidFill>
            </a:endParaRPr>
          </a:p>
        </p:txBody>
      </p:sp>
      <p:pic>
        <p:nvPicPr>
          <p:cNvPr id="5" name="Picture 4"/>
          <p:cNvPicPr>
            <a:picLocks noChangeAspect="1"/>
          </p:cNvPicPr>
          <p:nvPr/>
        </p:nvPicPr>
        <p:blipFill>
          <a:blip r:embed="rId2"/>
          <a:stretch>
            <a:fillRect/>
          </a:stretch>
        </p:blipFill>
        <p:spPr>
          <a:xfrm>
            <a:off x="5410200" y="3581400"/>
            <a:ext cx="3482181" cy="2649940"/>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22246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Before the Interview</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lstStyle/>
          <a:p>
            <a:r>
              <a:rPr lang="en-US" sz="2200" u="sng" dirty="0" smtClean="0"/>
              <a:t>Once you have sent out at least one resume or filled out one job application, you must consider yourself an active job seeker</a:t>
            </a:r>
            <a:r>
              <a:rPr lang="en-US" dirty="0" smtClean="0"/>
              <a:t>.  </a:t>
            </a:r>
          </a:p>
          <a:p>
            <a:endParaRPr lang="en-US" sz="800" dirty="0"/>
          </a:p>
          <a:p>
            <a:pPr lvl="1"/>
            <a:r>
              <a:rPr lang="en-US" sz="2000" dirty="0" smtClean="0"/>
              <a:t>Being active in the job market means that you should be prepared to be contacted by potential employers.  Employers often use screening interviews to narrow the list of candidates.  </a:t>
            </a:r>
          </a:p>
          <a:p>
            <a:pPr lvl="1"/>
            <a:endParaRPr lang="en-US" sz="800" dirty="0"/>
          </a:p>
          <a:p>
            <a:pPr lvl="2"/>
            <a:r>
              <a:rPr lang="en-US" sz="1800" dirty="0" smtClean="0">
                <a:solidFill>
                  <a:srgbClr val="FF0000"/>
                </a:solidFill>
              </a:rPr>
              <a:t>If you do well in the screening interview, you will be invited to an in-person or video meeting.</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4953000" y="4053509"/>
            <a:ext cx="3981450" cy="2242516"/>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929862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Ensuring Professional Phone Techniques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normAutofit/>
          </a:bodyPr>
          <a:lstStyle/>
          <a:p>
            <a:r>
              <a:rPr lang="en-US" sz="2200" u="sng" dirty="0" smtClean="0"/>
              <a:t>Even with the popularity of email, most employers contact job applicants by phone to set up interviews</a:t>
            </a:r>
            <a:r>
              <a:rPr lang="en-US" dirty="0" smtClean="0"/>
              <a:t>.  </a:t>
            </a:r>
          </a:p>
          <a:p>
            <a:endParaRPr lang="en-US" sz="800" dirty="0"/>
          </a:p>
          <a:p>
            <a:pPr lvl="1"/>
            <a:r>
              <a:rPr lang="en-US" sz="2000" dirty="0" smtClean="0"/>
              <a:t>Employers can judge how well applicants communicate by hearing their voices and expressions over the phone.  </a:t>
            </a:r>
          </a:p>
          <a:p>
            <a:pPr lvl="1"/>
            <a:endParaRPr lang="en-US" sz="800" dirty="0" smtClean="0"/>
          </a:p>
          <a:p>
            <a:pPr lvl="2"/>
            <a:r>
              <a:rPr lang="en-US" sz="1800" dirty="0" smtClean="0">
                <a:solidFill>
                  <a:srgbClr val="FF0000"/>
                </a:solidFill>
              </a:rPr>
              <a:t>Once you are actively looking for a job, anytime the phone rings, it could be a potential employer.  Be </a:t>
            </a:r>
            <a:r>
              <a:rPr lang="en-US" sz="1800" dirty="0">
                <a:solidFill>
                  <a:srgbClr val="FF0000"/>
                </a:solidFill>
              </a:rPr>
              <a:t>prepared. How you conduct yourself on the phone will create a lasting impression.</a:t>
            </a:r>
          </a:p>
          <a:p>
            <a:pPr lvl="2"/>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038600" y="4318113"/>
            <a:ext cx="4886325" cy="2035062"/>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701646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Researching the Target Company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200" u="sng" dirty="0" smtClean="0"/>
              <a:t>Once you have scheduled an in-person or video interview, you need to start preparing for it</a:t>
            </a:r>
            <a:r>
              <a:rPr lang="en-US" dirty="0" smtClean="0"/>
              <a:t>.  </a:t>
            </a:r>
          </a:p>
          <a:p>
            <a:endParaRPr lang="en-US" sz="800" dirty="0"/>
          </a:p>
          <a:p>
            <a:pPr lvl="1"/>
            <a:r>
              <a:rPr lang="en-US" sz="2000" dirty="0" smtClean="0"/>
              <a:t>One of the most important steps in effective interviewing is gathering detailed information about a prospective employer</a:t>
            </a:r>
            <a:r>
              <a:rPr lang="en-US" dirty="0" smtClean="0"/>
              <a:t>.  </a:t>
            </a:r>
          </a:p>
          <a:p>
            <a:pPr lvl="1"/>
            <a:endParaRPr lang="en-US" sz="800" dirty="0"/>
          </a:p>
          <a:p>
            <a:pPr lvl="2"/>
            <a:r>
              <a:rPr lang="en-US" sz="1800" dirty="0" smtClean="0">
                <a:solidFill>
                  <a:srgbClr val="FF0000"/>
                </a:solidFill>
              </a:rPr>
              <a:t>Never enter an interview cold.  Recruiters are impressed by candidates who have done their homework.</a:t>
            </a:r>
          </a:p>
          <a:p>
            <a:pPr lvl="2"/>
            <a:r>
              <a:rPr lang="en-US" sz="1800" dirty="0" smtClean="0">
                <a:solidFill>
                  <a:srgbClr val="FF0000"/>
                </a:solidFill>
              </a:rPr>
              <a:t>Research the Company Profile</a:t>
            </a:r>
          </a:p>
          <a:p>
            <a:pPr lvl="2"/>
            <a:r>
              <a:rPr lang="en-US" sz="1800" dirty="0" smtClean="0">
                <a:solidFill>
                  <a:srgbClr val="FF0000"/>
                </a:solidFill>
              </a:rPr>
              <a:t>Review Marketing Strategies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818888" y="4110968"/>
            <a:ext cx="4094811" cy="2149376"/>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187260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Rehearsing Success Stories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normAutofit/>
          </a:bodyPr>
          <a:lstStyle/>
          <a:p>
            <a:r>
              <a:rPr lang="en-US" sz="2200" u="sng" dirty="0" smtClean="0"/>
              <a:t>To feel confident and be ready to sell your qualifications, prepare and practice success stories</a:t>
            </a:r>
            <a:r>
              <a:rPr lang="en-US" dirty="0" smtClean="0"/>
              <a:t>.  </a:t>
            </a:r>
          </a:p>
          <a:p>
            <a:endParaRPr lang="en-US" sz="800" dirty="0"/>
          </a:p>
          <a:p>
            <a:pPr lvl="1"/>
            <a:r>
              <a:rPr lang="en-US" sz="2000" dirty="0" smtClean="0"/>
              <a:t>These stories are specific examples of your educational and work-related experience that demonstrate qualifications </a:t>
            </a:r>
            <a:r>
              <a:rPr lang="en-US" sz="1800" dirty="0" smtClean="0"/>
              <a:t>&amp;</a:t>
            </a:r>
            <a:r>
              <a:rPr lang="en-US" sz="2000" dirty="0" smtClean="0"/>
              <a:t> achievements</a:t>
            </a:r>
            <a:r>
              <a:rPr lang="en-US" dirty="0" smtClean="0"/>
              <a:t>.  </a:t>
            </a:r>
          </a:p>
          <a:p>
            <a:pPr lvl="1"/>
            <a:endParaRPr lang="en-US" sz="800" dirty="0"/>
          </a:p>
          <a:p>
            <a:pPr lvl="2"/>
            <a:r>
              <a:rPr lang="en-US" sz="1800" dirty="0" smtClean="0">
                <a:solidFill>
                  <a:srgbClr val="FF0000"/>
                </a:solidFill>
              </a:rPr>
              <a:t>Look over the job description and your resume to determine what skills, training, personal characteristics, and experience you want to emphasize during the interview.  Then prepare a success story for each one.  </a:t>
            </a:r>
          </a:p>
        </p:txBody>
      </p:sp>
      <p:pic>
        <p:nvPicPr>
          <p:cNvPr id="5" name="Picture 4"/>
          <p:cNvPicPr>
            <a:picLocks noChangeAspect="1"/>
          </p:cNvPicPr>
          <p:nvPr/>
        </p:nvPicPr>
        <p:blipFill>
          <a:blip r:embed="rId2"/>
          <a:stretch>
            <a:fillRect/>
          </a:stretch>
        </p:blipFill>
        <p:spPr>
          <a:xfrm>
            <a:off x="6858000" y="4250815"/>
            <a:ext cx="2014787" cy="2006094"/>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480616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Rehearsing Success Stories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lstStyle/>
          <a:p>
            <a:r>
              <a:rPr lang="en-US" sz="2200" u="sng" dirty="0" smtClean="0"/>
              <a:t>Practice telling your success stories until they fluently roll off your tongue and sound natural</a:t>
            </a:r>
            <a:r>
              <a:rPr lang="en-US" sz="2200" dirty="0" smtClean="0"/>
              <a:t>.  </a:t>
            </a:r>
          </a:p>
          <a:p>
            <a:endParaRPr lang="en-US" sz="800" dirty="0"/>
          </a:p>
          <a:p>
            <a:pPr lvl="1"/>
            <a:r>
              <a:rPr lang="en-US" sz="2000" dirty="0" smtClean="0"/>
              <a:t>Then in an interview, be certain to find places to insert them.  </a:t>
            </a:r>
          </a:p>
          <a:p>
            <a:pPr lvl="1"/>
            <a:r>
              <a:rPr lang="en-US" sz="2000" dirty="0" smtClean="0"/>
              <a:t>Tell stories about:</a:t>
            </a:r>
          </a:p>
          <a:p>
            <a:pPr lvl="1"/>
            <a:endParaRPr lang="en-US" sz="800" dirty="0"/>
          </a:p>
          <a:p>
            <a:pPr lvl="2"/>
            <a:r>
              <a:rPr lang="en-US" sz="1800" dirty="0" smtClean="0">
                <a:solidFill>
                  <a:srgbClr val="FF0000"/>
                </a:solidFill>
              </a:rPr>
              <a:t>Dealing with a crisis</a:t>
            </a:r>
          </a:p>
          <a:p>
            <a:pPr lvl="2"/>
            <a:r>
              <a:rPr lang="en-US" sz="1800" dirty="0">
                <a:solidFill>
                  <a:srgbClr val="FF0000"/>
                </a:solidFill>
              </a:rPr>
              <a:t>H</a:t>
            </a:r>
            <a:r>
              <a:rPr lang="en-US" sz="1800" dirty="0" smtClean="0">
                <a:solidFill>
                  <a:srgbClr val="FF0000"/>
                </a:solidFill>
              </a:rPr>
              <a:t>andling a tough interpersonal situation</a:t>
            </a:r>
          </a:p>
          <a:p>
            <a:pPr lvl="2"/>
            <a:r>
              <a:rPr lang="en-US" sz="1800" dirty="0">
                <a:solidFill>
                  <a:srgbClr val="FF0000"/>
                </a:solidFill>
              </a:rPr>
              <a:t>S</a:t>
            </a:r>
            <a:r>
              <a:rPr lang="en-US" sz="1800" dirty="0" smtClean="0">
                <a:solidFill>
                  <a:srgbClr val="FF0000"/>
                </a:solidFill>
              </a:rPr>
              <a:t>uccessfully juggling many priorities</a:t>
            </a:r>
          </a:p>
          <a:p>
            <a:pPr lvl="2"/>
            <a:r>
              <a:rPr lang="en-US" sz="1800" dirty="0">
                <a:solidFill>
                  <a:srgbClr val="FF0000"/>
                </a:solidFill>
              </a:rPr>
              <a:t>C</a:t>
            </a:r>
            <a:r>
              <a:rPr lang="en-US" sz="1800" dirty="0" smtClean="0">
                <a:solidFill>
                  <a:srgbClr val="FF0000"/>
                </a:solidFill>
              </a:rPr>
              <a:t>hanging course to deal with changed circumstances</a:t>
            </a:r>
          </a:p>
          <a:p>
            <a:pPr lvl="2"/>
            <a:r>
              <a:rPr lang="en-US" sz="1800" dirty="0">
                <a:solidFill>
                  <a:srgbClr val="FF0000"/>
                </a:solidFill>
              </a:rPr>
              <a:t>L</a:t>
            </a:r>
            <a:r>
              <a:rPr lang="en-US" sz="1800" dirty="0" smtClean="0">
                <a:solidFill>
                  <a:srgbClr val="FF0000"/>
                </a:solidFill>
              </a:rPr>
              <a:t>earning from a mistake</a:t>
            </a:r>
          </a:p>
          <a:p>
            <a:pPr lvl="2"/>
            <a:r>
              <a:rPr lang="en-US" sz="1800" dirty="0">
                <a:solidFill>
                  <a:srgbClr val="FF0000"/>
                </a:solidFill>
              </a:rPr>
              <a:t>W</a:t>
            </a:r>
            <a:r>
              <a:rPr lang="en-US" sz="1800" dirty="0" smtClean="0">
                <a:solidFill>
                  <a:srgbClr val="FF0000"/>
                </a:solidFill>
              </a:rPr>
              <a:t>orking on a team </a:t>
            </a:r>
          </a:p>
          <a:p>
            <a:pPr lvl="2"/>
            <a:r>
              <a:rPr lang="en-US" sz="1800" dirty="0">
                <a:solidFill>
                  <a:srgbClr val="FF0000"/>
                </a:solidFill>
              </a:rPr>
              <a:t>G</a:t>
            </a:r>
            <a:r>
              <a:rPr lang="en-US" sz="1800" dirty="0" smtClean="0">
                <a:solidFill>
                  <a:srgbClr val="FF0000"/>
                </a:solidFill>
              </a:rPr>
              <a:t>oing above-beyond expectations.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172200" y="4791075"/>
            <a:ext cx="2751665" cy="1547813"/>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947634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Launching Your Job Search with Self-Analysis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p:txBody>
          <a:bodyPr>
            <a:normAutofit/>
          </a:bodyPr>
          <a:lstStyle/>
          <a:p>
            <a:r>
              <a:rPr lang="en-US" sz="2200" u="sng" dirty="0" smtClean="0"/>
              <a:t>For guidance in choosing a career that proves to be satisfying, ask yourself the following questions</a:t>
            </a:r>
            <a:r>
              <a:rPr lang="en-US" dirty="0" smtClean="0"/>
              <a:t>:</a:t>
            </a:r>
          </a:p>
          <a:p>
            <a:endParaRPr lang="en-US" sz="900" dirty="0" smtClean="0"/>
          </a:p>
          <a:p>
            <a:pPr marL="617220" lvl="1" indent="-342900">
              <a:buFont typeface="+mj-lt"/>
              <a:buAutoNum type="arabicPeriod"/>
            </a:pPr>
            <a:r>
              <a:rPr lang="en-US" sz="1800" dirty="0" smtClean="0">
                <a:solidFill>
                  <a:srgbClr val="FF0000"/>
                </a:solidFill>
              </a:rPr>
              <a:t>What are you passionate about?  Can you turn this passion into a career?</a:t>
            </a:r>
          </a:p>
          <a:p>
            <a:pPr marL="617220" lvl="1" indent="-342900">
              <a:buFont typeface="+mj-lt"/>
              <a:buAutoNum type="arabicPeriod"/>
            </a:pPr>
            <a:r>
              <a:rPr lang="en-US" sz="1800" dirty="0" smtClean="0">
                <a:solidFill>
                  <a:srgbClr val="FF0000"/>
                </a:solidFill>
              </a:rPr>
              <a:t>Do you enjoy working with people, data, or things?</a:t>
            </a:r>
          </a:p>
          <a:p>
            <a:pPr marL="617220" lvl="1" indent="-342900">
              <a:buFont typeface="+mj-lt"/>
              <a:buAutoNum type="arabicPeriod"/>
            </a:pPr>
            <a:r>
              <a:rPr lang="en-US" sz="1800" dirty="0" smtClean="0">
                <a:solidFill>
                  <a:srgbClr val="FF0000"/>
                </a:solidFill>
              </a:rPr>
              <a:t>How important are salary, benefits, technology support, &amp; job stimulation?</a:t>
            </a:r>
          </a:p>
          <a:p>
            <a:pPr marL="617220" lvl="1" indent="-342900">
              <a:buFont typeface="+mj-lt"/>
              <a:buAutoNum type="arabicPeriod"/>
            </a:pPr>
            <a:r>
              <a:rPr lang="en-US" sz="1800" dirty="0" smtClean="0">
                <a:solidFill>
                  <a:srgbClr val="FF0000"/>
                </a:solidFill>
              </a:rPr>
              <a:t>Must you work in a specific city, geographic area, or climate?</a:t>
            </a:r>
          </a:p>
          <a:p>
            <a:pPr marL="617220" lvl="1" indent="-342900">
              <a:buFont typeface="+mj-lt"/>
              <a:buAutoNum type="arabicPeriod"/>
            </a:pPr>
            <a:r>
              <a:rPr lang="en-US" sz="1800" dirty="0" smtClean="0">
                <a:solidFill>
                  <a:srgbClr val="FF0000"/>
                </a:solidFill>
              </a:rPr>
              <a:t>Are you looking for security, travel opportunities, money, power, prestige?</a:t>
            </a:r>
          </a:p>
          <a:p>
            <a:pPr marL="617220" lvl="1" indent="-342900">
              <a:buFont typeface="+mj-lt"/>
              <a:buAutoNum type="arabicPeriod"/>
            </a:pPr>
            <a:r>
              <a:rPr lang="en-US" sz="1800" dirty="0" smtClean="0">
                <a:solidFill>
                  <a:srgbClr val="FF0000"/>
                </a:solidFill>
              </a:rPr>
              <a:t>How would you describe the perfect job, boss, and coworkers?</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5943601" y="4606901"/>
            <a:ext cx="3166068" cy="2536849"/>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40555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Cleaning Up Digital Dirt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lstStyle/>
          <a:p>
            <a:r>
              <a:rPr lang="en-US" sz="2200" u="sng" dirty="0" smtClean="0"/>
              <a:t>Employers screen candidates’ online presence using Google and social media sites such as Facebook, LinkedIn, and Twitter</a:t>
            </a:r>
            <a:r>
              <a:rPr lang="en-US" dirty="0" smtClean="0"/>
              <a:t>.  </a:t>
            </a:r>
          </a:p>
          <a:p>
            <a:endParaRPr lang="en-US" sz="800" dirty="0"/>
          </a:p>
          <a:p>
            <a:pPr lvl="1"/>
            <a:r>
              <a:rPr lang="en-US" sz="2000" dirty="0" smtClean="0">
                <a:solidFill>
                  <a:srgbClr val="FF0000"/>
                </a:solidFill>
              </a:rPr>
              <a:t>A recent CareerBuilder survey revealed that 49% of hiring managers who screen candidates via social networks said they had found information that caused them not to hire a candidate.  </a:t>
            </a:r>
            <a:endParaRPr lang="en-US" sz="2000" dirty="0">
              <a:solidFill>
                <a:srgbClr val="FF0000"/>
              </a:solidFill>
            </a:endParaRPr>
          </a:p>
        </p:txBody>
      </p:sp>
      <p:pic>
        <p:nvPicPr>
          <p:cNvPr id="6" name="Picture 5"/>
          <p:cNvPicPr>
            <a:picLocks noChangeAspect="1"/>
          </p:cNvPicPr>
          <p:nvPr/>
        </p:nvPicPr>
        <p:blipFill>
          <a:blip r:embed="rId2"/>
          <a:stretch>
            <a:fillRect/>
          </a:stretch>
        </p:blipFill>
        <p:spPr>
          <a:xfrm>
            <a:off x="4267200" y="3666732"/>
            <a:ext cx="4674299" cy="2629293"/>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026171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Cleaning Up Digital Dirt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top five reasons employers chose not to hire a candidate</a:t>
            </a:r>
            <a:r>
              <a:rPr lang="en-US" dirty="0" smtClean="0"/>
              <a:t>:</a:t>
            </a:r>
          </a:p>
          <a:p>
            <a:endParaRPr lang="en-US" sz="900" dirty="0"/>
          </a:p>
          <a:p>
            <a:pPr marL="731520" lvl="1" indent="-457200">
              <a:buFont typeface="+mj-lt"/>
              <a:buAutoNum type="arabicPeriod"/>
            </a:pPr>
            <a:r>
              <a:rPr lang="en-US" sz="2000" dirty="0" smtClean="0"/>
              <a:t>Provocative or inappropriate photographs, videos, or information.</a:t>
            </a:r>
          </a:p>
          <a:p>
            <a:pPr marL="731520" lvl="1" indent="-457200">
              <a:buFont typeface="+mj-lt"/>
              <a:buAutoNum type="arabicPeriod"/>
            </a:pPr>
            <a:r>
              <a:rPr lang="en-US" sz="2000" dirty="0" smtClean="0"/>
              <a:t>Contents about drinking or doing drugs.</a:t>
            </a:r>
          </a:p>
          <a:p>
            <a:pPr marL="731520" lvl="1" indent="-457200">
              <a:buFont typeface="+mj-lt"/>
              <a:buAutoNum type="arabicPeriod"/>
            </a:pPr>
            <a:r>
              <a:rPr lang="en-US" sz="2000" dirty="0" smtClean="0"/>
              <a:t>Discriminatory comments related to race, religion, and other protected categories.</a:t>
            </a:r>
          </a:p>
          <a:p>
            <a:pPr marL="731520" lvl="1" indent="-457200">
              <a:buFont typeface="+mj-lt"/>
              <a:buAutoNum type="arabicPeriod"/>
            </a:pPr>
            <a:r>
              <a:rPr lang="en-US" sz="2000" dirty="0" smtClean="0"/>
              <a:t>Criticism of previous employers or colleagues.</a:t>
            </a:r>
          </a:p>
          <a:p>
            <a:pPr marL="731520" lvl="1" indent="-457200">
              <a:buFont typeface="+mj-lt"/>
              <a:buAutoNum type="arabicPeriod"/>
            </a:pPr>
            <a:r>
              <a:rPr lang="en-US" sz="2000" dirty="0" smtClean="0"/>
              <a:t>Poor communication skills.</a:t>
            </a:r>
          </a:p>
          <a:p>
            <a:pPr lvl="1"/>
            <a:endParaRPr lang="en-US" sz="900" dirty="0" smtClean="0"/>
          </a:p>
          <a:p>
            <a:pPr lvl="2"/>
            <a:r>
              <a:rPr lang="en-US" sz="1800" dirty="0" smtClean="0">
                <a:solidFill>
                  <a:srgbClr val="FF0000"/>
                </a:solidFill>
              </a:rPr>
              <a:t>Teasing photos and provocative comments about drinking, drug use, and sexual exploits make students look immature &amp; unprofessional.</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086600" y="5162233"/>
            <a:ext cx="1533525" cy="1086168"/>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897333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During the Interview</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normAutofit/>
          </a:bodyPr>
          <a:lstStyle/>
          <a:p>
            <a:r>
              <a:rPr lang="en-US" sz="2200" u="sng" dirty="0" smtClean="0"/>
              <a:t>Throughout the interview you will be answering questions and asking your own questions</a:t>
            </a:r>
            <a:r>
              <a:rPr lang="en-US" dirty="0" smtClean="0"/>
              <a:t>.  </a:t>
            </a:r>
          </a:p>
          <a:p>
            <a:endParaRPr lang="en-US" sz="800" dirty="0"/>
          </a:p>
          <a:p>
            <a:pPr lvl="1"/>
            <a:r>
              <a:rPr lang="en-US" sz="2000" dirty="0" smtClean="0"/>
              <a:t>Your demeanor, body language, and other nonverbal cues will also be on display.  The interviewer will be trying to learn more about you, and you should be learning more about the job and the organization</a:t>
            </a:r>
            <a:r>
              <a:rPr lang="en-US" dirty="0" smtClean="0"/>
              <a:t>.  </a:t>
            </a:r>
          </a:p>
          <a:p>
            <a:pPr lvl="1"/>
            <a:endParaRPr lang="en-US" sz="800" dirty="0"/>
          </a:p>
          <a:p>
            <a:pPr lvl="2"/>
            <a:r>
              <a:rPr lang="en-US" sz="1800" dirty="0" smtClean="0">
                <a:solidFill>
                  <a:srgbClr val="FF0000"/>
                </a:solidFill>
              </a:rPr>
              <a:t>Although you may be asked some unique questions, many interviewers ask standard, time-proven questions, which means that you can prepare your answers ahead of time.  </a:t>
            </a:r>
          </a:p>
        </p:txBody>
      </p:sp>
      <p:pic>
        <p:nvPicPr>
          <p:cNvPr id="5" name="Picture 4"/>
          <p:cNvPicPr>
            <a:picLocks noChangeAspect="1"/>
          </p:cNvPicPr>
          <p:nvPr/>
        </p:nvPicPr>
        <p:blipFill>
          <a:blip r:embed="rId2"/>
          <a:stretch>
            <a:fillRect/>
          </a:stretch>
        </p:blipFill>
        <p:spPr>
          <a:xfrm>
            <a:off x="4982602" y="4495800"/>
            <a:ext cx="3921149" cy="1781176"/>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8384053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Preparing to Answer Interview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200" u="sng" dirty="0" smtClean="0"/>
              <a:t>Always aim your answers at key characteristics interviewers seek: expertise, competence, motivation, interpersonal skills, decision-making skills, enthusiasm for the company and the job, and         a pleasing personality</a:t>
            </a:r>
            <a:r>
              <a:rPr lang="en-US" dirty="0" smtClean="0"/>
              <a:t>.  </a:t>
            </a:r>
          </a:p>
          <a:p>
            <a:endParaRPr lang="en-US" sz="800" dirty="0"/>
          </a:p>
          <a:p>
            <a:pPr lvl="1"/>
            <a:r>
              <a:rPr lang="en-US" sz="2000" dirty="0" smtClean="0"/>
              <a:t>Remember to stay focused on your strengths.  </a:t>
            </a:r>
          </a:p>
          <a:p>
            <a:pPr lvl="1"/>
            <a:endParaRPr lang="en-US" sz="800" dirty="0"/>
          </a:p>
          <a:p>
            <a:pPr lvl="2"/>
            <a:r>
              <a:rPr lang="en-US" sz="1800" dirty="0" smtClean="0">
                <a:solidFill>
                  <a:srgbClr val="FF0000"/>
                </a:solidFill>
              </a:rPr>
              <a:t>Don’t reveal weaknesses, even if you think they make you look human.  </a:t>
            </a:r>
          </a:p>
          <a:p>
            <a:pPr lvl="2"/>
            <a:r>
              <a:rPr lang="en-US" sz="1800" dirty="0" smtClean="0">
                <a:solidFill>
                  <a:srgbClr val="FF0000"/>
                </a:solidFill>
              </a:rPr>
              <a:t>You won’t be hired for your weaknesses, only for your strengths.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477001" y="4570781"/>
            <a:ext cx="2359152" cy="16776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485592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Get Acquainted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lstStyle/>
          <a:p>
            <a:r>
              <a:rPr lang="en-US" sz="2200" u="sng" dirty="0" smtClean="0"/>
              <a:t>After opening introductions, recruiters generally try to start the interview with personal questions designed to put you at ease</a:t>
            </a:r>
            <a:r>
              <a:rPr lang="en-US" dirty="0" smtClean="0"/>
              <a:t>.  </a:t>
            </a:r>
          </a:p>
          <a:p>
            <a:endParaRPr lang="en-US" sz="800" dirty="0"/>
          </a:p>
          <a:p>
            <a:pPr lvl="1"/>
            <a:r>
              <a:rPr lang="en-US" sz="2000" dirty="0" smtClean="0"/>
              <a:t>They are also striving to gain an overview to see whether you will fit into the organization’s culture.  </a:t>
            </a:r>
          </a:p>
          <a:p>
            <a:pPr lvl="1"/>
            <a:endParaRPr lang="en-US" sz="800" dirty="0"/>
          </a:p>
          <a:p>
            <a:pPr lvl="2"/>
            <a:r>
              <a:rPr lang="en-US" sz="1800" dirty="0" smtClean="0">
                <a:solidFill>
                  <a:srgbClr val="FF0000"/>
                </a:solidFill>
              </a:rPr>
              <a:t>When answering these questions, keep the employer’s needs in mind and try to incorporate your success stories.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096000" y="3682453"/>
            <a:ext cx="2709673" cy="2633472"/>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911003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Get Acquainted…</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normAutofit/>
          </a:bodyPr>
          <a:lstStyle/>
          <a:p>
            <a:r>
              <a:rPr lang="en-US" sz="2200" u="sng" dirty="0" smtClean="0">
                <a:solidFill>
                  <a:srgbClr val="0070C0"/>
                </a:solidFill>
              </a:rPr>
              <a:t>Tell me about yourself</a:t>
            </a:r>
            <a:r>
              <a:rPr lang="en-US" sz="2200" dirty="0" smtClean="0">
                <a:solidFill>
                  <a:srgbClr val="0070C0"/>
                </a:solidFill>
              </a:rPr>
              <a:t>.</a:t>
            </a:r>
            <a:endParaRPr lang="en-US" sz="2200" dirty="0"/>
          </a:p>
          <a:p>
            <a:r>
              <a:rPr lang="en-US" sz="2200" u="sng" dirty="0">
                <a:solidFill>
                  <a:srgbClr val="0070C0"/>
                </a:solidFill>
              </a:rPr>
              <a:t>What are your greatest strengths</a:t>
            </a:r>
            <a:r>
              <a:rPr lang="en-US" sz="2200" dirty="0">
                <a:solidFill>
                  <a:srgbClr val="0070C0"/>
                </a:solidFill>
              </a:rPr>
              <a:t>?</a:t>
            </a:r>
          </a:p>
          <a:p>
            <a:r>
              <a:rPr lang="en-US" sz="2200" u="sng" dirty="0">
                <a:solidFill>
                  <a:srgbClr val="0070C0"/>
                </a:solidFill>
              </a:rPr>
              <a:t>Do you prefer to work by yourself or with others?  Why?</a:t>
            </a:r>
          </a:p>
          <a:p>
            <a:r>
              <a:rPr lang="en-US" sz="2200" u="sng" dirty="0" smtClean="0">
                <a:solidFill>
                  <a:srgbClr val="0070C0"/>
                </a:solidFill>
              </a:rPr>
              <a:t>What </a:t>
            </a:r>
            <a:r>
              <a:rPr lang="en-US" sz="2200" u="sng" dirty="0">
                <a:solidFill>
                  <a:srgbClr val="0070C0"/>
                </a:solidFill>
              </a:rPr>
              <a:t>was your major in college, and why did you choose it?</a:t>
            </a:r>
          </a:p>
          <a:p>
            <a:r>
              <a:rPr lang="en-US" sz="2200" u="sng" dirty="0">
                <a:solidFill>
                  <a:srgbClr val="0070C0"/>
                </a:solidFill>
              </a:rPr>
              <a:t>What are some things you do in your spare time</a:t>
            </a:r>
            <a:r>
              <a:rPr lang="en-US" sz="2200" u="sng" dirty="0" smtClean="0">
                <a:solidFill>
                  <a:srgbClr val="0070C0"/>
                </a:solidFill>
              </a:rPr>
              <a:t>?</a:t>
            </a:r>
            <a:endParaRPr lang="en-US" sz="2200" u="sng" dirty="0">
              <a:solidFill>
                <a:srgbClr val="0070C0"/>
              </a:solidFill>
            </a:endParaRPr>
          </a:p>
        </p:txBody>
      </p:sp>
      <p:pic>
        <p:nvPicPr>
          <p:cNvPr id="6" name="Picture 5"/>
          <p:cNvPicPr>
            <a:picLocks noChangeAspect="1"/>
          </p:cNvPicPr>
          <p:nvPr/>
        </p:nvPicPr>
        <p:blipFill>
          <a:blip r:embed="rId2"/>
          <a:stretch>
            <a:fillRect/>
          </a:stretch>
        </p:blipFill>
        <p:spPr>
          <a:xfrm>
            <a:off x="8001000" y="228600"/>
            <a:ext cx="945219" cy="945219"/>
          </a:xfrm>
          <a:prstGeom prst="rect">
            <a:avLst/>
          </a:prstGeom>
        </p:spPr>
      </p:pic>
      <p:pic>
        <p:nvPicPr>
          <p:cNvPr id="8" name="Picture 7"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pic>
        <p:nvPicPr>
          <p:cNvPr id="10" name="Picture 9" descr="Hi! Let's Get Acquainted (3) | Images :: Behance"/>
          <p:cNvPicPr/>
          <p:nvPr/>
        </p:nvPicPr>
        <p:blipFill>
          <a:blip r:embed="rId4">
            <a:extLst>
              <a:ext uri="{28A0092B-C50C-407E-A947-70E740481C1C}">
                <a14:useLocalDpi xmlns:a14="http://schemas.microsoft.com/office/drawing/2010/main" val="0"/>
              </a:ext>
            </a:extLst>
          </a:blip>
          <a:srcRect/>
          <a:stretch>
            <a:fillRect/>
          </a:stretch>
        </p:blipFill>
        <p:spPr bwMode="auto">
          <a:xfrm>
            <a:off x="5181601" y="3657600"/>
            <a:ext cx="3764618" cy="2694784"/>
          </a:xfrm>
          <a:prstGeom prst="rect">
            <a:avLst/>
          </a:prstGeom>
          <a:noFill/>
          <a:ln>
            <a:noFill/>
          </a:ln>
        </p:spPr>
      </p:pic>
    </p:spTree>
    <p:extLst>
      <p:ext uri="{BB962C8B-B14F-4D97-AF65-F5344CB8AC3E}">
        <p14:creationId xmlns:p14="http://schemas.microsoft.com/office/powerpoint/2010/main" val="1719291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Gauge Your Interest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p:txBody>
          <a:bodyPr/>
          <a:lstStyle/>
          <a:p>
            <a:r>
              <a:rPr lang="en-US" sz="2200" u="sng" dirty="0" smtClean="0"/>
              <a:t>Interviewers want to understand your motivation for applying for a position</a:t>
            </a:r>
            <a:r>
              <a:rPr lang="en-US" dirty="0" smtClean="0"/>
              <a:t>.  </a:t>
            </a:r>
          </a:p>
          <a:p>
            <a:endParaRPr lang="en-US" sz="800" dirty="0"/>
          </a:p>
          <a:p>
            <a:pPr lvl="1"/>
            <a:r>
              <a:rPr lang="en-US" sz="2000" dirty="0" smtClean="0"/>
              <a:t>Although they will realize that you are probably interviewing for other positions, they still want to know why you are interested in this particular position with this organization</a:t>
            </a:r>
            <a:r>
              <a:rPr lang="en-US" dirty="0" smtClean="0"/>
              <a:t>.  </a:t>
            </a:r>
          </a:p>
          <a:p>
            <a:pPr lvl="1"/>
            <a:endParaRPr lang="en-US" sz="800" dirty="0"/>
          </a:p>
          <a:p>
            <a:pPr lvl="2"/>
            <a:r>
              <a:rPr lang="en-US" sz="1800" dirty="0" smtClean="0">
                <a:solidFill>
                  <a:srgbClr val="FF0000"/>
                </a:solidFill>
              </a:rPr>
              <a:t>These types of questions help them determine your level of interest.</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980999" y="4114800"/>
            <a:ext cx="3855153" cy="2158227"/>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036708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to Gauge Your Interest…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normAutofit/>
          </a:bodyPr>
          <a:lstStyle/>
          <a:p>
            <a:r>
              <a:rPr lang="en-US" sz="2200" u="sng" dirty="0" smtClean="0">
                <a:solidFill>
                  <a:srgbClr val="0070C0"/>
                </a:solidFill>
              </a:rPr>
              <a:t>Why do you want to work for (name of company)?</a:t>
            </a:r>
            <a:endParaRPr lang="en-US" sz="800" dirty="0"/>
          </a:p>
          <a:p>
            <a:r>
              <a:rPr lang="en-US" sz="2200" u="sng" dirty="0">
                <a:solidFill>
                  <a:srgbClr val="0070C0"/>
                </a:solidFill>
              </a:rPr>
              <a:t>Why are you interested in this position?</a:t>
            </a:r>
          </a:p>
          <a:p>
            <a:r>
              <a:rPr lang="en-US" sz="2200" u="sng" dirty="0">
                <a:solidFill>
                  <a:srgbClr val="0070C0"/>
                </a:solidFill>
              </a:rPr>
              <a:t>What do you know about our company?</a:t>
            </a:r>
          </a:p>
          <a:p>
            <a:r>
              <a:rPr lang="en-US" sz="2200" u="sng" dirty="0">
                <a:solidFill>
                  <a:srgbClr val="0070C0"/>
                </a:solidFill>
              </a:rPr>
              <a:t>Why do you want to work in this industry?</a:t>
            </a:r>
          </a:p>
          <a:p>
            <a:r>
              <a:rPr lang="en-US" sz="2200" u="sng" dirty="0">
                <a:solidFill>
                  <a:srgbClr val="0070C0"/>
                </a:solidFill>
              </a:rPr>
              <a:t>What interests you about our products (or services)? </a:t>
            </a:r>
          </a:p>
        </p:txBody>
      </p:sp>
      <p:pic>
        <p:nvPicPr>
          <p:cNvPr id="6" name="Picture 5"/>
          <p:cNvPicPr>
            <a:picLocks noChangeAspect="1"/>
          </p:cNvPicPr>
          <p:nvPr/>
        </p:nvPicPr>
        <p:blipFill>
          <a:blip r:embed="rId2"/>
          <a:stretch>
            <a:fillRect/>
          </a:stretch>
        </p:blipFill>
        <p:spPr>
          <a:xfrm>
            <a:off x="8001000" y="228600"/>
            <a:ext cx="945219" cy="945219"/>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5600546" y="3962400"/>
            <a:ext cx="3155191" cy="2295525"/>
          </a:xfrm>
          <a:prstGeom prst="rect">
            <a:avLst/>
          </a:prstGeom>
        </p:spPr>
      </p:pic>
    </p:spTree>
    <p:extLst>
      <p:ext uri="{BB962C8B-B14F-4D97-AF65-F5344CB8AC3E}">
        <p14:creationId xmlns:p14="http://schemas.microsoft.com/office/powerpoint/2010/main" val="2651265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Questions About Your Experience and Accomplishments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lstStyle/>
          <a:p>
            <a:r>
              <a:rPr lang="en-US" sz="2200" u="sng" dirty="0" smtClean="0"/>
              <a:t>After questions about your background and education and questions that measure your interest, the interview generally becomes more specific with questions about your experience   and accomplishments</a:t>
            </a:r>
            <a:r>
              <a:rPr lang="en-US" dirty="0" smtClean="0"/>
              <a:t>.  </a:t>
            </a:r>
          </a:p>
          <a:p>
            <a:endParaRPr lang="en-US" sz="800" dirty="0"/>
          </a:p>
          <a:p>
            <a:pPr lvl="1"/>
            <a:r>
              <a:rPr lang="en-US" sz="2000" dirty="0" smtClean="0"/>
              <a:t>Remember to show confidence when you answer these questions.  </a:t>
            </a:r>
          </a:p>
          <a:p>
            <a:pPr lvl="1"/>
            <a:endParaRPr lang="en-US" sz="800" dirty="0"/>
          </a:p>
          <a:p>
            <a:pPr lvl="2"/>
            <a:r>
              <a:rPr lang="en-US" sz="1800" dirty="0" smtClean="0">
                <a:solidFill>
                  <a:srgbClr val="FF0000"/>
                </a:solidFill>
              </a:rPr>
              <a:t>If you are not confident in your abilities, why should an employer be?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57800" y="4114800"/>
            <a:ext cx="3619500" cy="2171700"/>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870405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Questions About Your Experience and Accomplishments…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normAutofit/>
          </a:bodyPr>
          <a:lstStyle/>
          <a:p>
            <a:r>
              <a:rPr lang="en-US" sz="2400" u="sng" dirty="0" smtClean="0">
                <a:solidFill>
                  <a:srgbClr val="0070C0"/>
                </a:solidFill>
              </a:rPr>
              <a:t>Why should we hire you when we have applicants with more experience or better credentials?</a:t>
            </a:r>
          </a:p>
          <a:p>
            <a:endParaRPr lang="en-US" sz="900" dirty="0" smtClean="0"/>
          </a:p>
          <a:p>
            <a:pPr lvl="1"/>
            <a:r>
              <a:rPr lang="en-US" sz="2000" dirty="0" smtClean="0"/>
              <a:t>Keep in mind that employers often hire people who present themselves well instead of others with better credentials.  </a:t>
            </a:r>
          </a:p>
          <a:p>
            <a:pPr lvl="1"/>
            <a:endParaRPr lang="en-US" sz="900" dirty="0"/>
          </a:p>
          <a:p>
            <a:pPr lvl="2"/>
            <a:r>
              <a:rPr lang="en-US" sz="1800" dirty="0" smtClean="0">
                <a:solidFill>
                  <a:srgbClr val="FF0000"/>
                </a:solidFill>
              </a:rPr>
              <a:t>Emphasize personal strengths that could be an advantage for employer.  Are you a hard worker?  How can you demonstrate it?  </a:t>
            </a:r>
          </a:p>
          <a:p>
            <a:pPr lvl="2"/>
            <a:r>
              <a:rPr lang="en-US" sz="1800" dirty="0" smtClean="0">
                <a:solidFill>
                  <a:srgbClr val="FF0000"/>
                </a:solidFill>
              </a:rPr>
              <a:t>Have you had recent training?  Some people have had more years of experience but have less knowledge because they do the same thing.  </a:t>
            </a:r>
          </a:p>
          <a:p>
            <a:pPr lvl="2"/>
            <a:r>
              <a:rPr lang="en-US" sz="1800" dirty="0" smtClean="0">
                <a:solidFill>
                  <a:srgbClr val="FF0000"/>
                </a:solidFill>
              </a:rPr>
              <a:t>Stress your experience using the latest methods and equipment.  </a:t>
            </a:r>
          </a:p>
          <a:p>
            <a:pPr lvl="2"/>
            <a:r>
              <a:rPr lang="en-US" sz="1800" dirty="0" smtClean="0">
                <a:solidFill>
                  <a:srgbClr val="FF0000"/>
                </a:solidFill>
              </a:rPr>
              <a:t>Be sure to mention your computer training and Internet savvy.  </a:t>
            </a:r>
          </a:p>
          <a:p>
            <a:pPr lvl="2"/>
            <a:r>
              <a:rPr lang="en-US" sz="1800" dirty="0" smtClean="0">
                <a:solidFill>
                  <a:srgbClr val="FF0000"/>
                </a:solidFill>
              </a:rPr>
              <a:t>Emphasize that you are open to new ideas and learn quickly.  </a:t>
            </a:r>
          </a:p>
          <a:p>
            <a:pPr lvl="2"/>
            <a:r>
              <a:rPr lang="en-US" sz="1800" dirty="0" smtClean="0">
                <a:solidFill>
                  <a:srgbClr val="FF0000"/>
                </a:solidFill>
              </a:rPr>
              <a:t>Above all, show that you are confident in your abilities.</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11919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Your Qualifications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lstStyle/>
          <a:p>
            <a:r>
              <a:rPr lang="en-US" sz="2400" u="sng" dirty="0" smtClean="0"/>
              <a:t>In addition to analyzing your interests and goals, take a good look at your qualifications</a:t>
            </a:r>
            <a:r>
              <a:rPr lang="en-US" dirty="0" smtClean="0"/>
              <a:t>.  </a:t>
            </a:r>
          </a:p>
          <a:p>
            <a:endParaRPr lang="en-US" sz="800" dirty="0"/>
          </a:p>
          <a:p>
            <a:pPr lvl="1"/>
            <a:r>
              <a:rPr lang="en-US" dirty="0" smtClean="0"/>
              <a:t>Remember that today’s job market is not so much about what you want, but what the employer wants.  </a:t>
            </a:r>
          </a:p>
          <a:p>
            <a:pPr lvl="1"/>
            <a:endParaRPr lang="en-US" sz="800" dirty="0"/>
          </a:p>
          <a:p>
            <a:pPr lvl="2"/>
            <a:r>
              <a:rPr lang="en-US" dirty="0" smtClean="0">
                <a:solidFill>
                  <a:srgbClr val="FF0000"/>
                </a:solidFill>
              </a:rPr>
              <a:t>What assets can you offer?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2742329" y="4267200"/>
            <a:ext cx="6063343" cy="2011536"/>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270720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Questions About Your Experience and Accomplishments…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noAutofit/>
          </a:bodyPr>
          <a:lstStyle/>
          <a:p>
            <a:r>
              <a:rPr lang="en-US" sz="2200" u="sng" dirty="0" smtClean="0">
                <a:solidFill>
                  <a:srgbClr val="0070C0"/>
                </a:solidFill>
              </a:rPr>
              <a:t>Describe the most rewarding experience of your career so far.</a:t>
            </a:r>
          </a:p>
          <a:p>
            <a:r>
              <a:rPr lang="en-US" sz="2200" u="sng" dirty="0" smtClean="0">
                <a:solidFill>
                  <a:srgbClr val="0070C0"/>
                </a:solidFill>
              </a:rPr>
              <a:t>How have your education and professional experiences prepared you for this position?</a:t>
            </a:r>
          </a:p>
          <a:p>
            <a:r>
              <a:rPr lang="en-US" sz="2200" u="sng" dirty="0" smtClean="0">
                <a:solidFill>
                  <a:srgbClr val="0070C0"/>
                </a:solidFill>
              </a:rPr>
              <a:t>What were your major accomplishments in your past jobs?</a:t>
            </a:r>
          </a:p>
          <a:p>
            <a:r>
              <a:rPr lang="en-US" sz="2200" u="sng" dirty="0" smtClean="0">
                <a:solidFill>
                  <a:srgbClr val="0070C0"/>
                </a:solidFill>
              </a:rPr>
              <a:t>What was a typical workday like?</a:t>
            </a:r>
          </a:p>
          <a:p>
            <a:r>
              <a:rPr lang="en-US" sz="2200" u="sng" dirty="0" smtClean="0">
                <a:solidFill>
                  <a:srgbClr val="0070C0"/>
                </a:solidFill>
              </a:rPr>
              <a:t>What job functions did you enjoy most?</a:t>
            </a:r>
            <a:r>
              <a:rPr lang="en-US" sz="2200" u="sng" dirty="0">
                <a:solidFill>
                  <a:srgbClr val="0070C0"/>
                </a:solidFill>
              </a:rPr>
              <a:t> </a:t>
            </a:r>
            <a:r>
              <a:rPr lang="en-US" sz="2200" u="sng" dirty="0" smtClean="0">
                <a:solidFill>
                  <a:srgbClr val="0070C0"/>
                </a:solidFill>
              </a:rPr>
              <a:t>Least? Why?</a:t>
            </a:r>
          </a:p>
          <a:p>
            <a:r>
              <a:rPr lang="en-US" sz="2200" u="sng" dirty="0" smtClean="0">
                <a:solidFill>
                  <a:srgbClr val="0070C0"/>
                </a:solidFill>
              </a:rPr>
              <a:t>Tell me about your technical skills.</a:t>
            </a:r>
          </a:p>
          <a:p>
            <a:r>
              <a:rPr lang="en-US" sz="2200" u="sng" dirty="0" smtClean="0">
                <a:solidFill>
                  <a:srgbClr val="0070C0"/>
                </a:solidFill>
              </a:rPr>
              <a:t>Who was the toughest boss you ever worked for and why?</a:t>
            </a:r>
          </a:p>
          <a:p>
            <a:r>
              <a:rPr lang="en-US" sz="2200" u="sng" dirty="0" smtClean="0">
                <a:solidFill>
                  <a:srgbClr val="0070C0"/>
                </a:solidFill>
              </a:rPr>
              <a:t>What were your major achievements in college?</a:t>
            </a:r>
          </a:p>
          <a:p>
            <a:r>
              <a:rPr lang="en-US" sz="2200" u="sng" dirty="0" smtClean="0">
                <a:solidFill>
                  <a:srgbClr val="0070C0"/>
                </a:solidFill>
              </a:rPr>
              <a:t>Why did you leave your last position?</a:t>
            </a:r>
            <a:endParaRPr lang="en-US" sz="2200" u="sng" dirty="0">
              <a:solidFill>
                <a:srgbClr val="0070C0"/>
              </a:solidFill>
            </a:endParaRPr>
          </a:p>
          <a:p>
            <a:r>
              <a:rPr lang="en-US" sz="2200" u="sng" dirty="0" smtClean="0">
                <a:solidFill>
                  <a:srgbClr val="0070C0"/>
                </a:solidFill>
              </a:rPr>
              <a:t>Why are you leaving your current position?</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317523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the Future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lstStyle/>
          <a:p>
            <a:r>
              <a:rPr lang="en-US" sz="2400" u="sng" dirty="0" smtClean="0"/>
              <a:t>Questions that look into the future can stump candidates, especially those who have not prepared adequately</a:t>
            </a:r>
            <a:r>
              <a:rPr lang="en-US" dirty="0" smtClean="0"/>
              <a:t>.  </a:t>
            </a:r>
          </a:p>
          <a:p>
            <a:endParaRPr lang="en-US" sz="800" dirty="0"/>
          </a:p>
          <a:p>
            <a:pPr lvl="1"/>
            <a:r>
              <a:rPr lang="en-US" sz="2000" dirty="0" smtClean="0">
                <a:solidFill>
                  <a:srgbClr val="FF0000"/>
                </a:solidFill>
              </a:rPr>
              <a:t>Employers ask these questions to see whether you are goal oriented and to determine whether your goals are realistic.</a:t>
            </a:r>
            <a:endParaRPr lang="en-US" sz="2000" dirty="0">
              <a:solidFill>
                <a:srgbClr val="FF0000"/>
              </a:solidFill>
            </a:endParaRPr>
          </a:p>
        </p:txBody>
      </p:sp>
      <p:pic>
        <p:nvPicPr>
          <p:cNvPr id="6" name="Picture 5"/>
          <p:cNvPicPr>
            <a:picLocks noChangeAspect="1"/>
          </p:cNvPicPr>
          <p:nvPr/>
        </p:nvPicPr>
        <p:blipFill>
          <a:blip r:embed="rId2"/>
          <a:stretch>
            <a:fillRect/>
          </a:stretch>
        </p:blipFill>
        <p:spPr>
          <a:xfrm>
            <a:off x="1219200" y="3843824"/>
            <a:ext cx="6934200" cy="2314575"/>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87814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the Future…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sp>
        <p:nvSpPr>
          <p:cNvPr id="4" name="Content Placeholder 3"/>
          <p:cNvSpPr>
            <a:spLocks noGrp="1"/>
          </p:cNvSpPr>
          <p:nvPr>
            <p:ph sz="quarter" idx="1"/>
          </p:nvPr>
        </p:nvSpPr>
        <p:spPr/>
        <p:txBody>
          <a:bodyPr>
            <a:normAutofit/>
          </a:bodyPr>
          <a:lstStyle/>
          <a:p>
            <a:r>
              <a:rPr lang="en-US" sz="2100" u="sng" dirty="0" smtClean="0">
                <a:solidFill>
                  <a:srgbClr val="0070C0"/>
                </a:solidFill>
              </a:rPr>
              <a:t>Where do you expect to be five (or ten) years from now?</a:t>
            </a:r>
            <a:endParaRPr lang="en-US" sz="2100" dirty="0"/>
          </a:p>
          <a:p>
            <a:r>
              <a:rPr lang="en-US" sz="2100" u="sng" dirty="0">
                <a:solidFill>
                  <a:srgbClr val="0070C0"/>
                </a:solidFill>
              </a:rPr>
              <a:t>If you got this position, what would you do to be sure you fit in?</a:t>
            </a:r>
          </a:p>
          <a:p>
            <a:r>
              <a:rPr lang="en-US" sz="2100" u="sng" dirty="0">
                <a:solidFill>
                  <a:srgbClr val="0070C0"/>
                </a:solidFill>
              </a:rPr>
              <a:t>This is </a:t>
            </a:r>
            <a:r>
              <a:rPr lang="en-US" sz="2100" u="sng" dirty="0" smtClean="0">
                <a:solidFill>
                  <a:srgbClr val="0070C0"/>
                </a:solidFill>
              </a:rPr>
              <a:t>an (x) </a:t>
            </a:r>
            <a:r>
              <a:rPr lang="en-US" sz="2100" u="sng" dirty="0">
                <a:solidFill>
                  <a:srgbClr val="0070C0"/>
                </a:solidFill>
              </a:rPr>
              <a:t>organization.  Do you think you will </a:t>
            </a:r>
            <a:r>
              <a:rPr lang="en-US" sz="2100" u="sng" dirty="0" smtClean="0">
                <a:solidFill>
                  <a:srgbClr val="0070C0"/>
                </a:solidFill>
              </a:rPr>
              <a:t>like </a:t>
            </a:r>
            <a:r>
              <a:rPr lang="en-US" sz="2100" u="sng" dirty="0">
                <a:solidFill>
                  <a:srgbClr val="0070C0"/>
                </a:solidFill>
              </a:rPr>
              <a:t>environment?</a:t>
            </a:r>
          </a:p>
          <a:p>
            <a:r>
              <a:rPr lang="en-US" sz="2100" u="sng" dirty="0">
                <a:solidFill>
                  <a:srgbClr val="0070C0"/>
                </a:solidFill>
              </a:rPr>
              <a:t>Do you plan to continue </a:t>
            </a:r>
            <a:r>
              <a:rPr lang="en-US" sz="2100" u="sng" dirty="0" smtClean="0">
                <a:solidFill>
                  <a:srgbClr val="0070C0"/>
                </a:solidFill>
              </a:rPr>
              <a:t>with your </a:t>
            </a:r>
            <a:r>
              <a:rPr lang="en-US" sz="2100" u="sng" dirty="0">
                <a:solidFill>
                  <a:srgbClr val="0070C0"/>
                </a:solidFill>
              </a:rPr>
              <a:t>education?</a:t>
            </a:r>
          </a:p>
          <a:p>
            <a:r>
              <a:rPr lang="en-US" sz="2100" u="sng" dirty="0">
                <a:solidFill>
                  <a:srgbClr val="0070C0"/>
                </a:solidFill>
              </a:rPr>
              <a:t>What do you predict for the future of the (x) industry?</a:t>
            </a:r>
          </a:p>
          <a:p>
            <a:r>
              <a:rPr lang="en-US" sz="2100" u="sng" dirty="0">
                <a:solidFill>
                  <a:srgbClr val="0070C0"/>
                </a:solidFill>
              </a:rPr>
              <a:t>How do you think you can contribute to this company?</a:t>
            </a:r>
          </a:p>
          <a:p>
            <a:r>
              <a:rPr lang="en-US" sz="2100" u="sng" dirty="0">
                <a:solidFill>
                  <a:srgbClr val="0070C0"/>
                </a:solidFill>
              </a:rPr>
              <a:t>What would you most like to accomplish if you get this position?</a:t>
            </a:r>
          </a:p>
          <a:p>
            <a:r>
              <a:rPr lang="en-US" sz="2100" u="sng" dirty="0">
                <a:solidFill>
                  <a:srgbClr val="0070C0"/>
                </a:solidFill>
              </a:rPr>
              <a:t>How do you keep current with what is happening in </a:t>
            </a:r>
            <a:r>
              <a:rPr lang="en-US" sz="2100" u="sng" dirty="0" smtClean="0">
                <a:solidFill>
                  <a:srgbClr val="0070C0"/>
                </a:solidFill>
              </a:rPr>
              <a:t>the </a:t>
            </a:r>
            <a:r>
              <a:rPr lang="en-US" sz="2100" u="sng" dirty="0">
                <a:solidFill>
                  <a:srgbClr val="0070C0"/>
                </a:solidFill>
              </a:rPr>
              <a:t>profession</a:t>
            </a:r>
            <a:r>
              <a:rPr lang="en-US" sz="2100" u="sng" dirty="0" smtClean="0">
                <a:solidFill>
                  <a:srgbClr val="0070C0"/>
                </a:solidFill>
              </a:rPr>
              <a:t>?</a:t>
            </a:r>
            <a:endParaRPr lang="en-US" sz="2100" u="sng" dirty="0">
              <a:solidFill>
                <a:srgbClr val="0070C0"/>
              </a:solidFill>
            </a:endParaRP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422198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Challenging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lstStyle/>
          <a:p>
            <a:r>
              <a:rPr lang="en-US" sz="2400" u="sng" dirty="0" smtClean="0"/>
              <a:t>Challenging questions may make you uncomfortable, but the important thing to remember is to answer truthfully without dwelling on your weaknesses</a:t>
            </a:r>
            <a:r>
              <a:rPr lang="en-US" dirty="0" smtClean="0"/>
              <a:t>.  </a:t>
            </a:r>
          </a:p>
          <a:p>
            <a:endParaRPr lang="en-US" sz="800" dirty="0"/>
          </a:p>
          <a:p>
            <a:pPr lvl="1"/>
            <a:r>
              <a:rPr lang="en-US" sz="2000" dirty="0" smtClean="0">
                <a:solidFill>
                  <a:srgbClr val="FF0000"/>
                </a:solidFill>
              </a:rPr>
              <a:t>As quickly as possible, convert any negative response into a discussion of your strengths</a:t>
            </a:r>
            <a:r>
              <a:rPr lang="en-US" dirty="0" smtClean="0">
                <a:solidFill>
                  <a:srgbClr val="FF0000"/>
                </a:solidFill>
              </a:rPr>
              <a: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019800" y="3470148"/>
            <a:ext cx="2816352" cy="2816352"/>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941185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Challenging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sp>
        <p:nvSpPr>
          <p:cNvPr id="4" name="Content Placeholder 3"/>
          <p:cNvSpPr>
            <a:spLocks noGrp="1"/>
          </p:cNvSpPr>
          <p:nvPr>
            <p:ph sz="quarter" idx="1"/>
          </p:nvPr>
        </p:nvSpPr>
        <p:spPr/>
        <p:txBody>
          <a:bodyPr>
            <a:normAutofit/>
          </a:bodyPr>
          <a:lstStyle/>
          <a:p>
            <a:r>
              <a:rPr lang="en-US" sz="2200" u="sng" dirty="0" smtClean="0">
                <a:solidFill>
                  <a:srgbClr val="0070C0"/>
                </a:solidFill>
              </a:rPr>
              <a:t>What is your greatest weakness?</a:t>
            </a:r>
          </a:p>
          <a:p>
            <a:endParaRPr lang="en-US" sz="900" dirty="0" smtClean="0"/>
          </a:p>
          <a:p>
            <a:pPr lvl="1"/>
            <a:r>
              <a:rPr lang="en-US" sz="2000" dirty="0" smtClean="0"/>
              <a:t>Many candidates knock themselves out of the competition by answering this question poorly.  Actually, you have many choices.  </a:t>
            </a:r>
          </a:p>
          <a:p>
            <a:pPr lvl="1"/>
            <a:endParaRPr lang="en-US" sz="900" dirty="0"/>
          </a:p>
          <a:p>
            <a:pPr lvl="2"/>
            <a:r>
              <a:rPr lang="en-US" sz="1800" dirty="0" smtClean="0">
                <a:solidFill>
                  <a:srgbClr val="FF0000"/>
                </a:solidFill>
              </a:rPr>
              <a:t>You can present a strength as a weakness: “Some people complain that I am a workaholic or that I’m too attentive to details.” However, hiring managers have heard that cliché too often. Instead, mention a corrected weakness: “Because I was terrified of making presentations, I took a college course and joined a speaker’s club.”  </a:t>
            </a:r>
          </a:p>
          <a:p>
            <a:pPr lvl="2"/>
            <a:r>
              <a:rPr lang="en-US" sz="1800" dirty="0" smtClean="0">
                <a:solidFill>
                  <a:srgbClr val="FF0000"/>
                </a:solidFill>
              </a:rPr>
              <a:t>You could cite an unrelated skill: “I need to brush up on my Spanish.” </a:t>
            </a:r>
          </a:p>
          <a:p>
            <a:pPr lvl="2"/>
            <a:r>
              <a:rPr lang="en-US" sz="1800" dirty="0" smtClean="0">
                <a:solidFill>
                  <a:srgbClr val="FF0000"/>
                </a:solidFill>
              </a:rPr>
              <a:t>You can cite a learning objective: “One of my long-term goals is to learn more about coding and programming.”  </a:t>
            </a:r>
          </a:p>
          <a:p>
            <a:pPr lvl="2"/>
            <a:r>
              <a:rPr lang="en-US" sz="1800" dirty="0" smtClean="0">
                <a:solidFill>
                  <a:srgbClr val="FF0000"/>
                </a:solidFill>
              </a:rPr>
              <a:t>Another possibility is to reaffirm your qualifications: “I have no weaknesses that would affect my ability to do this job.”</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187356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Challenging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noAutofit/>
          </a:bodyPr>
          <a:lstStyle/>
          <a:p>
            <a:r>
              <a:rPr lang="en-US" sz="2100" u="sng" dirty="0" smtClean="0">
                <a:solidFill>
                  <a:srgbClr val="0070C0"/>
                </a:solidFill>
              </a:rPr>
              <a:t>What type of people do you have no patience for?</a:t>
            </a:r>
          </a:p>
          <a:p>
            <a:r>
              <a:rPr lang="en-US" sz="2100" u="sng" dirty="0" smtClean="0">
                <a:solidFill>
                  <a:srgbClr val="0070C0"/>
                </a:solidFill>
              </a:rPr>
              <a:t>If you could live your life over, what would you change and why?</a:t>
            </a:r>
          </a:p>
          <a:p>
            <a:r>
              <a:rPr lang="en-US" sz="2100" u="sng" dirty="0" smtClean="0">
                <a:solidFill>
                  <a:srgbClr val="0070C0"/>
                </a:solidFill>
              </a:rPr>
              <a:t>How would your current/ex-supervisor describe you as employee?</a:t>
            </a:r>
          </a:p>
          <a:p>
            <a:r>
              <a:rPr lang="en-US" sz="2100" u="sng" dirty="0" smtClean="0">
                <a:solidFill>
                  <a:srgbClr val="0070C0"/>
                </a:solidFill>
              </a:rPr>
              <a:t>What do you want the most from your job?</a:t>
            </a:r>
          </a:p>
          <a:p>
            <a:r>
              <a:rPr lang="en-US" sz="2100" u="sng" dirty="0" smtClean="0">
                <a:solidFill>
                  <a:srgbClr val="0070C0"/>
                </a:solidFill>
              </a:rPr>
              <a:t>What is your G.P.A, and does it accurately reflect your abilities?</a:t>
            </a:r>
          </a:p>
          <a:p>
            <a:r>
              <a:rPr lang="en-US" sz="2100" u="sng" dirty="0" smtClean="0">
                <a:solidFill>
                  <a:srgbClr val="0070C0"/>
                </a:solidFill>
              </a:rPr>
              <a:t>Have you ever used drugs?</a:t>
            </a:r>
          </a:p>
          <a:p>
            <a:r>
              <a:rPr lang="en-US" sz="2100" u="sng" dirty="0" smtClean="0">
                <a:solidFill>
                  <a:srgbClr val="0070C0"/>
                </a:solidFill>
              </a:rPr>
              <a:t>Who in your life has influenced you the most and why?</a:t>
            </a:r>
          </a:p>
          <a:p>
            <a:r>
              <a:rPr lang="en-US" sz="2100" u="sng" dirty="0" smtClean="0">
                <a:solidFill>
                  <a:srgbClr val="0070C0"/>
                </a:solidFill>
              </a:rPr>
              <a:t>What are your reading right now?</a:t>
            </a:r>
          </a:p>
          <a:p>
            <a:r>
              <a:rPr lang="en-US" sz="2100" u="sng" dirty="0" smtClean="0">
                <a:solidFill>
                  <a:srgbClr val="0070C0"/>
                </a:solidFill>
              </a:rPr>
              <a:t>Describe your ideal work environment?</a:t>
            </a:r>
          </a:p>
          <a:p>
            <a:r>
              <a:rPr lang="en-US" sz="2100" u="sng" dirty="0" smtClean="0">
                <a:solidFill>
                  <a:srgbClr val="0070C0"/>
                </a:solidFill>
              </a:rPr>
              <a:t>Is the customer always right?</a:t>
            </a:r>
          </a:p>
          <a:p>
            <a:r>
              <a:rPr lang="en-US" sz="2100" u="sng" dirty="0" smtClean="0">
                <a:solidFill>
                  <a:srgbClr val="0070C0"/>
                </a:solidFill>
              </a:rPr>
              <a:t>How do you define success?</a:t>
            </a:r>
            <a:endParaRPr lang="en-US" sz="2100" u="sng" dirty="0">
              <a:solidFill>
                <a:srgbClr val="0070C0"/>
              </a:solidFill>
            </a:endParaRPr>
          </a:p>
        </p:txBody>
      </p:sp>
      <p:pic>
        <p:nvPicPr>
          <p:cNvPr id="6" name="Picture 5"/>
          <p:cNvPicPr>
            <a:picLocks noChangeAspect="1"/>
          </p:cNvPicPr>
          <p:nvPr/>
        </p:nvPicPr>
        <p:blipFill>
          <a:blip r:embed="rId2"/>
          <a:stretch>
            <a:fillRect/>
          </a:stretch>
        </p:blipFill>
        <p:spPr>
          <a:xfrm>
            <a:off x="8001000" y="228600"/>
            <a:ext cx="945219" cy="945219"/>
          </a:xfrm>
          <a:prstGeom prst="rect">
            <a:avLst/>
          </a:prstGeom>
        </p:spPr>
      </p:pic>
      <p:pic>
        <p:nvPicPr>
          <p:cNvPr id="7" name="Picture 6"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13021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Salary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normAutofit/>
          </a:bodyPr>
          <a:lstStyle/>
          <a:p>
            <a:r>
              <a:rPr lang="en-US" sz="2200" u="sng" dirty="0" smtClean="0"/>
              <a:t>Nearly all salaries are negotiable, depending on qualifications.  </a:t>
            </a:r>
          </a:p>
          <a:p>
            <a:endParaRPr lang="en-US" sz="800" u="sng" dirty="0"/>
          </a:p>
          <a:p>
            <a:pPr lvl="1"/>
            <a:r>
              <a:rPr lang="en-US" sz="2000" dirty="0" smtClean="0"/>
              <a:t>Knowing the typical salary range for the target position is very important in this negotiation.  </a:t>
            </a:r>
          </a:p>
          <a:p>
            <a:endParaRPr lang="en-US" sz="800" dirty="0" smtClean="0"/>
          </a:p>
          <a:p>
            <a:pPr lvl="2"/>
            <a:r>
              <a:rPr lang="en-US" sz="1800" dirty="0" smtClean="0">
                <a:solidFill>
                  <a:srgbClr val="FF0000"/>
                </a:solidFill>
              </a:rPr>
              <a:t>If you have had little experience, you will probably be offered a salary somewhere between the low point and the midpoint in the range.  </a:t>
            </a:r>
          </a:p>
          <a:p>
            <a:pPr lvl="2"/>
            <a:r>
              <a:rPr lang="en-US" sz="1800" dirty="0" smtClean="0">
                <a:solidFill>
                  <a:srgbClr val="FF0000"/>
                </a:solidFill>
              </a:rPr>
              <a:t>With more experience, you can negotiate for a higher figure. </a:t>
            </a:r>
          </a:p>
        </p:txBody>
      </p:sp>
      <p:pic>
        <p:nvPicPr>
          <p:cNvPr id="5" name="Picture 4"/>
          <p:cNvPicPr>
            <a:picLocks noChangeAspect="1"/>
          </p:cNvPicPr>
          <p:nvPr/>
        </p:nvPicPr>
        <p:blipFill>
          <a:blip r:embed="rId2"/>
          <a:stretch>
            <a:fillRect/>
          </a:stretch>
        </p:blipFill>
        <p:spPr>
          <a:xfrm>
            <a:off x="5334000" y="3997152"/>
            <a:ext cx="3523319" cy="2307774"/>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84595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Questions About Salary…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normAutofit fontScale="92500"/>
          </a:bodyPr>
          <a:lstStyle/>
          <a:p>
            <a:r>
              <a:rPr lang="en-US" sz="2400" u="sng" dirty="0" smtClean="0">
                <a:solidFill>
                  <a:srgbClr val="0070C0"/>
                </a:solidFill>
              </a:rPr>
              <a:t>What salary are you looking for?</a:t>
            </a:r>
          </a:p>
          <a:p>
            <a:endParaRPr lang="en-US" sz="900" dirty="0" smtClean="0"/>
          </a:p>
          <a:p>
            <a:pPr lvl="1"/>
            <a:r>
              <a:rPr lang="en-US" sz="1900" dirty="0" smtClean="0">
                <a:solidFill>
                  <a:schemeClr val="bg2">
                    <a:lumMod val="10000"/>
                  </a:schemeClr>
                </a:solidFill>
              </a:rPr>
              <a:t>One way to handle salary questions is to ask politely to defer the discussion until it is clear that a job will be offered to you: “I’m sure when the time comes, we will be able to work out a fair compensation package.               Right now, I’d rather focus on whether we have a match.”  </a:t>
            </a:r>
          </a:p>
          <a:p>
            <a:pPr lvl="1"/>
            <a:r>
              <a:rPr lang="en-US" sz="1900" dirty="0" smtClean="0">
                <a:solidFill>
                  <a:schemeClr val="bg2">
                    <a:lumMod val="10000"/>
                  </a:schemeClr>
                </a:solidFill>
              </a:rPr>
              <a:t>If salary comes up and you are not sure whether the job is being offered to you, be blunt.  Ask, “Are you making me a job offer?”  </a:t>
            </a:r>
          </a:p>
          <a:p>
            <a:pPr lvl="1"/>
            <a:r>
              <a:rPr lang="en-US" sz="1900" dirty="0" smtClean="0">
                <a:solidFill>
                  <a:schemeClr val="bg2">
                    <a:lumMod val="10000"/>
                  </a:schemeClr>
                </a:solidFill>
              </a:rPr>
              <a:t>Another possible response to a salary question is to reply candidly that you can’t know what to ask until you know more about position and company.  </a:t>
            </a:r>
          </a:p>
          <a:p>
            <a:pPr lvl="1"/>
            <a:r>
              <a:rPr lang="en-US" sz="1900" dirty="0" smtClean="0">
                <a:solidFill>
                  <a:schemeClr val="bg2">
                    <a:lumMod val="10000"/>
                  </a:schemeClr>
                </a:solidFill>
              </a:rPr>
              <a:t>If you continue to be pressed for a dollar figure, give a salary range with an annual dollar amount.  Be sure to do research before the interview so that you know what similar jobs are paying in your geographic region. </a:t>
            </a:r>
            <a:endParaRPr lang="en-US" sz="1900" dirty="0">
              <a:solidFill>
                <a:schemeClr val="bg2">
                  <a:lumMod val="10000"/>
                </a:schemeClr>
              </a:solidFill>
            </a:endParaRPr>
          </a:p>
          <a:p>
            <a:pPr lvl="2"/>
            <a:endParaRPr lang="en-US" sz="900" dirty="0" smtClean="0">
              <a:solidFill>
                <a:srgbClr val="FF0000"/>
              </a:solidFill>
            </a:endParaRPr>
          </a:p>
          <a:p>
            <a:pPr lvl="2"/>
            <a:r>
              <a:rPr lang="en-US" sz="1900" dirty="0" smtClean="0">
                <a:solidFill>
                  <a:srgbClr val="FF0000"/>
                </a:solidFill>
              </a:rPr>
              <a:t>As an expert negotiator said, “In business as in life, you don’t get what you deserve, you get what you negotiate.”  </a:t>
            </a: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854474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sz="2200" u="sng" dirty="0" smtClean="0"/>
              <a:t>Questions related to situations help employers test your thought processes and logical thinking</a:t>
            </a:r>
            <a:r>
              <a:rPr lang="en-US" dirty="0" smtClean="0"/>
              <a:t>.  </a:t>
            </a:r>
          </a:p>
          <a:p>
            <a:endParaRPr lang="en-US" sz="800" dirty="0"/>
          </a:p>
          <a:p>
            <a:pPr lvl="1"/>
            <a:r>
              <a:rPr lang="en-US" sz="2000" dirty="0" smtClean="0"/>
              <a:t>When using situational questions, interviewers describe a hypothetical situation and ask how you would handle it. These questions are based on the type of position you are interviewing.  </a:t>
            </a:r>
          </a:p>
          <a:p>
            <a:pPr lvl="1"/>
            <a:endParaRPr lang="en-US" sz="800" dirty="0"/>
          </a:p>
          <a:p>
            <a:pPr lvl="2"/>
            <a:r>
              <a:rPr lang="en-US" sz="1800" dirty="0" smtClean="0">
                <a:solidFill>
                  <a:srgbClr val="FF0000"/>
                </a:solidFill>
              </a:rPr>
              <a:t>Knowledge of the position and the company culture will help you respond favorably to these questions.  Even if the situation sounds negative, keep your response positive.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876801" y="4457699"/>
            <a:ext cx="4267200" cy="2400301"/>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423754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a:bodyPr>
          <a:lstStyle/>
          <a:p>
            <a:r>
              <a:rPr lang="en-US" sz="2200" u="sng" dirty="0" smtClean="0">
                <a:solidFill>
                  <a:srgbClr val="0070C0"/>
                </a:solidFill>
              </a:rPr>
              <a:t>How would you respond if your fellow team members strongly resisted a proposal you made in a meeting?</a:t>
            </a:r>
          </a:p>
          <a:p>
            <a:endParaRPr lang="en-US" sz="800" dirty="0" smtClean="0"/>
          </a:p>
          <a:p>
            <a:pPr lvl="1"/>
            <a:r>
              <a:rPr lang="en-US" sz="2000" dirty="0" smtClean="0"/>
              <a:t>You might explain the rationale behind your proposal with specific examples of benefits that recommendations could bring to the team.  </a:t>
            </a:r>
          </a:p>
          <a:p>
            <a:pPr lvl="1"/>
            <a:endParaRPr lang="en-US" sz="800" dirty="0"/>
          </a:p>
          <a:p>
            <a:pPr lvl="2"/>
            <a:r>
              <a:rPr lang="en-US" sz="1800" dirty="0" smtClean="0">
                <a:solidFill>
                  <a:srgbClr val="FF0000"/>
                </a:solidFill>
              </a:rPr>
              <a:t>If the team continues to oppose your proposal, you should move on.</a:t>
            </a:r>
          </a:p>
        </p:txBody>
      </p:sp>
      <p:pic>
        <p:nvPicPr>
          <p:cNvPr id="5" name="Picture 4"/>
          <p:cNvPicPr>
            <a:picLocks noChangeAspect="1"/>
          </p:cNvPicPr>
          <p:nvPr/>
        </p:nvPicPr>
        <p:blipFill>
          <a:blip r:embed="rId2"/>
          <a:stretch>
            <a:fillRect/>
          </a:stretch>
        </p:blipFill>
        <p:spPr>
          <a:xfrm>
            <a:off x="4588934" y="3810000"/>
            <a:ext cx="4326467" cy="2433638"/>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28623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smtClean="0"/>
              <a:t>Developing a Job-Search Strategy Focused on the Open Job Market</a:t>
            </a:r>
            <a:endParaRPr lang="en-US" sz="21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lstStyle/>
          <a:p>
            <a:r>
              <a:rPr lang="en-US" sz="2400" u="sng" dirty="0" smtClean="0"/>
              <a:t>Once you analyze what you want in a job and what you have to offer, you are ready to focus on the job-search strategy</a:t>
            </a:r>
            <a:r>
              <a:rPr lang="en-US" sz="2400" dirty="0" smtClean="0"/>
              <a:t>.  </a:t>
            </a:r>
          </a:p>
          <a:p>
            <a:endParaRPr lang="en-US" sz="800" dirty="0"/>
          </a:p>
          <a:p>
            <a:pPr lvl="1"/>
            <a:r>
              <a:rPr lang="en-US" dirty="0" smtClean="0">
                <a:solidFill>
                  <a:srgbClr val="FF0000"/>
                </a:solidFill>
              </a:rPr>
              <a:t>How are job seekers today finding their jobs?</a:t>
            </a:r>
          </a:p>
        </p:txBody>
      </p:sp>
      <p:pic>
        <p:nvPicPr>
          <p:cNvPr id="7" name="Picture 6"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708024221"/>
              </p:ext>
            </p:extLst>
          </p:nvPr>
        </p:nvGraphicFramePr>
        <p:xfrm>
          <a:off x="2209797" y="2971799"/>
          <a:ext cx="4800602" cy="3352800"/>
        </p:xfrm>
        <a:graphic>
          <a:graphicData uri="http://schemas.openxmlformats.org/drawingml/2006/table">
            <a:tbl>
              <a:tblPr firstRow="1" bandRow="1">
                <a:tableStyleId>{F5AB1C69-6EDB-4FF4-983F-18BD219EF322}</a:tableStyleId>
              </a:tblPr>
              <a:tblGrid>
                <a:gridCol w="2400301">
                  <a:extLst>
                    <a:ext uri="{9D8B030D-6E8A-4147-A177-3AD203B41FA5}">
                      <a16:colId xmlns:a16="http://schemas.microsoft.com/office/drawing/2014/main" val="1960940353"/>
                    </a:ext>
                  </a:extLst>
                </a:gridCol>
                <a:gridCol w="2400301">
                  <a:extLst>
                    <a:ext uri="{9D8B030D-6E8A-4147-A177-3AD203B41FA5}">
                      <a16:colId xmlns:a16="http://schemas.microsoft.com/office/drawing/2014/main" val="2119149953"/>
                    </a:ext>
                  </a:extLst>
                </a:gridCol>
              </a:tblGrid>
              <a:tr h="586740">
                <a:tc>
                  <a:txBody>
                    <a:bodyPr/>
                    <a:lstStyle/>
                    <a:p>
                      <a:r>
                        <a:rPr lang="en-US" sz="1600" dirty="0" smtClean="0"/>
                        <a:t>Personal Networking</a:t>
                      </a:r>
                      <a:endParaRPr lang="en-US" sz="1600" dirty="0"/>
                    </a:p>
                  </a:txBody>
                  <a:tcPr/>
                </a:tc>
                <a:tc>
                  <a:txBody>
                    <a:bodyPr/>
                    <a:lstStyle/>
                    <a:p>
                      <a:r>
                        <a:rPr lang="en-US" sz="1600" dirty="0" smtClean="0"/>
                        <a:t>40%</a:t>
                      </a:r>
                      <a:endParaRPr lang="en-US" sz="1600" dirty="0"/>
                    </a:p>
                  </a:txBody>
                  <a:tcPr/>
                </a:tc>
                <a:extLst>
                  <a:ext uri="{0D108BD9-81ED-4DB2-BD59-A6C34878D82A}">
                    <a16:rowId xmlns:a16="http://schemas.microsoft.com/office/drawing/2014/main" val="958640333"/>
                  </a:ext>
                </a:extLst>
              </a:tr>
              <a:tr h="586740">
                <a:tc>
                  <a:txBody>
                    <a:bodyPr/>
                    <a:lstStyle/>
                    <a:p>
                      <a:r>
                        <a:rPr lang="en-US" sz="1600" dirty="0" smtClean="0"/>
                        <a:t>Online Social Networking</a:t>
                      </a:r>
                      <a:endParaRPr lang="en-US" sz="1600" dirty="0"/>
                    </a:p>
                  </a:txBody>
                  <a:tcPr/>
                </a:tc>
                <a:tc>
                  <a:txBody>
                    <a:bodyPr/>
                    <a:lstStyle/>
                    <a:p>
                      <a:r>
                        <a:rPr lang="en-US" sz="1600" dirty="0" smtClean="0"/>
                        <a:t>21%</a:t>
                      </a:r>
                      <a:endParaRPr lang="en-US" sz="1600" dirty="0"/>
                    </a:p>
                  </a:txBody>
                  <a:tcPr/>
                </a:tc>
                <a:extLst>
                  <a:ext uri="{0D108BD9-81ED-4DB2-BD59-A6C34878D82A}">
                    <a16:rowId xmlns:a16="http://schemas.microsoft.com/office/drawing/2014/main" val="3052170175"/>
                  </a:ext>
                </a:extLst>
              </a:tr>
              <a:tr h="335280">
                <a:tc>
                  <a:txBody>
                    <a:bodyPr/>
                    <a:lstStyle/>
                    <a:p>
                      <a:r>
                        <a:rPr lang="en-US" sz="1600" dirty="0" smtClean="0"/>
                        <a:t>Online Job Board</a:t>
                      </a:r>
                      <a:endParaRPr lang="en-US" sz="1600" dirty="0"/>
                    </a:p>
                  </a:txBody>
                  <a:tcPr/>
                </a:tc>
                <a:tc>
                  <a:txBody>
                    <a:bodyPr/>
                    <a:lstStyle/>
                    <a:p>
                      <a:r>
                        <a:rPr lang="en-US" sz="1600" dirty="0" smtClean="0"/>
                        <a:t>20%</a:t>
                      </a:r>
                      <a:endParaRPr lang="en-US" sz="1600" dirty="0"/>
                    </a:p>
                  </a:txBody>
                  <a:tcPr/>
                </a:tc>
                <a:extLst>
                  <a:ext uri="{0D108BD9-81ED-4DB2-BD59-A6C34878D82A}">
                    <a16:rowId xmlns:a16="http://schemas.microsoft.com/office/drawing/2014/main" val="2553471443"/>
                  </a:ext>
                </a:extLst>
              </a:tr>
              <a:tr h="586740">
                <a:tc>
                  <a:txBody>
                    <a:bodyPr/>
                    <a:lstStyle/>
                    <a:p>
                      <a:r>
                        <a:rPr lang="en-US" sz="1600" dirty="0" smtClean="0"/>
                        <a:t>Classified Advertisement</a:t>
                      </a:r>
                      <a:endParaRPr lang="en-US" sz="1600" dirty="0"/>
                    </a:p>
                  </a:txBody>
                  <a:tcPr/>
                </a:tc>
                <a:tc>
                  <a:txBody>
                    <a:bodyPr/>
                    <a:lstStyle/>
                    <a:p>
                      <a:r>
                        <a:rPr lang="en-US" sz="1600" dirty="0" smtClean="0"/>
                        <a:t>19%</a:t>
                      </a:r>
                      <a:endParaRPr lang="en-US" sz="1600" dirty="0"/>
                    </a:p>
                  </a:txBody>
                  <a:tcPr/>
                </a:tc>
                <a:extLst>
                  <a:ext uri="{0D108BD9-81ED-4DB2-BD59-A6C34878D82A}">
                    <a16:rowId xmlns:a16="http://schemas.microsoft.com/office/drawing/2014/main" val="3967647159"/>
                  </a:ext>
                </a:extLst>
              </a:tr>
              <a:tr h="335280">
                <a:tc>
                  <a:txBody>
                    <a:bodyPr/>
                    <a:lstStyle/>
                    <a:p>
                      <a:r>
                        <a:rPr lang="en-US" sz="1600" dirty="0" smtClean="0"/>
                        <a:t>Recruiter</a:t>
                      </a:r>
                      <a:endParaRPr lang="en-US" sz="1600" dirty="0"/>
                    </a:p>
                  </a:txBody>
                  <a:tcPr/>
                </a:tc>
                <a:tc>
                  <a:txBody>
                    <a:bodyPr/>
                    <a:lstStyle/>
                    <a:p>
                      <a:r>
                        <a:rPr lang="en-US" sz="1600" dirty="0" smtClean="0"/>
                        <a:t>10%</a:t>
                      </a:r>
                      <a:endParaRPr lang="en-US" sz="1600" dirty="0"/>
                    </a:p>
                  </a:txBody>
                  <a:tcPr/>
                </a:tc>
                <a:extLst>
                  <a:ext uri="{0D108BD9-81ED-4DB2-BD59-A6C34878D82A}">
                    <a16:rowId xmlns:a16="http://schemas.microsoft.com/office/drawing/2014/main" val="3745359891"/>
                  </a:ext>
                </a:extLst>
              </a:tr>
              <a:tr h="335280">
                <a:tc>
                  <a:txBody>
                    <a:bodyPr/>
                    <a:lstStyle/>
                    <a:p>
                      <a:r>
                        <a:rPr lang="en-US" sz="1600" dirty="0" smtClean="0"/>
                        <a:t>Career</a:t>
                      </a:r>
                      <a:r>
                        <a:rPr lang="en-US" sz="1600" baseline="0" dirty="0" smtClean="0"/>
                        <a:t> Fair</a:t>
                      </a:r>
                      <a:endParaRPr lang="en-US" sz="1600" dirty="0"/>
                    </a:p>
                  </a:txBody>
                  <a:tcPr/>
                </a:tc>
                <a:tc>
                  <a:txBody>
                    <a:bodyPr/>
                    <a:lstStyle/>
                    <a:p>
                      <a:r>
                        <a:rPr lang="en-US" sz="1600" dirty="0" smtClean="0"/>
                        <a:t>7%</a:t>
                      </a:r>
                      <a:endParaRPr lang="en-US" sz="1600" dirty="0"/>
                    </a:p>
                  </a:txBody>
                  <a:tcPr/>
                </a:tc>
                <a:extLst>
                  <a:ext uri="{0D108BD9-81ED-4DB2-BD59-A6C34878D82A}">
                    <a16:rowId xmlns:a16="http://schemas.microsoft.com/office/drawing/2014/main" val="576836446"/>
                  </a:ext>
                </a:extLst>
              </a:tr>
              <a:tr h="586740">
                <a:tc>
                  <a:txBody>
                    <a:bodyPr/>
                    <a:lstStyle/>
                    <a:p>
                      <a:r>
                        <a:rPr lang="en-US" sz="1600" dirty="0" smtClean="0"/>
                        <a:t>College or University Connection</a:t>
                      </a:r>
                      <a:endParaRPr lang="en-US" sz="1600" dirty="0"/>
                    </a:p>
                  </a:txBody>
                  <a:tcPr/>
                </a:tc>
                <a:tc>
                  <a:txBody>
                    <a:bodyPr/>
                    <a:lstStyle/>
                    <a:p>
                      <a:r>
                        <a:rPr lang="en-US" sz="1600" dirty="0" smtClean="0"/>
                        <a:t>7%</a:t>
                      </a:r>
                      <a:endParaRPr lang="en-US" sz="1600" dirty="0"/>
                    </a:p>
                  </a:txBody>
                  <a:tcPr/>
                </a:tc>
                <a:extLst>
                  <a:ext uri="{0D108BD9-81ED-4DB2-BD59-A6C34878D82A}">
                    <a16:rowId xmlns:a16="http://schemas.microsoft.com/office/drawing/2014/main" val="512950412"/>
                  </a:ext>
                </a:extLst>
              </a:tr>
            </a:tbl>
          </a:graphicData>
        </a:graphic>
      </p:graphicFrame>
    </p:spTree>
    <p:extLst>
      <p:ext uri="{BB962C8B-B14F-4D97-AF65-F5344CB8AC3E}">
        <p14:creationId xmlns:p14="http://schemas.microsoft.com/office/powerpoint/2010/main" val="4074315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Situational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normAutofit/>
          </a:bodyPr>
          <a:lstStyle/>
          <a:p>
            <a:r>
              <a:rPr lang="en-US" sz="2000" u="sng" dirty="0" smtClean="0">
                <a:solidFill>
                  <a:srgbClr val="0070C0"/>
                </a:solidFill>
              </a:rPr>
              <a:t>Your supervisor has just told you that she is dissatisfied with your work, but you think it is acceptable.  How would you resolve the conflict?</a:t>
            </a:r>
          </a:p>
          <a:p>
            <a:r>
              <a:rPr lang="en-US" sz="2000" u="sng" dirty="0" smtClean="0">
                <a:solidFill>
                  <a:srgbClr val="0070C0"/>
                </a:solidFill>
              </a:rPr>
              <a:t>Your supervisor told you to do something a certain way, and you think you know a far better way to complete the task.  What would you do?</a:t>
            </a:r>
          </a:p>
          <a:p>
            <a:r>
              <a:rPr lang="en-US" sz="2000" u="sng" dirty="0" smtClean="0">
                <a:solidFill>
                  <a:srgbClr val="0070C0"/>
                </a:solidFill>
              </a:rPr>
              <a:t>Assume that you are hired for this position.  You soon learn that one of the staff members is extremely resentful because she applied for your position and was turned down.  As a result, she is being unhelpful and obstructive.  How would you handle the situation?</a:t>
            </a:r>
          </a:p>
          <a:p>
            <a:r>
              <a:rPr lang="en-US" sz="2000" u="sng" dirty="0" smtClean="0">
                <a:solidFill>
                  <a:srgbClr val="0070C0"/>
                </a:solidFill>
              </a:rPr>
              <a:t>You have noticed that communication between upper management and first-level employees is eroding.  How would you address this problem?</a:t>
            </a:r>
          </a:p>
          <a:p>
            <a:r>
              <a:rPr lang="en-US" sz="2000" u="sng" dirty="0">
                <a:solidFill>
                  <a:srgbClr val="0070C0"/>
                </a:solidFill>
              </a:rPr>
              <a:t>A colleague told you in confidence that she suspects another colleague of stealing.  What would your actions be</a:t>
            </a:r>
            <a:r>
              <a:rPr lang="en-US" sz="2000" u="sng" dirty="0" smtClean="0">
                <a:solidFill>
                  <a:srgbClr val="0070C0"/>
                </a:solidFill>
              </a:rPr>
              <a:t>?</a:t>
            </a:r>
            <a:endParaRPr lang="en-US" sz="2000" u="sng" dirty="0">
              <a:solidFill>
                <a:srgbClr val="0070C0"/>
              </a:solidFill>
            </a:endParaRP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200452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Behavioral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normAutofit/>
          </a:bodyPr>
          <a:lstStyle/>
          <a:p>
            <a:r>
              <a:rPr lang="en-US" sz="2200" u="sng" dirty="0" smtClean="0"/>
              <a:t>Instead of interview questions, you may be asked to tell stories</a:t>
            </a:r>
            <a:r>
              <a:rPr lang="en-US" dirty="0" smtClean="0"/>
              <a:t>.  </a:t>
            </a:r>
          </a:p>
          <a:p>
            <a:endParaRPr lang="en-US" sz="900" dirty="0"/>
          </a:p>
          <a:p>
            <a:pPr lvl="1"/>
            <a:r>
              <a:rPr lang="en-US" sz="2000" dirty="0" smtClean="0"/>
              <a:t>The interviewer may say, “Tell me about a time when…” To respond effectively, learn to use storytelling, or the </a:t>
            </a:r>
            <a:r>
              <a:rPr lang="en-US" sz="2000" b="1" dirty="0" smtClean="0"/>
              <a:t>STAR technique</a:t>
            </a:r>
            <a:r>
              <a:rPr lang="en-US" sz="2000" dirty="0" smtClean="0"/>
              <a:t>.  </a:t>
            </a:r>
          </a:p>
          <a:p>
            <a:pPr lvl="1"/>
            <a:endParaRPr lang="en-US" sz="800" dirty="0" smtClean="0"/>
          </a:p>
          <a:p>
            <a:pPr lvl="2"/>
            <a:r>
              <a:rPr lang="en-US" sz="1800" dirty="0" smtClean="0">
                <a:solidFill>
                  <a:srgbClr val="FF0000"/>
                </a:solidFill>
              </a:rPr>
              <a:t>Ask yourself what the </a:t>
            </a:r>
            <a:r>
              <a:rPr lang="en-US" sz="1800" b="1" dirty="0" smtClean="0">
                <a:solidFill>
                  <a:srgbClr val="FF0000"/>
                </a:solidFill>
              </a:rPr>
              <a:t>Situation or Task </a:t>
            </a:r>
            <a:r>
              <a:rPr lang="en-US" sz="1800" dirty="0" smtClean="0">
                <a:solidFill>
                  <a:srgbClr val="FF0000"/>
                </a:solidFill>
              </a:rPr>
              <a:t>was, what </a:t>
            </a:r>
            <a:r>
              <a:rPr lang="en-US" sz="1800" b="1" dirty="0" smtClean="0">
                <a:solidFill>
                  <a:srgbClr val="FF0000"/>
                </a:solidFill>
              </a:rPr>
              <a:t>Action</a:t>
            </a:r>
            <a:r>
              <a:rPr lang="en-US" sz="1800" dirty="0" smtClean="0">
                <a:solidFill>
                  <a:srgbClr val="FF0000"/>
                </a:solidFill>
              </a:rPr>
              <a:t> you took, and what the </a:t>
            </a:r>
            <a:r>
              <a:rPr lang="en-US" sz="1800" b="1" dirty="0" smtClean="0">
                <a:solidFill>
                  <a:srgbClr val="FF0000"/>
                </a:solidFill>
              </a:rPr>
              <a:t>Results</a:t>
            </a:r>
            <a:r>
              <a:rPr lang="en-US" sz="1800" dirty="0" smtClean="0">
                <a:solidFill>
                  <a:srgbClr val="FF0000"/>
                </a:solidFill>
              </a:rPr>
              <a:t> were.  </a:t>
            </a:r>
          </a:p>
        </p:txBody>
      </p:sp>
      <p:pic>
        <p:nvPicPr>
          <p:cNvPr id="5" name="Picture 4"/>
          <p:cNvPicPr>
            <a:picLocks noChangeAspect="1"/>
          </p:cNvPicPr>
          <p:nvPr/>
        </p:nvPicPr>
        <p:blipFill>
          <a:blip r:embed="rId2"/>
          <a:stretch>
            <a:fillRect/>
          </a:stretch>
        </p:blipFill>
        <p:spPr>
          <a:xfrm>
            <a:off x="6601198" y="381000"/>
            <a:ext cx="2196007" cy="700087"/>
          </a:xfrm>
          <a:prstGeom prst="rect">
            <a:avLst/>
          </a:prstGeom>
        </p:spPr>
      </p:pic>
      <p:pic>
        <p:nvPicPr>
          <p:cNvPr id="7" name="Picture 6"/>
          <p:cNvPicPr>
            <a:picLocks noChangeAspect="1"/>
          </p:cNvPicPr>
          <p:nvPr/>
        </p:nvPicPr>
        <p:blipFill>
          <a:blip r:embed="rId3"/>
          <a:stretch>
            <a:fillRect/>
          </a:stretch>
        </p:blipFill>
        <p:spPr>
          <a:xfrm>
            <a:off x="991722" y="4343400"/>
            <a:ext cx="7244139" cy="1918564"/>
          </a:xfrm>
          <a:prstGeom prst="rect">
            <a:avLst/>
          </a:prstGeom>
        </p:spPr>
      </p:pic>
      <p:pic>
        <p:nvPicPr>
          <p:cNvPr id="8" name="Picture 7" descr="UNIT-1:Means Of Communication – B.C.A study"/>
          <p:cNvPicPr/>
          <p:nvPr/>
        </p:nvPicPr>
        <p:blipFill>
          <a:blip r:embed="rId4"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552681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Components of the STAR Technique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lstStyle/>
          <a:p>
            <a:pPr marL="457200" indent="-457200">
              <a:buFont typeface="+mj-lt"/>
              <a:buAutoNum type="arabicPeriod"/>
            </a:pPr>
            <a:r>
              <a:rPr lang="en-US" sz="2200" u="sng" dirty="0" smtClean="0"/>
              <a:t>Situation</a:t>
            </a:r>
          </a:p>
          <a:p>
            <a:pPr lvl="1"/>
            <a:r>
              <a:rPr lang="en-US" sz="1800" dirty="0" smtClean="0">
                <a:solidFill>
                  <a:srgbClr val="FF0000"/>
                </a:solidFill>
              </a:rPr>
              <a:t>Briefly explain the background and context of a situation.            </a:t>
            </a:r>
          </a:p>
          <a:p>
            <a:pPr lvl="1"/>
            <a:r>
              <a:rPr lang="en-US" sz="1800" dirty="0" smtClean="0">
                <a:solidFill>
                  <a:srgbClr val="FF0000"/>
                </a:solidFill>
              </a:rPr>
              <a:t>What happened?  When?  Where?</a:t>
            </a:r>
          </a:p>
          <a:p>
            <a:pPr marL="457200" indent="-457200">
              <a:buFont typeface="+mj-lt"/>
              <a:buAutoNum type="arabicPeriod"/>
            </a:pPr>
            <a:r>
              <a:rPr lang="en-US" sz="2200" u="sng" dirty="0" smtClean="0"/>
              <a:t>Task</a:t>
            </a:r>
          </a:p>
          <a:p>
            <a:pPr lvl="1"/>
            <a:r>
              <a:rPr lang="en-US" sz="1800" dirty="0" smtClean="0">
                <a:solidFill>
                  <a:srgbClr val="FF0000"/>
                </a:solidFill>
              </a:rPr>
              <a:t>Describe the problem.  What needed to be done?  Why?</a:t>
            </a:r>
          </a:p>
          <a:p>
            <a:pPr marL="457200" indent="-457200">
              <a:buFont typeface="+mj-lt"/>
              <a:buAutoNum type="arabicPeriod"/>
            </a:pPr>
            <a:r>
              <a:rPr lang="en-US" sz="2200" u="sng" dirty="0" smtClean="0"/>
              <a:t>Action</a:t>
            </a:r>
          </a:p>
          <a:p>
            <a:pPr lvl="1"/>
            <a:r>
              <a:rPr lang="en-US" sz="1800" dirty="0" smtClean="0">
                <a:solidFill>
                  <a:srgbClr val="FF0000"/>
                </a:solidFill>
              </a:rPr>
              <a:t>What did you do? What skills or tools did you use?</a:t>
            </a:r>
          </a:p>
          <a:p>
            <a:pPr marL="457200" indent="-457200">
              <a:buFont typeface="+mj-lt"/>
              <a:buAutoNum type="arabicPeriod"/>
            </a:pPr>
            <a:r>
              <a:rPr lang="en-US" sz="2200" u="sng" dirty="0" smtClean="0"/>
              <a:t>Results</a:t>
            </a:r>
          </a:p>
          <a:p>
            <a:pPr lvl="1"/>
            <a:r>
              <a:rPr lang="en-US" sz="1800" dirty="0" smtClean="0">
                <a:solidFill>
                  <a:srgbClr val="FF0000"/>
                </a:solidFill>
              </a:rPr>
              <a:t>Explain the results (i.e. savings, greater efficiency).  </a:t>
            </a:r>
          </a:p>
          <a:p>
            <a:pPr lvl="1"/>
            <a:r>
              <a:rPr lang="en-US" sz="1800" dirty="0" smtClean="0">
                <a:solidFill>
                  <a:srgbClr val="FF0000"/>
                </a:solidFill>
              </a:rPr>
              <a:t>Try to quantify.</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397752" y="3810000"/>
            <a:ext cx="2438400" cy="2438401"/>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930365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Behavioral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noAutofit/>
          </a:bodyPr>
          <a:lstStyle/>
          <a:p>
            <a:r>
              <a:rPr lang="en-US" sz="1800" u="sng" dirty="0" smtClean="0">
                <a:solidFill>
                  <a:srgbClr val="0070C0"/>
                </a:solidFill>
              </a:rPr>
              <a:t>Tell me about a time when you solved a difficult problem.</a:t>
            </a:r>
          </a:p>
          <a:p>
            <a:r>
              <a:rPr lang="en-US" sz="1800" u="sng" dirty="0" smtClean="0">
                <a:solidFill>
                  <a:srgbClr val="0070C0"/>
                </a:solidFill>
              </a:rPr>
              <a:t>Describe a situation in which you were able to use persuasion to convince someone to see things your way.</a:t>
            </a:r>
          </a:p>
          <a:p>
            <a:r>
              <a:rPr lang="en-US" sz="1800" u="sng" dirty="0" smtClean="0">
                <a:solidFill>
                  <a:srgbClr val="0070C0"/>
                </a:solidFill>
              </a:rPr>
              <a:t>Describe a time when you had to analyze info and make a recommendation.</a:t>
            </a:r>
          </a:p>
          <a:p>
            <a:r>
              <a:rPr lang="en-US" sz="1800" u="sng" dirty="0" smtClean="0">
                <a:solidFill>
                  <a:srgbClr val="0070C0"/>
                </a:solidFill>
              </a:rPr>
              <a:t>Describe a time that you worked successfully as part of a team.</a:t>
            </a:r>
          </a:p>
          <a:p>
            <a:r>
              <a:rPr lang="en-US" sz="1800" u="sng" dirty="0" smtClean="0">
                <a:solidFill>
                  <a:srgbClr val="0070C0"/>
                </a:solidFill>
              </a:rPr>
              <a:t>Tell me about a time that you dealt with confidential information.</a:t>
            </a:r>
          </a:p>
          <a:p>
            <a:r>
              <a:rPr lang="en-US" sz="1800" u="sng" dirty="0" smtClean="0">
                <a:solidFill>
                  <a:srgbClr val="0070C0"/>
                </a:solidFill>
              </a:rPr>
              <a:t>Give me an example of a time when you were under stress to meet a deadline.</a:t>
            </a:r>
          </a:p>
          <a:p>
            <a:r>
              <a:rPr lang="en-US" sz="1800" u="sng" dirty="0" smtClean="0">
                <a:solidFill>
                  <a:srgbClr val="0070C0"/>
                </a:solidFill>
              </a:rPr>
              <a:t>Tell me when you had to go above and beyond the call of duty to get a job done.</a:t>
            </a:r>
          </a:p>
          <a:p>
            <a:r>
              <a:rPr lang="en-US" sz="1800" u="sng" dirty="0" smtClean="0">
                <a:solidFill>
                  <a:srgbClr val="0070C0"/>
                </a:solidFill>
              </a:rPr>
              <a:t>Tell me about a time you were able to deal with another person successfully even though that individual did not like you personally (or vice versa)</a:t>
            </a:r>
          </a:p>
          <a:p>
            <a:r>
              <a:rPr lang="en-US" sz="1800" u="sng" dirty="0" smtClean="0">
                <a:solidFill>
                  <a:srgbClr val="0070C0"/>
                </a:solidFill>
              </a:rPr>
              <a:t>Give me an example of when you showed initiative and took the lead.</a:t>
            </a:r>
          </a:p>
          <a:p>
            <a:r>
              <a:rPr lang="en-US" sz="1800" u="sng" dirty="0" smtClean="0">
                <a:solidFill>
                  <a:srgbClr val="0070C0"/>
                </a:solidFill>
              </a:rPr>
              <a:t>Tell me about a recent situation in which you had to deal with an upset customer or coworker.</a:t>
            </a:r>
            <a:endParaRPr lang="en-US" sz="1800" u="sng" dirty="0">
              <a:solidFill>
                <a:srgbClr val="0070C0"/>
              </a:solidFill>
            </a:endParaRP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308302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Illegal and Inappropriate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normAutofit/>
          </a:bodyPr>
          <a:lstStyle/>
          <a:p>
            <a:r>
              <a:rPr lang="en-US" sz="2000" u="sng" dirty="0" smtClean="0"/>
              <a:t>U.S. federal law states that “it is illegal to discriminate against someone (applicant or employee) because of that person’s race, color, religion, sex (including gender identity, sexual orientation, and pregnancy), national origin, age (40 or older), disability or genetic information.”  </a:t>
            </a:r>
          </a:p>
          <a:p>
            <a:endParaRPr lang="en-US" sz="900" dirty="0"/>
          </a:p>
          <a:p>
            <a:pPr lvl="1"/>
            <a:r>
              <a:rPr lang="en-US" sz="2000" dirty="0" smtClean="0"/>
              <a:t>Therefore, it is inappropriate for interviewers to ask any question related to these areas.  </a:t>
            </a:r>
          </a:p>
          <a:p>
            <a:pPr lvl="1"/>
            <a:endParaRPr lang="en-US" sz="800" dirty="0"/>
          </a:p>
          <a:p>
            <a:pPr lvl="2"/>
            <a:r>
              <a:rPr lang="en-US" sz="1800" dirty="0" smtClean="0">
                <a:solidFill>
                  <a:srgbClr val="FF0000"/>
                </a:solidFill>
              </a:rPr>
              <a:t>These questions become illegal, though, only when a court of law determines the employer is asking them with the intent to discriminate.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7509440" y="4495799"/>
            <a:ext cx="1643351" cy="235375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579815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Illegal and Inappropriate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normAutofit/>
          </a:bodyPr>
          <a:lstStyle/>
          <a:p>
            <a:r>
              <a:rPr lang="en-US" sz="2200" u="sng" dirty="0" smtClean="0"/>
              <a:t>Many illegal interview questions are asked innocently by inexperienced interviewers</a:t>
            </a:r>
            <a:r>
              <a:rPr lang="en-US" dirty="0" smtClean="0"/>
              <a:t>.  </a:t>
            </a:r>
          </a:p>
          <a:p>
            <a:endParaRPr lang="en-US" sz="800" dirty="0"/>
          </a:p>
          <a:p>
            <a:pPr lvl="1"/>
            <a:r>
              <a:rPr lang="en-US" sz="2000" dirty="0" smtClean="0"/>
              <a:t>Some interviewers are only trying to be friendly when they inquire about your personal life or family.  Regardless of the intent, how should you react?  </a:t>
            </a:r>
          </a:p>
          <a:p>
            <a:endParaRPr lang="en-US" sz="800" dirty="0"/>
          </a:p>
          <a:p>
            <a:pPr lvl="2"/>
            <a:r>
              <a:rPr lang="en-US" sz="1800" dirty="0" smtClean="0">
                <a:solidFill>
                  <a:srgbClr val="FF0000"/>
                </a:solidFill>
              </a:rPr>
              <a:t>If you find the question harmless and you want the job, answer it.  </a:t>
            </a:r>
          </a:p>
          <a:p>
            <a:pPr lvl="2"/>
            <a:r>
              <a:rPr lang="en-US" sz="1800" dirty="0" smtClean="0">
                <a:solidFill>
                  <a:srgbClr val="FF0000"/>
                </a:solidFill>
              </a:rPr>
              <a:t>If you think that answering it would damage your chance to be hired, try to deflect the question tactfully with a response such as “Could you tell me how my status relates to the responsibilities of this position?” or “I prefer to keep my personal and professional lives separate.”</a:t>
            </a:r>
            <a:endParaRPr lang="en-US" sz="1800" dirty="0">
              <a:solidFill>
                <a:srgbClr val="FF0000"/>
              </a:solidFill>
            </a:endParaRPr>
          </a:p>
        </p:txBody>
      </p:sp>
      <p:pic>
        <p:nvPicPr>
          <p:cNvPr id="5" name="Picture 4"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093575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Asking Your Own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normAutofit/>
          </a:bodyPr>
          <a:lstStyle/>
          <a:p>
            <a:r>
              <a:rPr lang="en-US" sz="2200" u="sng" dirty="0" smtClean="0"/>
              <a:t>At some point in the interview, usually near the end, you will be asked whether you have any questions</a:t>
            </a:r>
            <a:r>
              <a:rPr lang="en-US" dirty="0" smtClean="0"/>
              <a:t>.  </a:t>
            </a:r>
          </a:p>
          <a:p>
            <a:endParaRPr lang="en-US" sz="800" dirty="0"/>
          </a:p>
          <a:p>
            <a:pPr lvl="1"/>
            <a:r>
              <a:rPr lang="en-US" sz="2000" dirty="0" smtClean="0"/>
              <a:t>The worst thing you can do is say “</a:t>
            </a:r>
            <a:r>
              <a:rPr lang="en-US" sz="2000" u="sng" dirty="0" smtClean="0"/>
              <a:t>No</a:t>
            </a:r>
            <a:r>
              <a:rPr lang="en-US" sz="2000" dirty="0" smtClean="0"/>
              <a:t>,” which suggests that you are not interested in the position.  Instead, ask questions that will help you gain information and will impress the interviewer with your thoughtfulness and interest in the position.  </a:t>
            </a:r>
          </a:p>
          <a:p>
            <a:pPr lvl="1"/>
            <a:endParaRPr lang="en-US" sz="800" dirty="0"/>
          </a:p>
          <a:p>
            <a:pPr lvl="2"/>
            <a:r>
              <a:rPr lang="en-US" sz="1800" dirty="0" smtClean="0">
                <a:solidFill>
                  <a:srgbClr val="FF0000"/>
                </a:solidFill>
              </a:rPr>
              <a:t>Remember that this interview is a two-way street.  </a:t>
            </a:r>
            <a:endParaRPr lang="en-US" sz="1800" dirty="0">
              <a:solidFill>
                <a:srgbClr val="FF0000"/>
              </a:solidFill>
            </a:endParaRPr>
          </a:p>
        </p:txBody>
      </p:sp>
      <p:pic>
        <p:nvPicPr>
          <p:cNvPr id="7" name="Picture 6"/>
          <p:cNvPicPr>
            <a:picLocks noChangeAspect="1"/>
          </p:cNvPicPr>
          <p:nvPr/>
        </p:nvPicPr>
        <p:blipFill>
          <a:blip r:embed="rId2"/>
          <a:stretch>
            <a:fillRect/>
          </a:stretch>
        </p:blipFill>
        <p:spPr>
          <a:xfrm>
            <a:off x="6400800" y="3733800"/>
            <a:ext cx="2524125" cy="2524125"/>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350245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Asking Your Own Questions…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a:xfrm>
            <a:off x="301752" y="1527048"/>
            <a:ext cx="8503920" cy="4873752"/>
          </a:xfrm>
        </p:spPr>
        <p:txBody>
          <a:bodyPr>
            <a:normAutofit/>
          </a:bodyPr>
          <a:lstStyle/>
          <a:p>
            <a:r>
              <a:rPr lang="en-US" sz="1800" u="sng" dirty="0" smtClean="0">
                <a:solidFill>
                  <a:srgbClr val="0070C0"/>
                </a:solidFill>
              </a:rPr>
              <a:t>What will my duties be (if not already discussed)?</a:t>
            </a:r>
          </a:p>
          <a:p>
            <a:r>
              <a:rPr lang="en-US" sz="1800" u="sng" dirty="0" smtClean="0">
                <a:solidFill>
                  <a:srgbClr val="0070C0"/>
                </a:solidFill>
              </a:rPr>
              <a:t>Tell me what it is like working here in terms of the people, management practices, workloads, expected performance, and rewards.</a:t>
            </a:r>
          </a:p>
          <a:p>
            <a:r>
              <a:rPr lang="en-US" sz="1800" u="sng" dirty="0" smtClean="0">
                <a:solidFill>
                  <a:srgbClr val="0070C0"/>
                </a:solidFill>
              </a:rPr>
              <a:t>What training programs are available from this organization?  What specific training will be given for this position?</a:t>
            </a:r>
          </a:p>
          <a:p>
            <a:r>
              <a:rPr lang="en-US" sz="1800" u="sng" dirty="0" smtClean="0">
                <a:solidFill>
                  <a:srgbClr val="0070C0"/>
                </a:solidFill>
              </a:rPr>
              <a:t>What is the organizational structure, and where does this position fit in?</a:t>
            </a:r>
          </a:p>
          <a:p>
            <a:r>
              <a:rPr lang="en-US" sz="1800" u="sng" dirty="0" smtClean="0">
                <a:solidFill>
                  <a:srgbClr val="0070C0"/>
                </a:solidFill>
              </a:rPr>
              <a:t>How and by whom will my job performance be evaluated?</a:t>
            </a:r>
          </a:p>
          <a:p>
            <a:r>
              <a:rPr lang="en-US" sz="1800" u="sng" dirty="0" smtClean="0">
                <a:solidFill>
                  <a:srgbClr val="0070C0"/>
                </a:solidFill>
              </a:rPr>
              <a:t>Assuming my work is excellent, where do you see me in five years?</a:t>
            </a:r>
          </a:p>
          <a:p>
            <a:r>
              <a:rPr lang="en-US" sz="1800" u="sng" dirty="0" smtClean="0">
                <a:solidFill>
                  <a:srgbClr val="0070C0"/>
                </a:solidFill>
              </a:rPr>
              <a:t>How long do employees generally stay with this organization?</a:t>
            </a:r>
          </a:p>
          <a:p>
            <a:r>
              <a:rPr lang="en-US" sz="1800" u="sng" dirty="0" smtClean="0">
                <a:solidFill>
                  <a:srgbClr val="0070C0"/>
                </a:solidFill>
              </a:rPr>
              <a:t>What are the major challenges for a person in this position?</a:t>
            </a:r>
          </a:p>
          <a:p>
            <a:r>
              <a:rPr lang="en-US" sz="1800" u="sng" dirty="0" smtClean="0">
                <a:solidFill>
                  <a:srgbClr val="0070C0"/>
                </a:solidFill>
              </a:rPr>
              <a:t>What do you see in the future of this organization?</a:t>
            </a:r>
          </a:p>
          <a:p>
            <a:r>
              <a:rPr lang="en-US" sz="1800" u="sng" dirty="0" smtClean="0">
                <a:solidFill>
                  <a:srgbClr val="0070C0"/>
                </a:solidFill>
              </a:rPr>
              <a:t>This job seems to be exactly what I’d really like to do.  Do we have a fit here?</a:t>
            </a:r>
          </a:p>
          <a:p>
            <a:r>
              <a:rPr lang="en-US" sz="1800" u="sng" dirty="0" smtClean="0">
                <a:solidFill>
                  <a:srgbClr val="0070C0"/>
                </a:solidFill>
              </a:rPr>
              <a:t>What is the next step in the hiring process?</a:t>
            </a:r>
          </a:p>
          <a:p>
            <a:r>
              <a:rPr lang="en-US" sz="1800" u="sng" dirty="0" smtClean="0">
                <a:solidFill>
                  <a:srgbClr val="0070C0"/>
                </a:solidFill>
              </a:rPr>
              <a:t>When do you expect to make a decision?</a:t>
            </a:r>
            <a:endParaRPr lang="en-US" sz="1800" u="sng" dirty="0">
              <a:solidFill>
                <a:srgbClr val="0070C0"/>
              </a:solidFill>
            </a:endParaRPr>
          </a:p>
        </p:txBody>
      </p:sp>
      <p:pic>
        <p:nvPicPr>
          <p:cNvPr id="5" name="Picture 4"/>
          <p:cNvPicPr>
            <a:picLocks noChangeAspect="1"/>
          </p:cNvPicPr>
          <p:nvPr/>
        </p:nvPicPr>
        <p:blipFill>
          <a:blip r:embed="rId2"/>
          <a:stretch>
            <a:fillRect/>
          </a:stretch>
        </p:blipFill>
        <p:spPr>
          <a:xfrm>
            <a:off x="8001000" y="228600"/>
            <a:ext cx="945219" cy="945219"/>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489171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Ending Positively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normAutofit/>
          </a:bodyPr>
          <a:lstStyle/>
          <a:p>
            <a:r>
              <a:rPr lang="en-US" sz="2200" u="sng" dirty="0" smtClean="0"/>
              <a:t>After you have asked your questions, the interviewer will signal the end of the interview, usually by standing up or by expressing appreciation that you came</a:t>
            </a:r>
            <a:r>
              <a:rPr lang="en-US" dirty="0" smtClean="0"/>
              <a:t>.  </a:t>
            </a:r>
          </a:p>
          <a:p>
            <a:endParaRPr lang="en-US" sz="800" dirty="0"/>
          </a:p>
          <a:p>
            <a:pPr lvl="1"/>
            <a:r>
              <a:rPr lang="en-US" sz="2000" dirty="0" smtClean="0"/>
              <a:t>If not addressed earlier, you should at this time find out what action will follow.  It is recommended that you ask when a decision will be made and whether you may follow up.  </a:t>
            </a:r>
          </a:p>
          <a:p>
            <a:pPr lvl="1"/>
            <a:endParaRPr lang="en-US" sz="800" dirty="0"/>
          </a:p>
          <a:p>
            <a:pPr lvl="2"/>
            <a:r>
              <a:rPr lang="en-US" sz="1800" dirty="0" smtClean="0">
                <a:solidFill>
                  <a:srgbClr val="FF0000"/>
                </a:solidFill>
              </a:rPr>
              <a:t>Too many candidates leave the interview without knowing their status or when they will hear from the recruiter.</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57800" y="4419600"/>
            <a:ext cx="3675661" cy="1914525"/>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2849561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Ending Positively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lstStyle/>
          <a:p>
            <a:r>
              <a:rPr lang="en-US" sz="2200" u="sng" dirty="0" smtClean="0"/>
              <a:t>Before you leave, summarize your strongest qualifications, show your enthusiasm for obtaining this position, and thank person for a constructive interview and for considering you for position</a:t>
            </a:r>
            <a:r>
              <a:rPr lang="en-US" dirty="0" smtClean="0"/>
              <a:t>.  </a:t>
            </a:r>
          </a:p>
          <a:p>
            <a:endParaRPr lang="en-US" sz="800" dirty="0"/>
          </a:p>
          <a:p>
            <a:pPr lvl="1"/>
            <a:r>
              <a:rPr lang="en-US" sz="2000" dirty="0" smtClean="0">
                <a:solidFill>
                  <a:srgbClr val="FF0000"/>
                </a:solidFill>
              </a:rPr>
              <a:t>Ask the interviewer for a business card, which will provide the information you need to write a thank-you message.</a:t>
            </a:r>
          </a:p>
        </p:txBody>
      </p:sp>
      <p:pic>
        <p:nvPicPr>
          <p:cNvPr id="6" name="Picture 5"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pic>
        <p:nvPicPr>
          <p:cNvPr id="7" name="Picture 6" descr="How To End a Meeting Positively | Fireflies"/>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657600"/>
            <a:ext cx="4191000" cy="2683510"/>
          </a:xfrm>
          <a:prstGeom prst="rect">
            <a:avLst/>
          </a:prstGeom>
          <a:noFill/>
          <a:ln>
            <a:noFill/>
          </a:ln>
        </p:spPr>
      </p:pic>
    </p:spTree>
    <p:extLst>
      <p:ext uri="{BB962C8B-B14F-4D97-AF65-F5344CB8AC3E}">
        <p14:creationId xmlns:p14="http://schemas.microsoft.com/office/powerpoint/2010/main" val="165201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Unlocking the Hidden Job Market with Networking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lstStyle/>
          <a:p>
            <a:r>
              <a:rPr lang="en-US" sz="2200" u="sng" dirty="0" smtClean="0"/>
              <a:t>The most successful job candidates seek to transform themselves from unknown into known quantities through networking</a:t>
            </a:r>
            <a:r>
              <a:rPr lang="en-US" dirty="0" smtClean="0"/>
              <a:t>.  </a:t>
            </a:r>
          </a:p>
          <a:p>
            <a:endParaRPr lang="en-US" sz="800" dirty="0"/>
          </a:p>
          <a:p>
            <a:pPr lvl="1"/>
            <a:r>
              <a:rPr lang="en-US" sz="2000" dirty="0" smtClean="0"/>
              <a:t>Most jobs are found through referrals and person-to-person contacts than through any other method.  People trust what they know.  </a:t>
            </a:r>
          </a:p>
          <a:p>
            <a:pPr lvl="1"/>
            <a:endParaRPr lang="en-US" sz="800" dirty="0"/>
          </a:p>
          <a:p>
            <a:pPr lvl="2"/>
            <a:r>
              <a:rPr lang="en-US" dirty="0" smtClean="0">
                <a:solidFill>
                  <a:srgbClr val="FF0000"/>
                </a:solidFill>
              </a:rPr>
              <a:t>Your goal is to become known to a large network of people.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502007" y="4419600"/>
            <a:ext cx="5294454" cy="1748010"/>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16570300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Contacting Your References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normAutofit/>
          </a:bodyPr>
          <a:lstStyle/>
          <a:p>
            <a:r>
              <a:rPr lang="en-US" sz="2200" u="sng" dirty="0" smtClean="0"/>
              <a:t>Once you have thanked your interviewer, it is time to alert your references that they may be contacted by the employer</a:t>
            </a:r>
            <a:r>
              <a:rPr lang="en-US" dirty="0" smtClean="0"/>
              <a:t>.  </a:t>
            </a:r>
          </a:p>
          <a:p>
            <a:endParaRPr lang="en-US" sz="800" dirty="0"/>
          </a:p>
          <a:p>
            <a:pPr lvl="1"/>
            <a:r>
              <a:rPr lang="en-US" sz="1800" dirty="0" smtClean="0">
                <a:solidFill>
                  <a:srgbClr val="FF0000"/>
                </a:solidFill>
              </a:rPr>
              <a:t>You should have already asked permission to use them as references, and you should have supplied them with a copy of your resume and information about types of positions you are seeking.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508843" y="3567045"/>
            <a:ext cx="4327309" cy="2591354"/>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919097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1338025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a Personal Network</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a:xfrm>
            <a:off x="301752" y="1527048"/>
            <a:ext cx="8503920" cy="4721352"/>
          </a:xfrm>
        </p:spPr>
        <p:txBody>
          <a:bodyPr>
            <a:normAutofit fontScale="92500" lnSpcReduction="10000"/>
          </a:bodyPr>
          <a:lstStyle/>
          <a:p>
            <a:r>
              <a:rPr lang="en-US" sz="2600" u="sng" dirty="0" smtClean="0"/>
              <a:t>Three steps that will help you establish your own network</a:t>
            </a:r>
            <a:r>
              <a:rPr lang="en-US" sz="2600" dirty="0" smtClean="0"/>
              <a:t>:</a:t>
            </a:r>
          </a:p>
          <a:p>
            <a:endParaRPr lang="en-US" sz="800" dirty="0"/>
          </a:p>
          <a:p>
            <a:pPr marL="731520" lvl="1" indent="-457200">
              <a:buFont typeface="+mj-lt"/>
              <a:buAutoNum type="arabicPeriod"/>
            </a:pPr>
            <a:r>
              <a:rPr lang="en-US" sz="2400" u="sng" dirty="0" smtClean="0"/>
              <a:t>Develop a Contact List</a:t>
            </a:r>
          </a:p>
          <a:p>
            <a:pPr lvl="2"/>
            <a:r>
              <a:rPr lang="en-US" sz="1900" dirty="0" smtClean="0">
                <a:solidFill>
                  <a:srgbClr val="FF0000"/>
                </a:solidFill>
              </a:rPr>
              <a:t>Make a list of anyone willing to talk with you about finding a job.</a:t>
            </a:r>
          </a:p>
          <a:p>
            <a:pPr marL="731520" lvl="1" indent="-457200">
              <a:buFont typeface="+mj-lt"/>
              <a:buAutoNum type="arabicPeriod"/>
            </a:pPr>
            <a:r>
              <a:rPr lang="en-US" sz="2400" u="sng" dirty="0" smtClean="0"/>
              <a:t>Make Contacts in Person and Online</a:t>
            </a:r>
          </a:p>
          <a:p>
            <a:pPr lvl="2"/>
            <a:r>
              <a:rPr lang="en-US" sz="1900" dirty="0" smtClean="0">
                <a:solidFill>
                  <a:srgbClr val="FF0000"/>
                </a:solidFill>
              </a:rPr>
              <a:t>Call the people on your list or connect online.</a:t>
            </a:r>
          </a:p>
          <a:p>
            <a:pPr lvl="2"/>
            <a:r>
              <a:rPr lang="en-US" sz="1900" dirty="0" smtClean="0">
                <a:solidFill>
                  <a:srgbClr val="FF0000"/>
                </a:solidFill>
              </a:rPr>
              <a:t>Be friendly, polite, and interested in what the person has to say.</a:t>
            </a:r>
          </a:p>
          <a:p>
            <a:pPr lvl="2"/>
            <a:r>
              <a:rPr lang="en-US" sz="1900" dirty="0" smtClean="0">
                <a:solidFill>
                  <a:srgbClr val="FF0000"/>
                </a:solidFill>
              </a:rPr>
              <a:t>Provide a copy of your resume and stay centered on job search.  </a:t>
            </a:r>
          </a:p>
          <a:p>
            <a:pPr lvl="2"/>
            <a:r>
              <a:rPr lang="en-US" sz="1900" dirty="0" smtClean="0">
                <a:solidFill>
                  <a:srgbClr val="FF0000"/>
                </a:solidFill>
              </a:rPr>
              <a:t>Get at least two referrals.</a:t>
            </a:r>
          </a:p>
          <a:p>
            <a:pPr marL="731520" lvl="1" indent="-457200">
              <a:buFont typeface="+mj-lt"/>
              <a:buAutoNum type="arabicPeriod"/>
            </a:pPr>
            <a:r>
              <a:rPr lang="en-US" sz="2400" u="sng" dirty="0" smtClean="0"/>
              <a:t>Follow Up on Your Referrals</a:t>
            </a:r>
          </a:p>
          <a:p>
            <a:pPr lvl="2"/>
            <a:r>
              <a:rPr lang="en-US" sz="1900" dirty="0" smtClean="0">
                <a:solidFill>
                  <a:srgbClr val="FF0000"/>
                </a:solidFill>
              </a:rPr>
              <a:t>Don’t ask for a job.  </a:t>
            </a:r>
          </a:p>
          <a:p>
            <a:pPr lvl="2"/>
            <a:r>
              <a:rPr lang="en-US" sz="1900" dirty="0" smtClean="0">
                <a:solidFill>
                  <a:srgbClr val="FF0000"/>
                </a:solidFill>
              </a:rPr>
              <a:t>Ask how individual got started in career. </a:t>
            </a:r>
          </a:p>
          <a:p>
            <a:pPr lvl="2"/>
            <a:r>
              <a:rPr lang="en-US" sz="1900" dirty="0" smtClean="0">
                <a:solidFill>
                  <a:srgbClr val="FF0000"/>
                </a:solidFill>
              </a:rPr>
              <a:t>Ask what they like best (or least) about their work.</a:t>
            </a:r>
          </a:p>
          <a:p>
            <a:pPr lvl="2"/>
            <a:r>
              <a:rPr lang="en-US" sz="1900" dirty="0" smtClean="0">
                <a:solidFill>
                  <a:srgbClr val="FF0000"/>
                </a:solidFill>
              </a:rPr>
              <a:t>Ask what career paths exist in your field, and how you can get started.</a:t>
            </a:r>
          </a:p>
          <a:p>
            <a:pPr lvl="2"/>
            <a:r>
              <a:rPr lang="en-US" sz="1900" dirty="0" smtClean="0">
                <a:solidFill>
                  <a:srgbClr val="FF0000"/>
                </a:solidFill>
              </a:rPr>
              <a:t>Stay in contact during and after your search</a:t>
            </a:r>
          </a:p>
        </p:txBody>
      </p:sp>
      <p:pic>
        <p:nvPicPr>
          <p:cNvPr id="5" name="Picture 4" descr="UNIT-1:Means Of Communication – B.C.A study"/>
          <p:cNvPicPr/>
          <p:nvPr/>
        </p:nvPicPr>
        <p:blipFill>
          <a:blip r:embed="rId2"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381620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Targeting Social Media in a Job 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lstStyle/>
          <a:p>
            <a:r>
              <a:rPr lang="en-US" sz="2200" u="sng" dirty="0" smtClean="0"/>
              <a:t>Job candidates have powerful new tools at their disposal: social media networks.  These networks are critical to your job search</a:t>
            </a:r>
            <a:r>
              <a:rPr lang="en-US" sz="2200" dirty="0" smtClean="0"/>
              <a:t>.</a:t>
            </a:r>
          </a:p>
          <a:p>
            <a:endParaRPr lang="en-US" sz="800" dirty="0"/>
          </a:p>
          <a:p>
            <a:pPr lvl="1"/>
            <a:r>
              <a:rPr lang="en-US" sz="2000" dirty="0" smtClean="0"/>
              <a:t>It is important to list yourself in LinkedIn.  This social media site dominates the world of job searching, recruiting, and networking.</a:t>
            </a:r>
          </a:p>
          <a:p>
            <a:pPr lvl="1"/>
            <a:endParaRPr lang="en-US" sz="800" dirty="0"/>
          </a:p>
          <a:p>
            <a:pPr lvl="2"/>
            <a:r>
              <a:rPr lang="en-US" sz="1800" dirty="0" smtClean="0">
                <a:solidFill>
                  <a:srgbClr val="FF0000"/>
                </a:solidFill>
              </a:rPr>
              <a:t>In </a:t>
            </a:r>
            <a:r>
              <a:rPr lang="en-US" sz="1800" dirty="0">
                <a:solidFill>
                  <a:srgbClr val="FF0000"/>
                </a:solidFill>
              </a:rPr>
              <a:t>addition to LinkedIn, job seekers can join Facebook, Twitter, and Google+ to find job opportunities, market themselves to companies, showcase skills, highlight experience, and </a:t>
            </a:r>
            <a:r>
              <a:rPr lang="en-US" sz="1800" dirty="0" smtClean="0">
                <a:solidFill>
                  <a:srgbClr val="FF0000"/>
                </a:solidFill>
              </a:rPr>
              <a:t>land their </a:t>
            </a:r>
            <a:r>
              <a:rPr lang="en-US" sz="1800" dirty="0">
                <a:solidFill>
                  <a:srgbClr val="FF0000"/>
                </a:solidFill>
              </a:rPr>
              <a:t>dream job.  </a:t>
            </a:r>
          </a:p>
        </p:txBody>
      </p:sp>
      <p:pic>
        <p:nvPicPr>
          <p:cNvPr id="5" name="Picture 4"/>
          <p:cNvPicPr>
            <a:picLocks noChangeAspect="1"/>
          </p:cNvPicPr>
          <p:nvPr/>
        </p:nvPicPr>
        <p:blipFill>
          <a:blip r:embed="rId2"/>
          <a:stretch>
            <a:fillRect/>
          </a:stretch>
        </p:blipFill>
        <p:spPr>
          <a:xfrm>
            <a:off x="6553200" y="4269377"/>
            <a:ext cx="2588623" cy="2588623"/>
          </a:xfrm>
          <a:prstGeom prst="rect">
            <a:avLst/>
          </a:prstGeom>
        </p:spPr>
      </p:pic>
      <p:pic>
        <p:nvPicPr>
          <p:cNvPr id="6" name="Picture 5" descr="UNIT-1:Means Of Communication – B.C.A study"/>
          <p:cNvPicPr/>
          <p:nvPr/>
        </p:nvPicPr>
        <p:blipFill>
          <a:blip r:embed="rId3" cstate="print"/>
          <a:srcRect/>
          <a:stretch>
            <a:fillRect/>
          </a:stretch>
        </p:blipFill>
        <p:spPr bwMode="auto">
          <a:xfrm>
            <a:off x="-14654" y="0"/>
            <a:ext cx="990600" cy="457199"/>
          </a:xfrm>
          <a:prstGeom prst="rect">
            <a:avLst/>
          </a:prstGeom>
          <a:noFill/>
          <a:ln w="9525">
            <a:noFill/>
            <a:miter lim="800000"/>
            <a:headEnd/>
            <a:tailEnd/>
          </a:ln>
        </p:spPr>
      </p:pic>
    </p:spTree>
    <p:extLst>
      <p:ext uri="{BB962C8B-B14F-4D97-AF65-F5344CB8AC3E}">
        <p14:creationId xmlns:p14="http://schemas.microsoft.com/office/powerpoint/2010/main" val="41223777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35765</TotalTime>
  <Words>5700</Words>
  <Application>Microsoft Office PowerPoint</Application>
  <PresentationFormat>On-screen Show (4:3)</PresentationFormat>
  <Paragraphs>568</Paragraphs>
  <Slides>71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Calibri</vt:lpstr>
      <vt:lpstr>Georgia</vt:lpstr>
      <vt:lpstr>Wingdings</vt:lpstr>
      <vt:lpstr>Wingdings 2</vt:lpstr>
      <vt:lpstr>Civic</vt:lpstr>
      <vt:lpstr>Business Communications Session Seven</vt:lpstr>
      <vt:lpstr>Unit Five: Employment Communication</vt:lpstr>
      <vt:lpstr>4 Steps in a Successful Job Search</vt:lpstr>
      <vt:lpstr>Launching Your Job Search with Self-Analysis</vt:lpstr>
      <vt:lpstr>Evaluating Your Qualifications</vt:lpstr>
      <vt:lpstr>Developing a Job-Search Strategy Focused on the Open Job Market</vt:lpstr>
      <vt:lpstr>Unlocking the Hidden Job Market with Networking</vt:lpstr>
      <vt:lpstr>Building a Personal Network</vt:lpstr>
      <vt:lpstr>Targeting Social Media in a Job Search</vt:lpstr>
      <vt:lpstr>Creating Your Personal Brand</vt:lpstr>
      <vt:lpstr>Creating Your Personal Brand</vt:lpstr>
      <vt:lpstr>Creating Your Personal Brand</vt:lpstr>
      <vt:lpstr>Creating Your Personal Brand</vt:lpstr>
      <vt:lpstr>Elevator Speech</vt:lpstr>
      <vt:lpstr>Customizing Your Resume</vt:lpstr>
      <vt:lpstr>Choosing a Resume Style</vt:lpstr>
      <vt:lpstr>How Long Should a Resume Be?</vt:lpstr>
      <vt:lpstr>Organizing Your Information Into Effective Resume Categories</vt:lpstr>
      <vt:lpstr>Organizing Your Information Into Effective Resume Categories 1. Main Heading</vt:lpstr>
      <vt:lpstr>Organizing Your Information Into Effective Resume Categories 2. Career Objective</vt:lpstr>
      <vt:lpstr>Organizing Your Information Into Effective Resume Categories 3. Summary of Qualifications</vt:lpstr>
      <vt:lpstr>Organizing Your Information Into Effective Resume Categories 4. Education</vt:lpstr>
      <vt:lpstr>Organizing Your Information Into Effective Resume Categories 5. Work Experience or Employment History</vt:lpstr>
      <vt:lpstr>Organizing Your Information Into Effective Resume Categories 5. Work Experience or Employment History</vt:lpstr>
      <vt:lpstr>Organizing Your Information Into Effective Resume Categories 6. Capabilities and Skills</vt:lpstr>
      <vt:lpstr>Organizing Your Information Into Effective Resume Categories 7. Awards, Honors, and Activities</vt:lpstr>
      <vt:lpstr>Include References?</vt:lpstr>
      <vt:lpstr>Preparing a Basic Print Resume</vt:lpstr>
      <vt:lpstr>Cover Messages</vt:lpstr>
      <vt:lpstr>Creating a Customized Cover Message</vt:lpstr>
      <vt:lpstr>Unit Five: Employment Communication</vt:lpstr>
      <vt:lpstr>Interviewing Effectively in Today’s Competitive Job Market</vt:lpstr>
      <vt:lpstr>Purpose and Sequencing of Employment Interviews</vt:lpstr>
      <vt:lpstr>Purpose and Sequencing of Employment Interviews</vt:lpstr>
      <vt:lpstr>Before the Interview</vt:lpstr>
      <vt:lpstr>Ensuring Professional Phone Techniques</vt:lpstr>
      <vt:lpstr>Researching the Target Company</vt:lpstr>
      <vt:lpstr>Rehearsing Success Stories</vt:lpstr>
      <vt:lpstr>Rehearsing Success Stories</vt:lpstr>
      <vt:lpstr>Cleaning Up Digital Dirt</vt:lpstr>
      <vt:lpstr>Cleaning Up Digital Dirt</vt:lpstr>
      <vt:lpstr>During the Interview</vt:lpstr>
      <vt:lpstr>Preparing to Answer Interview Questions</vt:lpstr>
      <vt:lpstr>Questions to Get Acquainted</vt:lpstr>
      <vt:lpstr>Questions to Get Acquainted…</vt:lpstr>
      <vt:lpstr>Questions to Gauge Your Interest</vt:lpstr>
      <vt:lpstr>Questions to Gauge Your Interest…</vt:lpstr>
      <vt:lpstr>Questions About Your Experience and Accomplishments</vt:lpstr>
      <vt:lpstr>Questions About Your Experience and Accomplishments…</vt:lpstr>
      <vt:lpstr>Questions About Your Experience and Accomplishments…</vt:lpstr>
      <vt:lpstr>Questions About the Future</vt:lpstr>
      <vt:lpstr>Questions About the Future…</vt:lpstr>
      <vt:lpstr>Challenging Questions</vt:lpstr>
      <vt:lpstr>Challenging Questions…</vt:lpstr>
      <vt:lpstr>Challenging Questions…</vt:lpstr>
      <vt:lpstr>Questions About Salary</vt:lpstr>
      <vt:lpstr>Questions About Salary…</vt:lpstr>
      <vt:lpstr>Situational Questions</vt:lpstr>
      <vt:lpstr>Situational Questions…</vt:lpstr>
      <vt:lpstr>Situational Questions…</vt:lpstr>
      <vt:lpstr>Behavioral Questions</vt:lpstr>
      <vt:lpstr>Components of the STAR Technique</vt:lpstr>
      <vt:lpstr>Behavioral Questions…</vt:lpstr>
      <vt:lpstr>Illegal and Inappropriate Questions</vt:lpstr>
      <vt:lpstr>Illegal and Inappropriate Questions</vt:lpstr>
      <vt:lpstr>Asking Your Own Questions</vt:lpstr>
      <vt:lpstr>Asking Your Own Questions…</vt:lpstr>
      <vt:lpstr>Ending Positively</vt:lpstr>
      <vt:lpstr>Ending Positively</vt:lpstr>
      <vt:lpstr>Contacting Your References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1576</cp:revision>
  <cp:lastPrinted>2025-01-06T23:00:09Z</cp:lastPrinted>
  <dcterms:created xsi:type="dcterms:W3CDTF">2015-02-01T00:37:43Z</dcterms:created>
  <dcterms:modified xsi:type="dcterms:W3CDTF">2025-04-24T21:49:30Z</dcterms:modified>
</cp:coreProperties>
</file>