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24" r:id="rId1"/>
  </p:sldMasterIdLst>
  <p:notesMasterIdLst>
    <p:notesMasterId r:id="rId52"/>
  </p:notesMasterIdLst>
  <p:handoutMasterIdLst>
    <p:handoutMasterId r:id="rId53"/>
  </p:handoutMasterIdLst>
  <p:sldIdLst>
    <p:sldId id="298" r:id="rId2"/>
    <p:sldId id="339" r:id="rId3"/>
    <p:sldId id="303" r:id="rId4"/>
    <p:sldId id="304" r:id="rId5"/>
    <p:sldId id="305" r:id="rId6"/>
    <p:sldId id="306" r:id="rId7"/>
    <p:sldId id="307" r:id="rId8"/>
    <p:sldId id="308" r:id="rId9"/>
    <p:sldId id="309" r:id="rId10"/>
    <p:sldId id="310" r:id="rId11"/>
    <p:sldId id="311" r:id="rId12"/>
    <p:sldId id="312" r:id="rId13"/>
    <p:sldId id="313" r:id="rId14"/>
    <p:sldId id="314" r:id="rId15"/>
    <p:sldId id="315" r:id="rId16"/>
    <p:sldId id="316" r:id="rId17"/>
    <p:sldId id="317" r:id="rId18"/>
    <p:sldId id="318" r:id="rId19"/>
    <p:sldId id="319" r:id="rId20"/>
    <p:sldId id="320" r:id="rId21"/>
    <p:sldId id="321" r:id="rId22"/>
    <p:sldId id="322" r:id="rId23"/>
    <p:sldId id="323" r:id="rId24"/>
    <p:sldId id="324" r:id="rId25"/>
    <p:sldId id="325" r:id="rId26"/>
    <p:sldId id="326" r:id="rId27"/>
    <p:sldId id="327" r:id="rId28"/>
    <p:sldId id="328" r:id="rId29"/>
    <p:sldId id="329" r:id="rId30"/>
    <p:sldId id="330" r:id="rId31"/>
    <p:sldId id="331" r:id="rId32"/>
    <p:sldId id="332" r:id="rId33"/>
    <p:sldId id="333" r:id="rId34"/>
    <p:sldId id="334" r:id="rId35"/>
    <p:sldId id="335" r:id="rId36"/>
    <p:sldId id="336" r:id="rId37"/>
    <p:sldId id="337" r:id="rId38"/>
    <p:sldId id="338" r:id="rId39"/>
    <p:sldId id="349" r:id="rId40"/>
    <p:sldId id="350" r:id="rId41"/>
    <p:sldId id="351" r:id="rId42"/>
    <p:sldId id="352" r:id="rId43"/>
    <p:sldId id="353" r:id="rId44"/>
    <p:sldId id="354" r:id="rId45"/>
    <p:sldId id="355" r:id="rId46"/>
    <p:sldId id="356" r:id="rId47"/>
    <p:sldId id="357" r:id="rId48"/>
    <p:sldId id="358" r:id="rId49"/>
    <p:sldId id="359" r:id="rId50"/>
    <p:sldId id="301" r:id="rId51"/>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450" y="67"/>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handoutMaster" Target="handoutMasters/handoutMaster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7B99DD84-AFAB-4456-A90F-65EF80B8855D}" type="datetimeFigureOut">
              <a:rPr lang="en-US" smtClean="0"/>
              <a:pPr/>
              <a:t>3/4/2026</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9644BEAA-BB73-4FD8-BCF7-9DBBC23D60CC}"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05DF7F76-1044-4FE4-A4FC-8E469EC8432F}" type="datetimeFigureOut">
              <a:rPr lang="en-US" smtClean="0"/>
              <a:pPr/>
              <a:t>3/4/2026</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B0FB045C-D949-4321-8D3E-7E62B3B314A7}"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0FB045C-D949-4321-8D3E-7E62B3B314A7}" type="slidenum">
              <a:rPr lang="en-US" smtClean="0"/>
              <a:pPr/>
              <a:t>45</a:t>
            </a:fld>
            <a:endParaRPr lang="en-US"/>
          </a:p>
        </p:txBody>
      </p:sp>
    </p:spTree>
    <p:extLst>
      <p:ext uri="{BB962C8B-B14F-4D97-AF65-F5344CB8AC3E}">
        <p14:creationId xmlns:p14="http://schemas.microsoft.com/office/powerpoint/2010/main" val="5283079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475ACD30-F89D-4C01-ABDC-7AE48471F801}" type="datetime1">
              <a:rPr lang="en-US" smtClean="0"/>
              <a:pPr/>
              <a:t>3/4/2026</a:t>
            </a:fld>
            <a:endParaRPr lang="en-US"/>
          </a:p>
        </p:txBody>
      </p:sp>
      <p:sp>
        <p:nvSpPr>
          <p:cNvPr id="17" name="Footer Placeholder 16"/>
          <p:cNvSpPr>
            <a:spLocks noGrp="1"/>
          </p:cNvSpPr>
          <p:nvPr>
            <p:ph type="ftr" sz="quarter" idx="11"/>
          </p:nvPr>
        </p:nvSpPr>
        <p:spPr/>
        <p:txBody>
          <a:bodyPr/>
          <a:lstStyle/>
          <a:p>
            <a:endParaRPr lang="en-US"/>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C3A32BE6-B8D9-470C-8CB6-F79B8D7622D3}" type="slidenum">
              <a:rPr lang="en-US" smtClean="0"/>
              <a:pPr/>
              <a:t>‹#›</a:t>
            </a:fld>
            <a:endParaRPr lang="en-US"/>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95BED6D-FF70-4CA7-9918-C6E0E76E62CF}" type="datetime1">
              <a:rPr lang="en-US" smtClean="0"/>
              <a:pPr/>
              <a:t>3/4/2026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A32BE6-B8D9-470C-8CB6-F79B8D7622D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C3A32BE6-B8D9-470C-8CB6-F79B8D7622D3}" type="slidenum">
              <a:rPr lang="en-US" smtClean="0"/>
              <a:pPr/>
              <a:t>‹#›</a:t>
            </a:fld>
            <a:endParaRPr lang="en-US"/>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CA5C53F-1A7D-4949-BCD6-34286B1EA68A}" type="datetime1">
              <a:rPr lang="en-US" smtClean="0"/>
              <a:pPr/>
              <a:t>3/4/2026</a:t>
            </a:fld>
            <a:endParaRPr lang="en-US"/>
          </a:p>
        </p:txBody>
      </p:sp>
      <p:sp>
        <p:nvSpPr>
          <p:cNvPr id="5" name="Footer Placeholder 4"/>
          <p:cNvSpPr>
            <a:spLocks noGrp="1"/>
          </p:cNvSpPr>
          <p:nvPr>
            <p:ph type="ftr" sz="quarter" idx="11"/>
          </p:nvPr>
        </p:nvSpPr>
        <p:spPr/>
        <p:txBody>
          <a:bodyPr/>
          <a:lstStyle/>
          <a:p>
            <a:endParaRPr lang="en-US"/>
          </a:p>
        </p:txBody>
      </p:sp>
      <p:sp>
        <p:nvSpPr>
          <p:cNvPr id="2" name="Vertical Title 1"/>
          <p:cNvSpPr>
            <a:spLocks noGrp="1"/>
          </p:cNvSpPr>
          <p:nvPr>
            <p:ph type="title" orient="vert"/>
          </p:nvPr>
        </p:nvSpPr>
        <p:spPr>
          <a:xfrm>
            <a:off x="7391400" y="304801"/>
            <a:ext cx="1447800" cy="5851525"/>
          </a:xfrm>
        </p:spPr>
        <p:txBody>
          <a:bodyPr vert="eaVert"/>
          <a:lstStyle/>
          <a:p>
            <a:r>
              <a:rPr kumimoji="0" lang="en-US" smtClean="0"/>
              <a:t>Click to edit Master title style</a:t>
            </a:r>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C86D222F-FAC2-4E91-9A01-78CA0154E41D}" type="datetime1">
              <a:rPr lang="en-US" smtClean="0"/>
              <a:pPr/>
              <a:t>3/4/2026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4361688" y="1026372"/>
            <a:ext cx="457200" cy="441325"/>
          </a:xfrm>
        </p:spPr>
        <p:txBody>
          <a:bodyPr/>
          <a:lstStyle/>
          <a:p>
            <a:fld id="{C3A32BE6-B8D9-470C-8CB6-F79B8D7622D3}" type="slidenum">
              <a:rPr lang="en-US" smtClean="0"/>
              <a:pPr/>
              <a:t>‹#›</a:t>
            </a:fld>
            <a:endParaRPr lang="en-US"/>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fld id="{BA86A35D-5AAA-47A3-8A92-1116B05BE914}" type="datetime1">
              <a:rPr lang="en-US" smtClean="0"/>
              <a:pPr/>
              <a:t>3/4/2026</a:t>
            </a:fld>
            <a:endParaRPr lang="en-US"/>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C3A32BE6-B8D9-470C-8CB6-F79B8D7622D3}" type="slidenum">
              <a:rPr lang="en-US" smtClean="0"/>
              <a:pPr/>
              <a:t>‹#›</a:t>
            </a:fld>
            <a:endParaRPr lang="en-US"/>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fld id="{CB18F7F4-2A82-47A1-97F8-26647E802C62}" type="datetime1">
              <a:rPr lang="en-US" smtClean="0"/>
              <a:pPr/>
              <a:t>3/4/2026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A32BE6-B8D9-470C-8CB6-F79B8D7622D3}" type="slidenum">
              <a:rPr lang="en-US" smtClean="0"/>
              <a:pPr/>
              <a:t>‹#›</a:t>
            </a:fld>
            <a:endParaRPr lang="en-US"/>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8927E066-6F4A-4128-9A39-0FB956A8453C}" type="datetime1">
              <a:rPr lang="en-US" smtClean="0"/>
              <a:pPr/>
              <a:t>3/4/2026</a:t>
            </a:fld>
            <a:endParaRPr lang="en-US"/>
          </a:p>
        </p:txBody>
      </p:sp>
      <p:sp>
        <p:nvSpPr>
          <p:cNvPr id="8" name="Footer Placeholder 7"/>
          <p:cNvSpPr>
            <a:spLocks noGrp="1"/>
          </p:cNvSpPr>
          <p:nvPr>
            <p:ph type="ftr" sz="quarter" idx="11"/>
          </p:nvPr>
        </p:nvSpPr>
        <p:spPr>
          <a:xfrm>
            <a:off x="304800" y="6409944"/>
            <a:ext cx="3581400" cy="365760"/>
          </a:xfrm>
        </p:spPr>
        <p:txBody>
          <a:bodyPr/>
          <a:lstStyle/>
          <a:p>
            <a:endParaRPr lang="en-US"/>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C3A32BE6-B8D9-470C-8CB6-F79B8D7622D3}" type="slidenum">
              <a:rPr lang="en-US" smtClean="0"/>
              <a:pPr/>
              <a:t>‹#›</a:t>
            </a:fld>
            <a:endParaRPr lang="en-US"/>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E08C51D0-A554-47D0-9945-E49F070345BB}" type="datetime1">
              <a:rPr lang="en-US" smtClean="0"/>
              <a:pPr/>
              <a:t>3/4/2026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4343400" y="1036020"/>
            <a:ext cx="457200" cy="441325"/>
          </a:xfrm>
        </p:spPr>
        <p:txBody>
          <a:bodyPr/>
          <a:lstStyle/>
          <a:p>
            <a:fld id="{C3A32BE6-B8D9-470C-8CB6-F79B8D7622D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ECE610E2-472F-4ABB-9176-2E7C274BE84A}" type="datetime1">
              <a:rPr lang="en-US" smtClean="0"/>
              <a:pPr/>
              <a:t>3/4/2026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C3A32BE6-B8D9-470C-8CB6-F79B8D7622D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C3A32BE6-B8D9-470C-8CB6-F79B8D7622D3}" type="slidenum">
              <a:rPr lang="en-US" smtClean="0"/>
              <a:pPr/>
              <a:t>‹#›</a:t>
            </a:fld>
            <a:endParaRPr lang="en-US"/>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C0B4556D-D7FC-43FC-8544-D3EBC1B621D1}" type="datetime1">
              <a:rPr lang="en-US" smtClean="0"/>
              <a:pPr/>
              <a:t>3/4/2026</a:t>
            </a:fld>
            <a:endParaRPr lang="en-US"/>
          </a:p>
        </p:txBody>
      </p:sp>
      <p:sp>
        <p:nvSpPr>
          <p:cNvPr id="6" name="Footer Placeholder 5"/>
          <p:cNvSpPr>
            <a:spLocks noGrp="1"/>
          </p:cNvSpPr>
          <p:nvPr>
            <p:ph type="ftr" sz="quarter" idx="11"/>
          </p:nvPr>
        </p:nvSpPr>
        <p:spPr>
          <a:xfrm>
            <a:off x="301752" y="6410848"/>
            <a:ext cx="3383280" cy="365760"/>
          </a:xfrm>
        </p:spPr>
        <p:txBody>
          <a:bodyPr/>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C3A32BE6-B8D9-470C-8CB6-F79B8D7622D3}" type="slidenum">
              <a:rPr lang="en-US" smtClean="0"/>
              <a:pPr/>
              <a:t>‹#›</a:t>
            </a:fld>
            <a:endParaRPr lang="en-US"/>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DCCBE73E-67C0-4B42-809E-0F1EEA48D95F}" type="datetime1">
              <a:rPr lang="en-US" smtClean="0"/>
              <a:pPr/>
              <a:t>3/4/2026</a:t>
            </a:fld>
            <a:endParaRPr lang="en-US"/>
          </a:p>
        </p:txBody>
      </p:sp>
      <p:sp>
        <p:nvSpPr>
          <p:cNvPr id="6" name="Footer Placeholder 5"/>
          <p:cNvSpPr>
            <a:spLocks noGrp="1"/>
          </p:cNvSpPr>
          <p:nvPr>
            <p:ph type="ftr" sz="quarter" idx="11"/>
          </p:nvPr>
        </p:nvSpPr>
        <p:spPr>
          <a:xfrm>
            <a:off x="301752" y="6410848"/>
            <a:ext cx="3584448" cy="365760"/>
          </a:xfrm>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8C0C2F9D-181A-46E7-B664-0518F3209DD7}" type="datetime1">
              <a:rPr lang="en-US" smtClean="0"/>
              <a:pPr/>
              <a:t>3/4/2026</a:t>
            </a:fld>
            <a:endParaRPr lang="en-US"/>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n-US"/>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C3A32BE6-B8D9-470C-8CB6-F79B8D7622D3}" type="slidenum">
              <a:rPr lang="en-US" smtClean="0"/>
              <a:pPr/>
              <a:t>‹#›</a:t>
            </a:fld>
            <a:endParaRPr lang="en-US"/>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925" r:id="rId1"/>
    <p:sldLayoutId id="2147483926" r:id="rId2"/>
    <p:sldLayoutId id="2147483927" r:id="rId3"/>
    <p:sldLayoutId id="2147483928" r:id="rId4"/>
    <p:sldLayoutId id="2147483929" r:id="rId5"/>
    <p:sldLayoutId id="2147483930" r:id="rId6"/>
    <p:sldLayoutId id="2147483931" r:id="rId7"/>
    <p:sldLayoutId id="2147483932" r:id="rId8"/>
    <p:sldLayoutId id="2147483933" r:id="rId9"/>
    <p:sldLayoutId id="2147483934" r:id="rId10"/>
    <p:sldLayoutId id="2147483935" r:id="rId11"/>
  </p:sldLayoutIdLst>
  <p:hf hdr="0" ftr="0" dt="0"/>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gif"/><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0.gi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1.gif"/><Relationship Id="rId2" Type="http://schemas.openxmlformats.org/officeDocument/2006/relationships/image" Target="../media/image30.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2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2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3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3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3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53.gif"/><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5.gif"/><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46.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pn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47.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pn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4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60.gif"/><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61.w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0.g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800" dirty="0" smtClean="0"/>
              <a:t>Human Relations in Organizations</a:t>
            </a:r>
            <a:br>
              <a:rPr lang="en-US" sz="2800" dirty="0" smtClean="0"/>
            </a:br>
            <a:r>
              <a:rPr lang="en-US" sz="2000" dirty="0" smtClean="0"/>
              <a:t>Session Seven</a:t>
            </a:r>
            <a:endParaRPr lang="en-US" sz="2000" dirty="0"/>
          </a:p>
        </p:txBody>
      </p:sp>
      <p:sp>
        <p:nvSpPr>
          <p:cNvPr id="3" name="Slide Number Placeholder 2"/>
          <p:cNvSpPr>
            <a:spLocks noGrp="1"/>
          </p:cNvSpPr>
          <p:nvPr>
            <p:ph type="sldNum" sz="quarter" idx="12"/>
          </p:nvPr>
        </p:nvSpPr>
        <p:spPr/>
        <p:txBody>
          <a:bodyPr/>
          <a:lstStyle/>
          <a:p>
            <a:fld id="{C3A32BE6-B8D9-470C-8CB6-F79B8D7622D3}" type="slidenum">
              <a:rPr lang="en-US" smtClean="0"/>
              <a:pPr/>
              <a:t>1</a:t>
            </a:fld>
            <a:endParaRPr lang="en-US"/>
          </a:p>
        </p:txBody>
      </p:sp>
      <p:pic>
        <p:nvPicPr>
          <p:cNvPr id="1034" name="Picture 10" descr="C:\Users\michaelm\AppData\Local\Microsoft\Windows\INetCache\IE\IKBH2KDQ\lgi01a201402151100[1].jpg"/>
          <p:cNvPicPr>
            <a:picLocks noGrp="1" noChangeAspect="1" noChangeArrowheads="1"/>
          </p:cNvPicPr>
          <p:nvPr>
            <p:ph sz="quarter" idx="1"/>
          </p:nvPr>
        </p:nvPicPr>
        <p:blipFill>
          <a:blip r:embed="rId2" cstate="print"/>
          <a:srcRect/>
          <a:stretch>
            <a:fillRect/>
          </a:stretch>
        </p:blipFill>
        <p:spPr bwMode="auto">
          <a:xfrm>
            <a:off x="1981200" y="1828800"/>
            <a:ext cx="4953000" cy="3901440"/>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Aggressive Behavior</a:t>
            </a:r>
            <a:endParaRPr lang="en-US" dirty="0"/>
          </a:p>
        </p:txBody>
      </p:sp>
      <p:sp>
        <p:nvSpPr>
          <p:cNvPr id="8" name="Slide Number Placeholder 7"/>
          <p:cNvSpPr>
            <a:spLocks noGrp="1"/>
          </p:cNvSpPr>
          <p:nvPr>
            <p:ph type="sldNum" sz="quarter" idx="12"/>
          </p:nvPr>
        </p:nvSpPr>
        <p:spPr/>
        <p:txBody>
          <a:bodyPr/>
          <a:lstStyle/>
          <a:p>
            <a:fld id="{93CFC80C-3579-42AC-9FA1-3E34AC405E21}" type="slidenum">
              <a:rPr lang="en-US" smtClean="0"/>
              <a:pPr/>
              <a:t>10</a:t>
            </a:fld>
            <a:endParaRPr lang="en-US"/>
          </a:p>
        </p:txBody>
      </p:sp>
      <p:sp>
        <p:nvSpPr>
          <p:cNvPr id="3" name="Content Placeholder 2"/>
          <p:cNvSpPr>
            <a:spLocks noGrp="1"/>
          </p:cNvSpPr>
          <p:nvPr>
            <p:ph sz="quarter" idx="1"/>
          </p:nvPr>
        </p:nvSpPr>
        <p:spPr/>
        <p:txBody>
          <a:bodyPr>
            <a:normAutofit/>
          </a:bodyPr>
          <a:lstStyle/>
          <a:p>
            <a:r>
              <a:rPr lang="en-US" sz="2200" u="sng" dirty="0" smtClean="0"/>
              <a:t>Aggressive people are demanding, tough, rude, pushy, and they insist on getting their own way and use force to gain control.</a:t>
            </a:r>
          </a:p>
          <a:p>
            <a:endParaRPr lang="en-US" sz="800" u="sng" dirty="0" smtClean="0"/>
          </a:p>
          <a:p>
            <a:pPr lvl="1"/>
            <a:r>
              <a:rPr lang="en-US" sz="2000" dirty="0" smtClean="0"/>
              <a:t>They are very competitive, hate to lose to the point of cheating, and tend to violate the rights of others to get what they want.</a:t>
            </a:r>
          </a:p>
          <a:p>
            <a:endParaRPr lang="en-US" sz="800" dirty="0" smtClean="0"/>
          </a:p>
          <a:p>
            <a:pPr lvl="2"/>
            <a:r>
              <a:rPr lang="en-US" dirty="0" smtClean="0">
                <a:solidFill>
                  <a:srgbClr val="FF0000"/>
                </a:solidFill>
              </a:rPr>
              <a:t>Learn to replace Aggressive Behavior with Assertive </a:t>
            </a:r>
            <a:r>
              <a:rPr lang="en-US" dirty="0">
                <a:solidFill>
                  <a:srgbClr val="FF0000"/>
                </a:solidFill>
              </a:rPr>
              <a:t>B</a:t>
            </a:r>
            <a:r>
              <a:rPr lang="en-US" dirty="0" smtClean="0">
                <a:solidFill>
                  <a:srgbClr val="FF0000"/>
                </a:solidFill>
              </a:rPr>
              <a:t>ehavior</a:t>
            </a:r>
            <a:endParaRPr lang="en-US" dirty="0">
              <a:solidFill>
                <a:srgbClr val="FF0000"/>
              </a:solidFill>
            </a:endParaRPr>
          </a:p>
        </p:txBody>
      </p:sp>
      <p:pic>
        <p:nvPicPr>
          <p:cNvPr id="2054" name="Picture 6" descr="C:\Users\Michaelm\AppData\Local\Microsoft\Windows\Temporary Internet Files\Content.IE5\HWRYGRBG\aggressive%20drivers.0[1].jpg"/>
          <p:cNvPicPr>
            <a:picLocks noChangeAspect="1" noChangeArrowheads="1"/>
          </p:cNvPicPr>
          <p:nvPr/>
        </p:nvPicPr>
        <p:blipFill>
          <a:blip r:embed="rId2" cstate="print"/>
          <a:srcRect/>
          <a:stretch>
            <a:fillRect/>
          </a:stretch>
        </p:blipFill>
        <p:spPr bwMode="auto">
          <a:xfrm>
            <a:off x="5018577" y="3657600"/>
            <a:ext cx="3790681" cy="2667000"/>
          </a:xfrm>
          <a:prstGeom prst="rect">
            <a:avLst/>
          </a:prstGeom>
          <a:noFill/>
        </p:spPr>
      </p:pic>
      <p:pic>
        <p:nvPicPr>
          <p:cNvPr id="6" name="Picture 2"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861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017524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Passive-Aggressive Behavior</a:t>
            </a:r>
            <a:endParaRPr lang="en-US" dirty="0"/>
          </a:p>
        </p:txBody>
      </p:sp>
      <p:sp>
        <p:nvSpPr>
          <p:cNvPr id="16" name="Slide Number Placeholder 15"/>
          <p:cNvSpPr>
            <a:spLocks noGrp="1"/>
          </p:cNvSpPr>
          <p:nvPr>
            <p:ph type="sldNum" sz="quarter" idx="12"/>
          </p:nvPr>
        </p:nvSpPr>
        <p:spPr/>
        <p:txBody>
          <a:bodyPr/>
          <a:lstStyle/>
          <a:p>
            <a:fld id="{93CFC80C-3579-42AC-9FA1-3E34AC405E21}" type="slidenum">
              <a:rPr lang="en-US" smtClean="0"/>
              <a:pPr/>
              <a:t>11</a:t>
            </a:fld>
            <a:endParaRPr lang="en-US"/>
          </a:p>
        </p:txBody>
      </p:sp>
      <p:sp>
        <p:nvSpPr>
          <p:cNvPr id="3" name="Content Placeholder 2"/>
          <p:cNvSpPr>
            <a:spLocks noGrp="1"/>
          </p:cNvSpPr>
          <p:nvPr>
            <p:ph sz="quarter" idx="1"/>
          </p:nvPr>
        </p:nvSpPr>
        <p:spPr/>
        <p:txBody>
          <a:bodyPr/>
          <a:lstStyle/>
          <a:p>
            <a:r>
              <a:rPr lang="en-US" sz="2400" u="sng" dirty="0" smtClean="0"/>
              <a:t>Passive-Aggressive Behavior is displayed in three ways</a:t>
            </a:r>
            <a:r>
              <a:rPr lang="en-US" sz="2400" dirty="0" smtClean="0"/>
              <a:t>:</a:t>
            </a:r>
          </a:p>
          <a:p>
            <a:endParaRPr lang="en-US" sz="800" dirty="0" smtClean="0"/>
          </a:p>
          <a:p>
            <a:pPr marL="731520" lvl="1" indent="-457200">
              <a:buFont typeface="+mj-lt"/>
              <a:buAutoNum type="arabicPeriod"/>
            </a:pPr>
            <a:r>
              <a:rPr lang="en-US" sz="2000" dirty="0" smtClean="0">
                <a:solidFill>
                  <a:srgbClr val="FF0000"/>
                </a:solidFill>
              </a:rPr>
              <a:t>Person uses both types of behavior sporadically.</a:t>
            </a:r>
          </a:p>
          <a:p>
            <a:pPr marL="731520" lvl="1" indent="-457200">
              <a:buFont typeface="+mj-lt"/>
              <a:buAutoNum type="arabicPeriod"/>
            </a:pPr>
            <a:r>
              <a:rPr lang="en-US" sz="2000" dirty="0" smtClean="0">
                <a:solidFill>
                  <a:srgbClr val="FF0000"/>
                </a:solidFill>
              </a:rPr>
              <a:t>Person uses passive behavior during the situation, then shortly after uses aggressive behavior.</a:t>
            </a:r>
          </a:p>
          <a:p>
            <a:pPr marL="731520" lvl="1" indent="-457200">
              <a:buFont typeface="+mj-lt"/>
              <a:buAutoNum type="arabicPeriod"/>
            </a:pPr>
            <a:r>
              <a:rPr lang="en-US" sz="2000" dirty="0" smtClean="0">
                <a:solidFill>
                  <a:srgbClr val="FF0000"/>
                </a:solidFill>
              </a:rPr>
              <a:t>Person uses passive behavior, but inside is building up hostility.</a:t>
            </a:r>
            <a:endParaRPr lang="en-US" sz="2000" dirty="0">
              <a:solidFill>
                <a:srgbClr val="FF0000"/>
              </a:solidFill>
            </a:endParaRPr>
          </a:p>
        </p:txBody>
      </p:sp>
      <p:pic>
        <p:nvPicPr>
          <p:cNvPr id="8198" name="Picture 6" descr="C:\Users\Michaelm\AppData\Local\Microsoft\Windows\Temporary Internet Files\Content.IE5\JQUOH281\Passive-Aggressive-Signs[1].gif"/>
          <p:cNvPicPr>
            <a:picLocks noChangeAspect="1" noChangeArrowheads="1"/>
          </p:cNvPicPr>
          <p:nvPr/>
        </p:nvPicPr>
        <p:blipFill>
          <a:blip r:embed="rId2" cstate="print"/>
          <a:srcRect/>
          <a:stretch>
            <a:fillRect/>
          </a:stretch>
        </p:blipFill>
        <p:spPr bwMode="auto">
          <a:xfrm>
            <a:off x="1408361" y="3698340"/>
            <a:ext cx="3429000" cy="2667000"/>
          </a:xfrm>
          <a:prstGeom prst="rect">
            <a:avLst/>
          </a:prstGeom>
          <a:noFill/>
        </p:spPr>
      </p:pic>
      <p:pic>
        <p:nvPicPr>
          <p:cNvPr id="8205" name="Picture 13" descr="C:\Users\Michaelm\AppData\Local\Microsoft\Windows\Temporary Internet Files\Content.IE5\HWRYGRBG\6809751239_dda9c7110d_z[1].jpg"/>
          <p:cNvPicPr>
            <a:picLocks noChangeAspect="1" noChangeArrowheads="1"/>
          </p:cNvPicPr>
          <p:nvPr/>
        </p:nvPicPr>
        <p:blipFill>
          <a:blip r:embed="rId3" cstate="print"/>
          <a:srcRect/>
          <a:stretch>
            <a:fillRect/>
          </a:stretch>
        </p:blipFill>
        <p:spPr bwMode="auto">
          <a:xfrm>
            <a:off x="5334000" y="3645408"/>
            <a:ext cx="2667000" cy="2453640"/>
          </a:xfrm>
          <a:prstGeom prst="rect">
            <a:avLst/>
          </a:prstGeom>
          <a:noFill/>
        </p:spPr>
      </p:pic>
      <p:pic>
        <p:nvPicPr>
          <p:cNvPr id="7" name="Picture 2" descr="Human Relations &amp; Motivation by Peter Frans l trimitra.com"/>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3861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346376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Assertive Behavior</a:t>
            </a:r>
            <a:endParaRPr lang="en-US" dirty="0"/>
          </a:p>
        </p:txBody>
      </p:sp>
      <p:sp>
        <p:nvSpPr>
          <p:cNvPr id="16" name="Slide Number Placeholder 15"/>
          <p:cNvSpPr>
            <a:spLocks noGrp="1"/>
          </p:cNvSpPr>
          <p:nvPr>
            <p:ph type="sldNum" sz="quarter" idx="12"/>
          </p:nvPr>
        </p:nvSpPr>
        <p:spPr/>
        <p:txBody>
          <a:bodyPr/>
          <a:lstStyle/>
          <a:p>
            <a:fld id="{93CFC80C-3579-42AC-9FA1-3E34AC405E21}" type="slidenum">
              <a:rPr lang="en-US" smtClean="0"/>
              <a:pPr/>
              <a:t>12</a:t>
            </a:fld>
            <a:endParaRPr lang="en-US"/>
          </a:p>
        </p:txBody>
      </p:sp>
      <p:sp>
        <p:nvSpPr>
          <p:cNvPr id="3" name="Content Placeholder 2"/>
          <p:cNvSpPr>
            <a:spLocks noGrp="1"/>
          </p:cNvSpPr>
          <p:nvPr>
            <p:ph sz="quarter" idx="1"/>
          </p:nvPr>
        </p:nvSpPr>
        <p:spPr/>
        <p:txBody>
          <a:bodyPr>
            <a:normAutofit/>
          </a:bodyPr>
          <a:lstStyle/>
          <a:p>
            <a:r>
              <a:rPr lang="en-US" sz="2200" u="sng" dirty="0"/>
              <a:t>Assertive Behavior is generally the most effective method of getting what you want while not taking advantage of </a:t>
            </a:r>
            <a:r>
              <a:rPr lang="en-US" sz="2200" u="sng" dirty="0" smtClean="0"/>
              <a:t>others.</a:t>
            </a:r>
          </a:p>
          <a:p>
            <a:endParaRPr lang="en-US" sz="800" u="sng" dirty="0"/>
          </a:p>
          <a:p>
            <a:pPr lvl="1"/>
            <a:r>
              <a:rPr lang="en-US" sz="2000" dirty="0" smtClean="0"/>
              <a:t>The Assertive person expresses feelings and thoughts and asks for things without aggressive behavior.</a:t>
            </a:r>
          </a:p>
          <a:p>
            <a:pPr lvl="1"/>
            <a:r>
              <a:rPr lang="en-US" sz="2000" dirty="0" smtClean="0"/>
              <a:t>The Assertive person stands up for their rights without violating the rights of others.</a:t>
            </a:r>
          </a:p>
          <a:p>
            <a:pPr lvl="1"/>
            <a:endParaRPr lang="en-US" sz="800" dirty="0" smtClean="0"/>
          </a:p>
          <a:p>
            <a:pPr lvl="2"/>
            <a:r>
              <a:rPr lang="en-US" sz="1800" dirty="0" smtClean="0">
                <a:solidFill>
                  <a:srgbClr val="FF0000"/>
                </a:solidFill>
              </a:rPr>
              <a:t>People who use Assertive Behavior tend to have a positive self-concept.</a:t>
            </a:r>
          </a:p>
          <a:p>
            <a:pPr>
              <a:buNone/>
            </a:pPr>
            <a:endParaRPr lang="en-US" sz="2000" dirty="0" smtClean="0"/>
          </a:p>
        </p:txBody>
      </p:sp>
      <p:pic>
        <p:nvPicPr>
          <p:cNvPr id="10253" name="Picture 13" descr="C:\Users\Michaelm\AppData\Local\Microsoft\Windows\Temporary Internet Files\Content.IE5\96G5M6R0\positive[1].jpg"/>
          <p:cNvPicPr>
            <a:picLocks noChangeAspect="1" noChangeArrowheads="1"/>
          </p:cNvPicPr>
          <p:nvPr/>
        </p:nvPicPr>
        <p:blipFill>
          <a:blip r:embed="rId2" cstate="print"/>
          <a:srcRect/>
          <a:stretch>
            <a:fillRect/>
          </a:stretch>
        </p:blipFill>
        <p:spPr bwMode="auto">
          <a:xfrm>
            <a:off x="4818888" y="4644524"/>
            <a:ext cx="2593428" cy="1600200"/>
          </a:xfrm>
          <a:prstGeom prst="rect">
            <a:avLst/>
          </a:prstGeom>
          <a:noFill/>
        </p:spPr>
      </p:pic>
      <p:pic>
        <p:nvPicPr>
          <p:cNvPr id="3074" name="Picture 2" descr="C:\Users\Michaelm\AppData\Local\Microsoft\Windows\Temporary Internet Files\Content.IE5\KDB8FMSX\hqdefault[1].jpg"/>
          <p:cNvPicPr>
            <a:picLocks noChangeAspect="1" noChangeArrowheads="1"/>
          </p:cNvPicPr>
          <p:nvPr/>
        </p:nvPicPr>
        <p:blipFill>
          <a:blip r:embed="rId3" cstate="print"/>
          <a:srcRect/>
          <a:stretch>
            <a:fillRect/>
          </a:stretch>
        </p:blipFill>
        <p:spPr bwMode="auto">
          <a:xfrm>
            <a:off x="1981200" y="4758824"/>
            <a:ext cx="2286000" cy="1371600"/>
          </a:xfrm>
          <a:prstGeom prst="rect">
            <a:avLst/>
          </a:prstGeom>
          <a:noFill/>
        </p:spPr>
      </p:pic>
      <p:pic>
        <p:nvPicPr>
          <p:cNvPr id="7" name="Picture 2" descr="Human Relations &amp; Motivation by Peter Frans l trimitra.com"/>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3861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731490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Putting It All Together</a:t>
            </a:r>
            <a:endParaRPr lang="en-US" dirty="0"/>
          </a:p>
        </p:txBody>
      </p:sp>
      <p:sp>
        <p:nvSpPr>
          <p:cNvPr id="9" name="Slide Number Placeholder 8"/>
          <p:cNvSpPr>
            <a:spLocks noGrp="1"/>
          </p:cNvSpPr>
          <p:nvPr>
            <p:ph type="sldNum" sz="quarter" idx="12"/>
          </p:nvPr>
        </p:nvSpPr>
        <p:spPr/>
        <p:txBody>
          <a:bodyPr/>
          <a:lstStyle/>
          <a:p>
            <a:fld id="{93CFC80C-3579-42AC-9FA1-3E34AC405E21}" type="slidenum">
              <a:rPr lang="en-US" smtClean="0"/>
              <a:pPr/>
              <a:t>13</a:t>
            </a:fld>
            <a:endParaRPr lang="en-US"/>
          </a:p>
        </p:txBody>
      </p:sp>
      <p:sp>
        <p:nvSpPr>
          <p:cNvPr id="3" name="Content Placeholder 2"/>
          <p:cNvSpPr>
            <a:spLocks noGrp="1"/>
          </p:cNvSpPr>
          <p:nvPr>
            <p:ph sz="quarter" idx="1"/>
          </p:nvPr>
        </p:nvSpPr>
        <p:spPr/>
        <p:txBody>
          <a:bodyPr>
            <a:normAutofit/>
          </a:bodyPr>
          <a:lstStyle/>
          <a:p>
            <a:r>
              <a:rPr lang="en-US" sz="2400" u="sng" dirty="0" smtClean="0"/>
              <a:t>When a person who is talking is interrupted, they can behave in one of three ways</a:t>
            </a:r>
            <a:r>
              <a:rPr lang="en-US" dirty="0" smtClean="0"/>
              <a:t>:</a:t>
            </a:r>
          </a:p>
          <a:p>
            <a:endParaRPr lang="en-US" sz="800" dirty="0" smtClean="0"/>
          </a:p>
          <a:p>
            <a:pPr marL="731520" lvl="1" indent="-457200">
              <a:buFont typeface="+mj-lt"/>
              <a:buAutoNum type="arabicPeriod"/>
            </a:pPr>
            <a:r>
              <a:rPr lang="en-US" u="sng" dirty="0" smtClean="0"/>
              <a:t>Passively</a:t>
            </a:r>
          </a:p>
          <a:p>
            <a:pPr lvl="2"/>
            <a:r>
              <a:rPr lang="en-US" dirty="0" smtClean="0">
                <a:solidFill>
                  <a:srgbClr val="FF0000"/>
                </a:solidFill>
              </a:rPr>
              <a:t>The person can say and do nothing.</a:t>
            </a:r>
          </a:p>
          <a:p>
            <a:pPr marL="731520" lvl="1" indent="-457200">
              <a:buFont typeface="+mj-lt"/>
              <a:buAutoNum type="arabicPeriod"/>
            </a:pPr>
            <a:r>
              <a:rPr lang="en-US" u="sng" dirty="0" smtClean="0"/>
              <a:t>Aggressively</a:t>
            </a:r>
          </a:p>
          <a:p>
            <a:pPr lvl="2"/>
            <a:r>
              <a:rPr lang="en-US" dirty="0" smtClean="0">
                <a:solidFill>
                  <a:srgbClr val="FF0000"/>
                </a:solidFill>
              </a:rPr>
              <a:t>The person can say, “I’m talking – mind your manners and wait your turn,” in a loud voice, while pointing to the interrupter.</a:t>
            </a:r>
          </a:p>
          <a:p>
            <a:pPr marL="731520" lvl="1" indent="-457200">
              <a:buFont typeface="+mj-lt"/>
              <a:buAutoNum type="arabicPeriod"/>
            </a:pPr>
            <a:r>
              <a:rPr lang="en-US" u="sng" dirty="0" smtClean="0"/>
              <a:t>Assertively</a:t>
            </a:r>
          </a:p>
          <a:p>
            <a:pPr lvl="2"/>
            <a:r>
              <a:rPr lang="en-US" dirty="0" smtClean="0">
                <a:solidFill>
                  <a:srgbClr val="FF0000"/>
                </a:solidFill>
              </a:rPr>
              <a:t>The person can say, “Excuse me – I haven’t finished making my point,” with a smile and in a friendly but firm voice.</a:t>
            </a:r>
            <a:endParaRPr lang="en-US" dirty="0">
              <a:solidFill>
                <a:srgbClr val="FF0000"/>
              </a:solidFill>
            </a:endParaRPr>
          </a:p>
        </p:txBody>
      </p:sp>
      <p:pic>
        <p:nvPicPr>
          <p:cNvPr id="11267" name="Picture 3" descr="C:\Users\Michaelm\AppData\Local\Microsoft\Windows\Temporary Internet Files\Content.IE5\HWRYGRBG\working_together[1].png"/>
          <p:cNvPicPr>
            <a:picLocks noChangeAspect="1" noChangeArrowheads="1"/>
          </p:cNvPicPr>
          <p:nvPr/>
        </p:nvPicPr>
        <p:blipFill>
          <a:blip r:embed="rId2" cstate="print"/>
          <a:srcRect/>
          <a:stretch>
            <a:fillRect/>
          </a:stretch>
        </p:blipFill>
        <p:spPr bwMode="auto">
          <a:xfrm>
            <a:off x="7467600" y="5257800"/>
            <a:ext cx="1676400" cy="1630218"/>
          </a:xfrm>
          <a:prstGeom prst="rect">
            <a:avLst/>
          </a:prstGeom>
          <a:noFill/>
        </p:spPr>
      </p:pic>
      <p:pic>
        <p:nvPicPr>
          <p:cNvPr id="6" name="Picture 2"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861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792891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Passive, Aggressive, and Assertive Phrases</a:t>
            </a:r>
            <a:endParaRPr lang="en-US" dirty="0"/>
          </a:p>
        </p:txBody>
      </p:sp>
      <p:sp>
        <p:nvSpPr>
          <p:cNvPr id="4" name="Slide Number Placeholder 3"/>
          <p:cNvSpPr>
            <a:spLocks noGrp="1"/>
          </p:cNvSpPr>
          <p:nvPr>
            <p:ph type="sldNum" sz="quarter" idx="12"/>
          </p:nvPr>
        </p:nvSpPr>
        <p:spPr/>
        <p:txBody>
          <a:bodyPr/>
          <a:lstStyle/>
          <a:p>
            <a:fld id="{93CFC80C-3579-42AC-9FA1-3E34AC405E21}" type="slidenum">
              <a:rPr lang="en-US" smtClean="0"/>
              <a:pPr/>
              <a:t>14</a:t>
            </a:fld>
            <a:endParaRPr lang="en-US"/>
          </a:p>
        </p:txBody>
      </p:sp>
      <p:sp>
        <p:nvSpPr>
          <p:cNvPr id="3" name="Content Placeholder 2"/>
          <p:cNvSpPr>
            <a:spLocks noGrp="1"/>
          </p:cNvSpPr>
          <p:nvPr>
            <p:ph sz="quarter" idx="1"/>
          </p:nvPr>
        </p:nvSpPr>
        <p:spPr/>
        <p:txBody>
          <a:bodyPr>
            <a:normAutofit fontScale="85000" lnSpcReduction="20000"/>
          </a:bodyPr>
          <a:lstStyle/>
          <a:p>
            <a:r>
              <a:rPr lang="en-US" u="sng" dirty="0" smtClean="0"/>
              <a:t>Passive Phrases</a:t>
            </a:r>
          </a:p>
          <a:p>
            <a:pPr lvl="1"/>
            <a:r>
              <a:rPr lang="en-US" dirty="0" smtClean="0"/>
              <a:t>Passive speakers use self-limiting, qualifying expressions without stating their position or needs.</a:t>
            </a:r>
          </a:p>
          <a:p>
            <a:pPr lvl="2"/>
            <a:r>
              <a:rPr lang="en-US" dirty="0" smtClean="0">
                <a:solidFill>
                  <a:srgbClr val="FF0000"/>
                </a:solidFill>
              </a:rPr>
              <a:t>I don’t know or care (when I do)</a:t>
            </a:r>
          </a:p>
          <a:p>
            <a:pPr lvl="2"/>
            <a:r>
              <a:rPr lang="en-US" dirty="0" smtClean="0">
                <a:solidFill>
                  <a:srgbClr val="FF0000"/>
                </a:solidFill>
              </a:rPr>
              <a:t>It doesn’t matter (when it does)</a:t>
            </a:r>
          </a:p>
          <a:p>
            <a:pPr lvl="2">
              <a:buNone/>
            </a:pPr>
            <a:endParaRPr lang="en-US" sz="900" dirty="0" smtClean="0"/>
          </a:p>
          <a:p>
            <a:r>
              <a:rPr lang="en-US" u="sng" dirty="0" smtClean="0"/>
              <a:t>Aggressive Phrases</a:t>
            </a:r>
          </a:p>
          <a:p>
            <a:pPr lvl="1"/>
            <a:r>
              <a:rPr lang="en-US" dirty="0" smtClean="0"/>
              <a:t>Aggressive speakers state their position or needs while violating the rights of others using “you-messages” and absolutes.</a:t>
            </a:r>
          </a:p>
          <a:p>
            <a:pPr lvl="2"/>
            <a:r>
              <a:rPr lang="en-US" dirty="0" smtClean="0">
                <a:solidFill>
                  <a:srgbClr val="FF0000"/>
                </a:solidFill>
              </a:rPr>
              <a:t>You don’t know what you’re talking about…</a:t>
            </a:r>
          </a:p>
          <a:p>
            <a:pPr lvl="2">
              <a:buNone/>
            </a:pPr>
            <a:endParaRPr lang="en-US" sz="900" dirty="0" smtClean="0"/>
          </a:p>
          <a:p>
            <a:r>
              <a:rPr lang="en-US" u="sng" dirty="0" smtClean="0"/>
              <a:t>Assertive Phrases</a:t>
            </a:r>
          </a:p>
          <a:p>
            <a:pPr lvl="1"/>
            <a:r>
              <a:rPr lang="en-US" dirty="0" smtClean="0"/>
              <a:t>Assertive speakers state their position or needs without violating the rights of others.</a:t>
            </a:r>
          </a:p>
          <a:p>
            <a:pPr lvl="2"/>
            <a:r>
              <a:rPr lang="en-US" dirty="0" smtClean="0">
                <a:solidFill>
                  <a:srgbClr val="FF0000"/>
                </a:solidFill>
              </a:rPr>
              <a:t>I don’t understand…</a:t>
            </a:r>
          </a:p>
          <a:p>
            <a:pPr lvl="2"/>
            <a:r>
              <a:rPr lang="en-US" dirty="0" smtClean="0">
                <a:solidFill>
                  <a:srgbClr val="FF0000"/>
                </a:solidFill>
              </a:rPr>
              <a:t>I need/want/prefer…</a:t>
            </a:r>
          </a:p>
          <a:p>
            <a:pPr lvl="2"/>
            <a:r>
              <a:rPr lang="en-US" dirty="0" smtClean="0">
                <a:solidFill>
                  <a:srgbClr val="FF0000"/>
                </a:solidFill>
              </a:rPr>
              <a:t>I would like…</a:t>
            </a:r>
            <a:endParaRPr lang="en-US" dirty="0">
              <a:solidFill>
                <a:srgbClr val="FF0000"/>
              </a:solidFill>
            </a:endParaRPr>
          </a:p>
        </p:txBody>
      </p:sp>
      <p:pic>
        <p:nvPicPr>
          <p:cNvPr id="5" name="Picture 2" descr="Human Relations &amp; Motivation by Peter Frans l trimitra.com"/>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3861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84256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t>Anger and Violence in the Workplace</a:t>
            </a:r>
            <a:endParaRPr lang="en-US" sz="3200" dirty="0"/>
          </a:p>
        </p:txBody>
      </p:sp>
      <p:sp>
        <p:nvSpPr>
          <p:cNvPr id="10" name="Slide Number Placeholder 9"/>
          <p:cNvSpPr>
            <a:spLocks noGrp="1"/>
          </p:cNvSpPr>
          <p:nvPr>
            <p:ph type="sldNum" sz="quarter" idx="12"/>
          </p:nvPr>
        </p:nvSpPr>
        <p:spPr/>
        <p:txBody>
          <a:bodyPr/>
          <a:lstStyle/>
          <a:p>
            <a:fld id="{93CFC80C-3579-42AC-9FA1-3E34AC405E21}" type="slidenum">
              <a:rPr lang="en-US" smtClean="0"/>
              <a:pPr/>
              <a:t>15</a:t>
            </a:fld>
            <a:endParaRPr lang="en-US"/>
          </a:p>
        </p:txBody>
      </p:sp>
      <p:sp>
        <p:nvSpPr>
          <p:cNvPr id="3" name="Content Placeholder 2"/>
          <p:cNvSpPr>
            <a:spLocks noGrp="1"/>
          </p:cNvSpPr>
          <p:nvPr>
            <p:ph sz="quarter" idx="1"/>
          </p:nvPr>
        </p:nvSpPr>
        <p:spPr/>
        <p:txBody>
          <a:bodyPr>
            <a:normAutofit/>
          </a:bodyPr>
          <a:lstStyle/>
          <a:p>
            <a:r>
              <a:rPr lang="en-US" sz="2400" u="sng" dirty="0" smtClean="0"/>
              <a:t>The key to preventing workplace violence is to recognize and handle suspicious behavior before it becomes violent</a:t>
            </a:r>
            <a:r>
              <a:rPr lang="en-US" sz="2400" dirty="0" smtClean="0"/>
              <a:t>.</a:t>
            </a:r>
          </a:p>
          <a:p>
            <a:pPr lvl="1"/>
            <a:endParaRPr lang="en-US" sz="800" u="sng" dirty="0" smtClean="0"/>
          </a:p>
          <a:p>
            <a:pPr lvl="1"/>
            <a:r>
              <a:rPr lang="en-US" dirty="0" smtClean="0"/>
              <a:t>Causes of Anger and Violence:</a:t>
            </a:r>
          </a:p>
          <a:p>
            <a:endParaRPr lang="en-US" sz="900" dirty="0" smtClean="0"/>
          </a:p>
          <a:p>
            <a:pPr lvl="2"/>
            <a:r>
              <a:rPr lang="en-US" sz="1800" dirty="0" smtClean="0">
                <a:solidFill>
                  <a:srgbClr val="FF0000"/>
                </a:solidFill>
              </a:rPr>
              <a:t>Anger can lead to violence.</a:t>
            </a:r>
          </a:p>
          <a:p>
            <a:pPr lvl="2"/>
            <a:r>
              <a:rPr lang="en-US" sz="1800" dirty="0" smtClean="0">
                <a:solidFill>
                  <a:srgbClr val="FF0000"/>
                </a:solidFill>
              </a:rPr>
              <a:t>Frustration, stress, and fear bring out anger.</a:t>
            </a:r>
          </a:p>
          <a:p>
            <a:pPr lvl="2"/>
            <a:r>
              <a:rPr lang="en-US" sz="1800" dirty="0" smtClean="0">
                <a:solidFill>
                  <a:srgbClr val="FF0000"/>
                </a:solidFill>
              </a:rPr>
              <a:t>The physical work environment – work space, noise odors, temperature (hot), ventilation, and color - can contribute to making people angry.</a:t>
            </a:r>
          </a:p>
          <a:p>
            <a:pPr lvl="2"/>
            <a:r>
              <a:rPr lang="en-US" sz="1800" dirty="0" smtClean="0">
                <a:solidFill>
                  <a:srgbClr val="FF0000"/>
                </a:solidFill>
              </a:rPr>
              <a:t>People tend to copy, or model, others’ behavior.</a:t>
            </a:r>
          </a:p>
          <a:p>
            <a:pPr lvl="2"/>
            <a:r>
              <a:rPr lang="en-US" sz="1800" dirty="0" smtClean="0">
                <a:solidFill>
                  <a:srgbClr val="FF0000"/>
                </a:solidFill>
              </a:rPr>
              <a:t>Violence in the community, which includes family violence, surrounding an organization is brought into the workplace.</a:t>
            </a:r>
          </a:p>
          <a:p>
            <a:pPr lvl="2"/>
            <a:r>
              <a:rPr lang="en-US" sz="1800" dirty="0" smtClean="0">
                <a:solidFill>
                  <a:srgbClr val="FF0000"/>
                </a:solidFill>
              </a:rPr>
              <a:t>Drugs contribute to violence.</a:t>
            </a:r>
          </a:p>
        </p:txBody>
      </p:sp>
      <p:pic>
        <p:nvPicPr>
          <p:cNvPr id="6" name="Picture 9" descr="C:\Users\Michaelm\AppData\Local\Microsoft\Windows\Temporary Internet Files\Content.IE5\HWRYGRBG\violence_prevention[1].gif"/>
          <p:cNvPicPr>
            <a:picLocks noChangeAspect="1" noChangeArrowheads="1"/>
          </p:cNvPicPr>
          <p:nvPr/>
        </p:nvPicPr>
        <p:blipFill>
          <a:blip r:embed="rId2" cstate="print"/>
          <a:srcRect/>
          <a:stretch>
            <a:fillRect/>
          </a:stretch>
        </p:blipFill>
        <p:spPr bwMode="auto">
          <a:xfrm>
            <a:off x="5334000" y="5486400"/>
            <a:ext cx="3810000" cy="1371600"/>
          </a:xfrm>
          <a:prstGeom prst="rect">
            <a:avLst/>
          </a:prstGeom>
          <a:noFill/>
        </p:spPr>
      </p:pic>
      <p:pic>
        <p:nvPicPr>
          <p:cNvPr id="7" name="Picture 2"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861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440224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Anger and Violence</a:t>
            </a:r>
            <a:endParaRPr lang="en-US" dirty="0"/>
          </a:p>
        </p:txBody>
      </p:sp>
      <p:sp>
        <p:nvSpPr>
          <p:cNvPr id="6" name="Slide Number Placeholder 5"/>
          <p:cNvSpPr>
            <a:spLocks noGrp="1"/>
          </p:cNvSpPr>
          <p:nvPr>
            <p:ph type="sldNum" sz="quarter" idx="12"/>
          </p:nvPr>
        </p:nvSpPr>
        <p:spPr/>
        <p:txBody>
          <a:bodyPr/>
          <a:lstStyle/>
          <a:p>
            <a:fld id="{93CFC80C-3579-42AC-9FA1-3E34AC405E21}" type="slidenum">
              <a:rPr lang="en-US" smtClean="0"/>
              <a:pPr/>
              <a:t>16</a:t>
            </a:fld>
            <a:endParaRPr lang="en-US"/>
          </a:p>
        </p:txBody>
      </p:sp>
      <p:sp>
        <p:nvSpPr>
          <p:cNvPr id="3" name="Content Placeholder 2"/>
          <p:cNvSpPr>
            <a:spLocks noGrp="1"/>
          </p:cNvSpPr>
          <p:nvPr>
            <p:ph sz="quarter" idx="1"/>
          </p:nvPr>
        </p:nvSpPr>
        <p:spPr/>
        <p:txBody>
          <a:bodyPr>
            <a:normAutofit/>
          </a:bodyPr>
          <a:lstStyle/>
          <a:p>
            <a:r>
              <a:rPr lang="en-US" sz="2400" u="sng" dirty="0"/>
              <a:t>Anger can lead to perception problems, poor decisions, and hostility, which is stressful and can harm your </a:t>
            </a:r>
            <a:r>
              <a:rPr lang="en-US" sz="2400" u="sng" dirty="0" smtClean="0"/>
              <a:t>health.</a:t>
            </a:r>
          </a:p>
          <a:p>
            <a:endParaRPr lang="en-US" sz="800" u="sng" dirty="0"/>
          </a:p>
          <a:p>
            <a:pPr lvl="1"/>
            <a:r>
              <a:rPr lang="en-US" dirty="0"/>
              <a:t>On the positive side, anger can lead to assertive behavior to resolve </a:t>
            </a:r>
            <a:r>
              <a:rPr lang="en-US" dirty="0" smtClean="0"/>
              <a:t>problems.</a:t>
            </a:r>
          </a:p>
          <a:p>
            <a:pPr lvl="1"/>
            <a:endParaRPr lang="en-US" sz="800" dirty="0"/>
          </a:p>
          <a:p>
            <a:pPr lvl="2"/>
            <a:r>
              <a:rPr lang="en-US" dirty="0" smtClean="0">
                <a:solidFill>
                  <a:srgbClr val="FF0000"/>
                </a:solidFill>
              </a:rPr>
              <a:t>Buddha said, “You will not be punished for your anger; you will be punished by your anger.”</a:t>
            </a:r>
          </a:p>
        </p:txBody>
      </p:sp>
      <p:pic>
        <p:nvPicPr>
          <p:cNvPr id="9219" name="Picture 3" descr="C:\Users\Michaelm\AppData\Local\Microsoft\Windows\Temporary Internet Files\Content.IE5\WX0DVOOP\angerdanger[1].jpg"/>
          <p:cNvPicPr>
            <a:picLocks noChangeAspect="1" noChangeArrowheads="1"/>
          </p:cNvPicPr>
          <p:nvPr/>
        </p:nvPicPr>
        <p:blipFill>
          <a:blip r:embed="rId2" cstate="print"/>
          <a:srcRect/>
          <a:stretch>
            <a:fillRect/>
          </a:stretch>
        </p:blipFill>
        <p:spPr bwMode="auto">
          <a:xfrm>
            <a:off x="5181600" y="3886200"/>
            <a:ext cx="3600450" cy="2371725"/>
          </a:xfrm>
          <a:prstGeom prst="rect">
            <a:avLst/>
          </a:prstGeom>
          <a:noFill/>
        </p:spPr>
      </p:pic>
      <p:pic>
        <p:nvPicPr>
          <p:cNvPr id="7" name="Picture 2"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861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13125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Anger and Violence</a:t>
            </a:r>
            <a:endParaRPr lang="en-US" dirty="0"/>
          </a:p>
        </p:txBody>
      </p:sp>
      <p:sp>
        <p:nvSpPr>
          <p:cNvPr id="5" name="Slide Number Placeholder 4"/>
          <p:cNvSpPr>
            <a:spLocks noGrp="1"/>
          </p:cNvSpPr>
          <p:nvPr>
            <p:ph type="sldNum" sz="quarter" idx="12"/>
          </p:nvPr>
        </p:nvSpPr>
        <p:spPr/>
        <p:txBody>
          <a:bodyPr/>
          <a:lstStyle/>
          <a:p>
            <a:fld id="{93CFC80C-3579-42AC-9FA1-3E34AC405E21}" type="slidenum">
              <a:rPr lang="en-US" smtClean="0"/>
              <a:pPr/>
              <a:t>17</a:t>
            </a:fld>
            <a:endParaRPr lang="en-US"/>
          </a:p>
        </p:txBody>
      </p:sp>
      <p:sp>
        <p:nvSpPr>
          <p:cNvPr id="3" name="Content Placeholder 2"/>
          <p:cNvSpPr>
            <a:spLocks noGrp="1"/>
          </p:cNvSpPr>
          <p:nvPr>
            <p:ph sz="quarter" idx="1"/>
          </p:nvPr>
        </p:nvSpPr>
        <p:spPr/>
        <p:txBody>
          <a:bodyPr>
            <a:normAutofit/>
          </a:bodyPr>
          <a:lstStyle/>
          <a:p>
            <a:r>
              <a:rPr lang="en-US" sz="2400" u="sng" dirty="0" smtClean="0"/>
              <a:t>A first step to emotional control of anger is self-awareness.</a:t>
            </a:r>
          </a:p>
          <a:p>
            <a:pPr>
              <a:buNone/>
            </a:pPr>
            <a:endParaRPr lang="en-US" sz="800" dirty="0" smtClean="0"/>
          </a:p>
          <a:p>
            <a:pPr lvl="1"/>
            <a:r>
              <a:rPr lang="en-US" dirty="0" smtClean="0"/>
              <a:t>Here are some tips for effectively getting rid of your anger:</a:t>
            </a:r>
          </a:p>
          <a:p>
            <a:endParaRPr lang="en-US" sz="800" dirty="0" smtClean="0"/>
          </a:p>
          <a:p>
            <a:pPr lvl="2"/>
            <a:r>
              <a:rPr lang="en-US" dirty="0" smtClean="0">
                <a:solidFill>
                  <a:srgbClr val="FF0000"/>
                </a:solidFill>
              </a:rPr>
              <a:t>Don’t think about and dwell on your angry feelings</a:t>
            </a:r>
          </a:p>
          <a:p>
            <a:pPr lvl="2"/>
            <a:r>
              <a:rPr lang="en-US" dirty="0" smtClean="0">
                <a:solidFill>
                  <a:srgbClr val="FF0000"/>
                </a:solidFill>
              </a:rPr>
              <a:t>Develop a positive attitude about how you deal with anger</a:t>
            </a:r>
          </a:p>
          <a:p>
            <a:pPr lvl="2"/>
            <a:r>
              <a:rPr lang="en-US" dirty="0" smtClean="0">
                <a:solidFill>
                  <a:srgbClr val="FF0000"/>
                </a:solidFill>
              </a:rPr>
              <a:t>Use rational thinking</a:t>
            </a:r>
          </a:p>
          <a:p>
            <a:pPr lvl="2"/>
            <a:r>
              <a:rPr lang="en-US" dirty="0" smtClean="0">
                <a:solidFill>
                  <a:srgbClr val="FF0000"/>
                </a:solidFill>
              </a:rPr>
              <a:t>Look for positives</a:t>
            </a:r>
          </a:p>
          <a:p>
            <a:pPr lvl="2"/>
            <a:r>
              <a:rPr lang="en-US" dirty="0" smtClean="0">
                <a:solidFill>
                  <a:srgbClr val="FF0000"/>
                </a:solidFill>
              </a:rPr>
              <a:t>Look for the humor in the situation </a:t>
            </a:r>
          </a:p>
          <a:p>
            <a:pPr lvl="2"/>
            <a:r>
              <a:rPr lang="en-US" dirty="0" smtClean="0">
                <a:solidFill>
                  <a:srgbClr val="FF0000"/>
                </a:solidFill>
              </a:rPr>
              <a:t>Use assertive behavior</a:t>
            </a:r>
          </a:p>
          <a:p>
            <a:pPr lvl="2"/>
            <a:r>
              <a:rPr lang="en-US" dirty="0" smtClean="0">
                <a:solidFill>
                  <a:srgbClr val="FF0000"/>
                </a:solidFill>
              </a:rPr>
              <a:t>Use an anger journal</a:t>
            </a:r>
            <a:endParaRPr lang="en-US" dirty="0">
              <a:solidFill>
                <a:srgbClr val="FF0000"/>
              </a:solidFill>
            </a:endParaRPr>
          </a:p>
        </p:txBody>
      </p:sp>
      <p:pic>
        <p:nvPicPr>
          <p:cNvPr id="13314" name="Picture 2" descr="C:\Users\Michaelm\AppData\Local\Microsoft\Windows\Temporary Internet Files\Content.IE5\V2O6EV3C\tips[1].jpg"/>
          <p:cNvPicPr>
            <a:picLocks noChangeAspect="1" noChangeArrowheads="1"/>
          </p:cNvPicPr>
          <p:nvPr/>
        </p:nvPicPr>
        <p:blipFill>
          <a:blip r:embed="rId2" cstate="print"/>
          <a:srcRect/>
          <a:stretch>
            <a:fillRect/>
          </a:stretch>
        </p:blipFill>
        <p:spPr bwMode="auto">
          <a:xfrm>
            <a:off x="6324600" y="3886200"/>
            <a:ext cx="2590800" cy="2362200"/>
          </a:xfrm>
          <a:prstGeom prst="rect">
            <a:avLst/>
          </a:prstGeom>
          <a:noFill/>
        </p:spPr>
      </p:pic>
      <p:pic>
        <p:nvPicPr>
          <p:cNvPr id="6" name="Picture 2"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861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692128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Anger and Violence</a:t>
            </a:r>
            <a:endParaRPr lang="en-US" dirty="0"/>
          </a:p>
        </p:txBody>
      </p:sp>
      <p:sp>
        <p:nvSpPr>
          <p:cNvPr id="6" name="Slide Number Placeholder 5"/>
          <p:cNvSpPr>
            <a:spLocks noGrp="1"/>
          </p:cNvSpPr>
          <p:nvPr>
            <p:ph type="sldNum" sz="quarter" idx="12"/>
          </p:nvPr>
        </p:nvSpPr>
        <p:spPr/>
        <p:txBody>
          <a:bodyPr/>
          <a:lstStyle/>
          <a:p>
            <a:fld id="{93CFC80C-3579-42AC-9FA1-3E34AC405E21}" type="slidenum">
              <a:rPr lang="en-US" smtClean="0"/>
              <a:pPr/>
              <a:t>18</a:t>
            </a:fld>
            <a:endParaRPr lang="en-US"/>
          </a:p>
        </p:txBody>
      </p:sp>
      <p:sp>
        <p:nvSpPr>
          <p:cNvPr id="3" name="Content Placeholder 2"/>
          <p:cNvSpPr>
            <a:spLocks noGrp="1"/>
          </p:cNvSpPr>
          <p:nvPr>
            <p:ph sz="quarter" idx="1"/>
          </p:nvPr>
        </p:nvSpPr>
        <p:spPr/>
        <p:txBody>
          <a:bodyPr>
            <a:normAutofit fontScale="92500"/>
          </a:bodyPr>
          <a:lstStyle/>
          <a:p>
            <a:r>
              <a:rPr lang="en-US" sz="2400" u="sng" dirty="0" smtClean="0"/>
              <a:t>The following are tips you can use to help deal with the anger of others through your emotional control to prevent violence</a:t>
            </a:r>
            <a:r>
              <a:rPr lang="en-US" dirty="0" smtClean="0"/>
              <a:t>:</a:t>
            </a:r>
          </a:p>
          <a:p>
            <a:endParaRPr lang="en-US" sz="900" dirty="0">
              <a:solidFill>
                <a:srgbClr val="FF0000"/>
              </a:solidFill>
            </a:endParaRPr>
          </a:p>
          <a:p>
            <a:pPr marL="731520" lvl="1" indent="-457200">
              <a:buFont typeface="+mj-lt"/>
              <a:buAutoNum type="arabicPeriod"/>
            </a:pPr>
            <a:r>
              <a:rPr lang="en-US" dirty="0" smtClean="0">
                <a:solidFill>
                  <a:srgbClr val="FF0000"/>
                </a:solidFill>
              </a:rPr>
              <a:t>Be calm</a:t>
            </a:r>
          </a:p>
          <a:p>
            <a:pPr marL="731520" lvl="1" indent="-457200">
              <a:buFont typeface="+mj-lt"/>
              <a:buAutoNum type="arabicPeriod"/>
            </a:pPr>
            <a:r>
              <a:rPr lang="en-US" dirty="0" smtClean="0">
                <a:solidFill>
                  <a:srgbClr val="FF0000"/>
                </a:solidFill>
              </a:rPr>
              <a:t>Be empathetic and use reflecting statements to calm the person</a:t>
            </a:r>
          </a:p>
          <a:p>
            <a:pPr marL="731520" lvl="1" indent="-457200">
              <a:buFont typeface="+mj-lt"/>
              <a:buAutoNum type="arabicPeriod"/>
            </a:pPr>
            <a:r>
              <a:rPr lang="en-US" dirty="0" smtClean="0">
                <a:solidFill>
                  <a:srgbClr val="FF0000"/>
                </a:solidFill>
              </a:rPr>
              <a:t>Apologize, even if you didn’t do anything wrong</a:t>
            </a:r>
          </a:p>
          <a:p>
            <a:pPr marL="731520" lvl="1" indent="-457200">
              <a:buFont typeface="+mj-lt"/>
              <a:buAutoNum type="arabicPeriod"/>
            </a:pPr>
            <a:r>
              <a:rPr lang="en-US" dirty="0" smtClean="0">
                <a:solidFill>
                  <a:srgbClr val="FF0000"/>
                </a:solidFill>
              </a:rPr>
              <a:t>Do not use offensive language or make threats</a:t>
            </a:r>
          </a:p>
          <a:p>
            <a:pPr marL="731520" lvl="1" indent="-457200">
              <a:buFont typeface="+mj-lt"/>
              <a:buAutoNum type="arabicPeriod"/>
            </a:pPr>
            <a:r>
              <a:rPr lang="en-US" dirty="0" smtClean="0">
                <a:solidFill>
                  <a:srgbClr val="FF0000"/>
                </a:solidFill>
              </a:rPr>
              <a:t>Watch your nonverbal communications</a:t>
            </a:r>
          </a:p>
          <a:p>
            <a:pPr marL="731520" lvl="1" indent="-457200">
              <a:buFont typeface="+mj-lt"/>
              <a:buAutoNum type="arabicPeriod"/>
            </a:pPr>
            <a:r>
              <a:rPr lang="en-US" dirty="0" smtClean="0">
                <a:solidFill>
                  <a:srgbClr val="FF0000"/>
                </a:solidFill>
              </a:rPr>
              <a:t>Realize that anger is natural, and encourage people to vent in appropriate ways</a:t>
            </a:r>
          </a:p>
          <a:p>
            <a:pPr marL="731520" lvl="1" indent="-457200">
              <a:buFont typeface="+mj-lt"/>
              <a:buAutoNum type="arabicPeriod"/>
            </a:pPr>
            <a:r>
              <a:rPr lang="en-US" dirty="0" smtClean="0">
                <a:solidFill>
                  <a:srgbClr val="FF0000"/>
                </a:solidFill>
              </a:rPr>
              <a:t>Acknowledge the person’s feelings</a:t>
            </a:r>
          </a:p>
          <a:p>
            <a:pPr marL="731520" lvl="1" indent="-457200">
              <a:buFont typeface="+mj-lt"/>
              <a:buAutoNum type="arabicPeriod"/>
            </a:pPr>
            <a:r>
              <a:rPr lang="en-US" dirty="0" smtClean="0">
                <a:solidFill>
                  <a:srgbClr val="FF0000"/>
                </a:solidFill>
              </a:rPr>
              <a:t>Get away from the person if necessary</a:t>
            </a:r>
          </a:p>
          <a:p>
            <a:pPr marL="731520" lvl="1" indent="-457200">
              <a:buFont typeface="+mj-lt"/>
              <a:buAutoNum type="arabicPeriod"/>
            </a:pPr>
            <a:r>
              <a:rPr lang="en-US" dirty="0" smtClean="0">
                <a:solidFill>
                  <a:srgbClr val="FF0000"/>
                </a:solidFill>
              </a:rPr>
              <a:t>Call for help</a:t>
            </a:r>
            <a:endParaRPr lang="en-US" dirty="0">
              <a:solidFill>
                <a:srgbClr val="FF0000"/>
              </a:solidFill>
            </a:endParaRPr>
          </a:p>
        </p:txBody>
      </p:sp>
      <p:pic>
        <p:nvPicPr>
          <p:cNvPr id="14339" name="Picture 3" descr="C:\Users\Michaelm\AppData\Local\Microsoft\Windows\Temporary Internet Files\Content.IE5\3X0ZDPIB\Check_Mark_and_Box[1].jpg"/>
          <p:cNvPicPr>
            <a:picLocks noChangeAspect="1" noChangeArrowheads="1"/>
          </p:cNvPicPr>
          <p:nvPr/>
        </p:nvPicPr>
        <p:blipFill>
          <a:blip r:embed="rId2" cstate="print"/>
          <a:srcRect/>
          <a:stretch>
            <a:fillRect/>
          </a:stretch>
        </p:blipFill>
        <p:spPr bwMode="auto">
          <a:xfrm>
            <a:off x="6553200" y="4876800"/>
            <a:ext cx="2286000" cy="1447800"/>
          </a:xfrm>
          <a:prstGeom prst="rect">
            <a:avLst/>
          </a:prstGeom>
          <a:noFill/>
        </p:spPr>
      </p:pic>
      <p:pic>
        <p:nvPicPr>
          <p:cNvPr id="7" name="Picture 2"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861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109948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Anger and Violence</a:t>
            </a:r>
            <a:endParaRPr lang="en-US" dirty="0"/>
          </a:p>
        </p:txBody>
      </p:sp>
      <p:sp>
        <p:nvSpPr>
          <p:cNvPr id="4" name="Slide Number Placeholder 3"/>
          <p:cNvSpPr>
            <a:spLocks noGrp="1"/>
          </p:cNvSpPr>
          <p:nvPr>
            <p:ph type="sldNum" sz="quarter" idx="12"/>
          </p:nvPr>
        </p:nvSpPr>
        <p:spPr/>
        <p:txBody>
          <a:bodyPr/>
          <a:lstStyle/>
          <a:p>
            <a:fld id="{93CFC80C-3579-42AC-9FA1-3E34AC405E21}" type="slidenum">
              <a:rPr lang="en-US" smtClean="0"/>
              <a:pPr/>
              <a:t>19</a:t>
            </a:fld>
            <a:endParaRPr lang="en-US"/>
          </a:p>
        </p:txBody>
      </p:sp>
      <p:sp>
        <p:nvSpPr>
          <p:cNvPr id="3" name="Content Placeholder 2"/>
          <p:cNvSpPr>
            <a:spLocks noGrp="1"/>
          </p:cNvSpPr>
          <p:nvPr>
            <p:ph sz="quarter" idx="1"/>
          </p:nvPr>
        </p:nvSpPr>
        <p:spPr/>
        <p:txBody>
          <a:bodyPr>
            <a:normAutofit/>
          </a:bodyPr>
          <a:lstStyle/>
          <a:p>
            <a:r>
              <a:rPr lang="en-US" sz="2400" u="sng" dirty="0" smtClean="0"/>
              <a:t>Workplace violence is rarely spontaneous; it’s more commonly passive-aggressive behavior in rising steps, related to an unresolved conflict.</a:t>
            </a:r>
          </a:p>
          <a:p>
            <a:endParaRPr lang="en-US" sz="800" dirty="0" smtClean="0"/>
          </a:p>
          <a:p>
            <a:pPr lvl="1"/>
            <a:r>
              <a:rPr lang="en-US" sz="2000" dirty="0" smtClean="0">
                <a:solidFill>
                  <a:srgbClr val="FF0000"/>
                </a:solidFill>
              </a:rPr>
              <a:t>People do give warning signs that violence is possible, so it can be prevented if you look for these signs and take action to defuse the anger before it becomes violent.</a:t>
            </a:r>
            <a:endParaRPr lang="en-US" sz="2000" dirty="0">
              <a:solidFill>
                <a:srgbClr val="FF0000"/>
              </a:solidFill>
            </a:endParaRPr>
          </a:p>
        </p:txBody>
      </p:sp>
      <p:pic>
        <p:nvPicPr>
          <p:cNvPr id="4099" name="Picture 3" descr="C:\Users\Michaelm\AppData\Local\Microsoft\Windows\Temporary Internet Files\Content.IE5\4ACZGT8O\traffic-sign-6602_640[1].png"/>
          <p:cNvPicPr>
            <a:picLocks noChangeAspect="1" noChangeArrowheads="1"/>
          </p:cNvPicPr>
          <p:nvPr/>
        </p:nvPicPr>
        <p:blipFill>
          <a:blip r:embed="rId2" cstate="print"/>
          <a:srcRect/>
          <a:stretch>
            <a:fillRect/>
          </a:stretch>
        </p:blipFill>
        <p:spPr bwMode="auto">
          <a:xfrm>
            <a:off x="5638800" y="3886200"/>
            <a:ext cx="3073400" cy="2355850"/>
          </a:xfrm>
          <a:prstGeom prst="rect">
            <a:avLst/>
          </a:prstGeom>
          <a:noFill/>
        </p:spPr>
      </p:pic>
      <p:pic>
        <p:nvPicPr>
          <p:cNvPr id="6" name="Picture 2"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861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800844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smtClean="0"/>
              <a:t>Conflict Resolution</a:t>
            </a:r>
            <a:endParaRPr lang="en-US" dirty="0"/>
          </a:p>
        </p:txBody>
      </p:sp>
      <p:sp>
        <p:nvSpPr>
          <p:cNvPr id="8" name="Slide Number Placeholder 7"/>
          <p:cNvSpPr>
            <a:spLocks noGrp="1"/>
          </p:cNvSpPr>
          <p:nvPr>
            <p:ph type="sldNum" sz="quarter" idx="12"/>
          </p:nvPr>
        </p:nvSpPr>
        <p:spPr/>
        <p:txBody>
          <a:bodyPr/>
          <a:lstStyle/>
          <a:p>
            <a:fld id="{C3A32BE6-B8D9-470C-8CB6-F79B8D7622D3}" type="slidenum">
              <a:rPr lang="en-US" smtClean="0"/>
              <a:pPr/>
              <a:t>2</a:t>
            </a:fld>
            <a:endParaRPr lang="en-US"/>
          </a:p>
        </p:txBody>
      </p:sp>
      <p:sp>
        <p:nvSpPr>
          <p:cNvPr id="2" name="Content Placeholder 1"/>
          <p:cNvSpPr>
            <a:spLocks noGrp="1"/>
          </p:cNvSpPr>
          <p:nvPr>
            <p:ph sz="quarter" idx="1"/>
          </p:nvPr>
        </p:nvSpPr>
        <p:spPr/>
        <p:txBody>
          <a:bodyPr/>
          <a:lstStyle/>
          <a:p>
            <a:r>
              <a:rPr lang="en-US" sz="2400" u="sng" dirty="0" smtClean="0"/>
              <a:t>Conflicts usually arise because: lack of a win-win situation</a:t>
            </a:r>
            <a:r>
              <a:rPr lang="en-US" dirty="0" smtClean="0"/>
              <a:t>.</a:t>
            </a:r>
            <a:endParaRPr lang="en-US" dirty="0"/>
          </a:p>
        </p:txBody>
      </p:sp>
      <p:pic>
        <p:nvPicPr>
          <p:cNvPr id="24578" name="Picture 2" descr="C:\Users\Michaelm\AppData\Local\Microsoft\Windows\Temporary Internet Files\Content.IE5\KDB8FMSX\conflict-with-myself[1].png"/>
          <p:cNvPicPr>
            <a:picLocks noChangeAspect="1" noChangeArrowheads="1"/>
          </p:cNvPicPr>
          <p:nvPr/>
        </p:nvPicPr>
        <p:blipFill>
          <a:blip r:embed="rId2" cstate="print"/>
          <a:srcRect/>
          <a:stretch>
            <a:fillRect/>
          </a:stretch>
        </p:blipFill>
        <p:spPr bwMode="auto">
          <a:xfrm>
            <a:off x="5105400" y="3048000"/>
            <a:ext cx="3600450" cy="3251200"/>
          </a:xfrm>
          <a:prstGeom prst="rect">
            <a:avLst/>
          </a:prstGeom>
          <a:noFill/>
        </p:spPr>
      </p:pic>
      <p:pic>
        <p:nvPicPr>
          <p:cNvPr id="9" name="Picture 2"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8619"/>
            <a:ext cx="685800" cy="30232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Conflict Resolution Techniques - YouTube"/>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2681" y="3200400"/>
            <a:ext cx="4517136" cy="2746248"/>
          </a:xfrm>
          <a:prstGeom prst="rect">
            <a:avLst/>
          </a:prstGeom>
          <a:noFill/>
          <a:ln>
            <a:noFill/>
          </a:ln>
        </p:spPr>
      </p:pic>
    </p:spTree>
    <p:extLst>
      <p:ext uri="{BB962C8B-B14F-4D97-AF65-F5344CB8AC3E}">
        <p14:creationId xmlns:p14="http://schemas.microsoft.com/office/powerpoint/2010/main" val="44673109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Anger and Violence</a:t>
            </a:r>
            <a:endParaRPr lang="en-US" dirty="0"/>
          </a:p>
        </p:txBody>
      </p:sp>
      <p:sp>
        <p:nvSpPr>
          <p:cNvPr id="8" name="Slide Number Placeholder 7"/>
          <p:cNvSpPr>
            <a:spLocks noGrp="1"/>
          </p:cNvSpPr>
          <p:nvPr>
            <p:ph type="sldNum" sz="quarter" idx="12"/>
          </p:nvPr>
        </p:nvSpPr>
        <p:spPr/>
        <p:txBody>
          <a:bodyPr/>
          <a:lstStyle/>
          <a:p>
            <a:fld id="{93CFC80C-3579-42AC-9FA1-3E34AC405E21}" type="slidenum">
              <a:rPr lang="en-US" smtClean="0"/>
              <a:pPr/>
              <a:t>20</a:t>
            </a:fld>
            <a:endParaRPr lang="en-US"/>
          </a:p>
        </p:txBody>
      </p:sp>
      <p:sp>
        <p:nvSpPr>
          <p:cNvPr id="3" name="Content Placeholder 2"/>
          <p:cNvSpPr>
            <a:spLocks noGrp="1"/>
          </p:cNvSpPr>
          <p:nvPr>
            <p:ph sz="quarter" idx="1"/>
          </p:nvPr>
        </p:nvSpPr>
        <p:spPr/>
        <p:txBody>
          <a:bodyPr>
            <a:normAutofit/>
          </a:bodyPr>
          <a:lstStyle/>
          <a:p>
            <a:r>
              <a:rPr lang="en-US" sz="2400" u="sng" dirty="0" smtClean="0"/>
              <a:t>Signs of Potential Vio</a:t>
            </a:r>
            <a:r>
              <a:rPr lang="en-US" u="sng" dirty="0" smtClean="0"/>
              <a:t>lence</a:t>
            </a:r>
            <a:r>
              <a:rPr lang="en-US" dirty="0" smtClean="0"/>
              <a:t>:</a:t>
            </a:r>
          </a:p>
          <a:p>
            <a:pPr>
              <a:buNone/>
            </a:pPr>
            <a:endParaRPr lang="en-US" sz="800" dirty="0" smtClean="0"/>
          </a:p>
          <a:p>
            <a:pPr marL="731520" lvl="1" indent="-457200">
              <a:buFont typeface="+mj-lt"/>
              <a:buAutoNum type="arabicPeriod"/>
            </a:pPr>
            <a:r>
              <a:rPr lang="en-US" sz="1900" dirty="0" smtClean="0">
                <a:solidFill>
                  <a:srgbClr val="FF0000"/>
                </a:solidFill>
              </a:rPr>
              <a:t>Take verbal threats seriously</a:t>
            </a:r>
          </a:p>
          <a:p>
            <a:pPr marL="731520" lvl="1" indent="-457200">
              <a:buFont typeface="+mj-lt"/>
              <a:buAutoNum type="arabicPeriod"/>
            </a:pPr>
            <a:r>
              <a:rPr lang="en-US" sz="1900" dirty="0" smtClean="0">
                <a:solidFill>
                  <a:srgbClr val="FF0000"/>
                </a:solidFill>
              </a:rPr>
              <a:t>Watch nonverbal communication</a:t>
            </a:r>
          </a:p>
          <a:p>
            <a:pPr marL="731520" lvl="1" indent="-457200">
              <a:buFont typeface="+mj-lt"/>
              <a:buAutoNum type="arabicPeriod"/>
            </a:pPr>
            <a:r>
              <a:rPr lang="en-US" sz="1900" dirty="0" smtClean="0">
                <a:solidFill>
                  <a:srgbClr val="FF0000"/>
                </a:solidFill>
              </a:rPr>
              <a:t>Watch for stalking and harassment</a:t>
            </a:r>
          </a:p>
          <a:p>
            <a:pPr marL="731520" lvl="1" indent="-457200">
              <a:buFont typeface="+mj-lt"/>
              <a:buAutoNum type="arabicPeriod"/>
            </a:pPr>
            <a:r>
              <a:rPr lang="en-US" sz="1900" dirty="0" smtClean="0">
                <a:solidFill>
                  <a:srgbClr val="FF0000"/>
                </a:solidFill>
              </a:rPr>
              <a:t>Watch for damage to property</a:t>
            </a:r>
          </a:p>
          <a:p>
            <a:pPr marL="731520" lvl="1" indent="-457200">
              <a:buFont typeface="+mj-lt"/>
              <a:buAutoNum type="arabicPeriod"/>
            </a:pPr>
            <a:r>
              <a:rPr lang="en-US" sz="1900" dirty="0" smtClean="0">
                <a:solidFill>
                  <a:srgbClr val="FF0000"/>
                </a:solidFill>
              </a:rPr>
              <a:t>Watch for indications of alcohol and drug use</a:t>
            </a:r>
          </a:p>
          <a:p>
            <a:pPr marL="731520" lvl="1" indent="-457200">
              <a:buFont typeface="+mj-lt"/>
              <a:buAutoNum type="arabicPeriod"/>
            </a:pPr>
            <a:r>
              <a:rPr lang="en-US" sz="1900" dirty="0" smtClean="0">
                <a:solidFill>
                  <a:srgbClr val="FF0000"/>
                </a:solidFill>
              </a:rPr>
              <a:t>Include the isolated person or group member</a:t>
            </a:r>
          </a:p>
          <a:p>
            <a:pPr marL="731520" lvl="1" indent="-457200">
              <a:buFont typeface="+mj-lt"/>
              <a:buAutoNum type="arabicPeriod"/>
            </a:pPr>
            <a:r>
              <a:rPr lang="en-US" sz="1900" dirty="0" smtClean="0">
                <a:solidFill>
                  <a:srgbClr val="FF0000"/>
                </a:solidFill>
              </a:rPr>
              <a:t>Look for presence of weapons or objects that can be used as a weapon</a:t>
            </a:r>
          </a:p>
          <a:p>
            <a:pPr lvl="1"/>
            <a:endParaRPr lang="en-US" dirty="0"/>
          </a:p>
        </p:txBody>
      </p:sp>
      <p:pic>
        <p:nvPicPr>
          <p:cNvPr id="15365" name="Picture 5" descr="C:\Users\Michaelm\AppData\Local\Microsoft\Windows\Temporary Internet Files\Content.IE5\QTOHO7LC\danger-sign[1].jpg"/>
          <p:cNvPicPr>
            <a:picLocks noChangeAspect="1" noChangeArrowheads="1"/>
          </p:cNvPicPr>
          <p:nvPr/>
        </p:nvPicPr>
        <p:blipFill>
          <a:blip r:embed="rId2" cstate="print"/>
          <a:srcRect/>
          <a:stretch>
            <a:fillRect/>
          </a:stretch>
        </p:blipFill>
        <p:spPr bwMode="auto">
          <a:xfrm>
            <a:off x="7019365" y="4724400"/>
            <a:ext cx="2133600" cy="2133600"/>
          </a:xfrm>
          <a:prstGeom prst="rect">
            <a:avLst/>
          </a:prstGeom>
          <a:noFill/>
        </p:spPr>
      </p:pic>
      <p:pic>
        <p:nvPicPr>
          <p:cNvPr id="6" name="Picture 2"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861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685412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Anger and Violence</a:t>
            </a:r>
            <a:endParaRPr lang="en-US" dirty="0"/>
          </a:p>
        </p:txBody>
      </p:sp>
      <p:sp>
        <p:nvSpPr>
          <p:cNvPr id="4" name="Slide Number Placeholder 3"/>
          <p:cNvSpPr>
            <a:spLocks noGrp="1"/>
          </p:cNvSpPr>
          <p:nvPr>
            <p:ph type="sldNum" sz="quarter" idx="12"/>
          </p:nvPr>
        </p:nvSpPr>
        <p:spPr/>
        <p:txBody>
          <a:bodyPr/>
          <a:lstStyle/>
          <a:p>
            <a:fld id="{93CFC80C-3579-42AC-9FA1-3E34AC405E21}" type="slidenum">
              <a:rPr lang="en-US" smtClean="0"/>
              <a:pPr/>
              <a:t>21</a:t>
            </a:fld>
            <a:endParaRPr lang="en-US"/>
          </a:p>
        </p:txBody>
      </p:sp>
      <p:sp>
        <p:nvSpPr>
          <p:cNvPr id="3" name="Content Placeholder 2"/>
          <p:cNvSpPr>
            <a:spLocks noGrp="1"/>
          </p:cNvSpPr>
          <p:nvPr>
            <p:ph sz="quarter" idx="1"/>
          </p:nvPr>
        </p:nvSpPr>
        <p:spPr/>
        <p:txBody>
          <a:bodyPr>
            <a:normAutofit/>
          </a:bodyPr>
          <a:lstStyle/>
          <a:p>
            <a:r>
              <a:rPr lang="en-US" sz="2400" u="sng" dirty="0" smtClean="0"/>
              <a:t>Organizational Prevention of Violence</a:t>
            </a:r>
          </a:p>
          <a:p>
            <a:endParaRPr lang="en-US" sz="800" u="sng" dirty="0" smtClean="0"/>
          </a:p>
          <a:p>
            <a:pPr lvl="1"/>
            <a:r>
              <a:rPr lang="en-US" sz="2000" dirty="0" smtClean="0">
                <a:solidFill>
                  <a:srgbClr val="FF0000"/>
                </a:solidFill>
              </a:rPr>
              <a:t>The number one preventive method is to train all group members to deal with anger and prevent violence.</a:t>
            </a:r>
          </a:p>
          <a:p>
            <a:pPr lvl="1"/>
            <a:r>
              <a:rPr lang="en-US" sz="2000" dirty="0" smtClean="0">
                <a:solidFill>
                  <a:srgbClr val="FF0000"/>
                </a:solidFill>
              </a:rPr>
              <a:t>Develop a written policy (zero-tolerance) to effectively address organizational violence.</a:t>
            </a:r>
          </a:p>
          <a:p>
            <a:pPr lvl="1"/>
            <a:r>
              <a:rPr lang="en-US" sz="2000" dirty="0" smtClean="0">
                <a:solidFill>
                  <a:srgbClr val="FF0000"/>
                </a:solidFill>
              </a:rPr>
              <a:t>Treat others with respect.</a:t>
            </a:r>
          </a:p>
          <a:p>
            <a:pPr lvl="1"/>
            <a:endParaRPr lang="en-US" sz="800" dirty="0" smtClean="0"/>
          </a:p>
          <a:p>
            <a:r>
              <a:rPr lang="en-US" sz="2400" u="sng" dirty="0" smtClean="0"/>
              <a:t>Individual Prevention of Violence</a:t>
            </a:r>
          </a:p>
          <a:p>
            <a:endParaRPr lang="en-US" sz="800" u="sng" dirty="0" smtClean="0"/>
          </a:p>
          <a:p>
            <a:pPr lvl="1"/>
            <a:r>
              <a:rPr lang="en-US" sz="2000" dirty="0" smtClean="0">
                <a:solidFill>
                  <a:srgbClr val="FF0000"/>
                </a:solidFill>
              </a:rPr>
              <a:t>Know that there is always the potential for violence.</a:t>
            </a:r>
          </a:p>
          <a:p>
            <a:pPr lvl="1"/>
            <a:r>
              <a:rPr lang="en-US" sz="2000" dirty="0" smtClean="0">
                <a:solidFill>
                  <a:srgbClr val="FF0000"/>
                </a:solidFill>
              </a:rPr>
              <a:t>Look for escalating frustration and anger so that you can defuse the situation before it becomes violent by being empathetic and using reflecting statements.</a:t>
            </a:r>
            <a:endParaRPr lang="en-US" sz="2000" dirty="0">
              <a:solidFill>
                <a:srgbClr val="FF0000"/>
              </a:solidFill>
            </a:endParaRPr>
          </a:p>
        </p:txBody>
      </p:sp>
      <p:pic>
        <p:nvPicPr>
          <p:cNvPr id="5122" name="Picture 2" descr="C:\Users\Michaelm\AppData\Local\Microsoft\Windows\Temporary Internet Files\Content.IE5\3X0ZDPIB\stop_violence_by_armanmurshed-d4z81s6[1].jpg"/>
          <p:cNvPicPr>
            <a:picLocks noChangeAspect="1" noChangeArrowheads="1"/>
          </p:cNvPicPr>
          <p:nvPr/>
        </p:nvPicPr>
        <p:blipFill>
          <a:blip r:embed="rId2" cstate="print"/>
          <a:srcRect/>
          <a:stretch>
            <a:fillRect/>
          </a:stretch>
        </p:blipFill>
        <p:spPr bwMode="auto">
          <a:xfrm>
            <a:off x="7010400" y="70946"/>
            <a:ext cx="2027108" cy="1773719"/>
          </a:xfrm>
          <a:prstGeom prst="rect">
            <a:avLst/>
          </a:prstGeom>
          <a:noFill/>
        </p:spPr>
      </p:pic>
      <p:pic>
        <p:nvPicPr>
          <p:cNvPr id="6" name="Picture 2"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861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104628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Conflict Management</a:t>
            </a:r>
            <a:endParaRPr lang="en-US" dirty="0"/>
          </a:p>
        </p:txBody>
      </p:sp>
      <p:sp>
        <p:nvSpPr>
          <p:cNvPr id="18" name="Slide Number Placeholder 17"/>
          <p:cNvSpPr>
            <a:spLocks noGrp="1"/>
          </p:cNvSpPr>
          <p:nvPr>
            <p:ph type="sldNum" sz="quarter" idx="12"/>
          </p:nvPr>
        </p:nvSpPr>
        <p:spPr/>
        <p:txBody>
          <a:bodyPr/>
          <a:lstStyle/>
          <a:p>
            <a:fld id="{93CFC80C-3579-42AC-9FA1-3E34AC405E21}" type="slidenum">
              <a:rPr lang="en-US" smtClean="0"/>
              <a:pPr/>
              <a:t>22</a:t>
            </a:fld>
            <a:endParaRPr lang="en-US"/>
          </a:p>
        </p:txBody>
      </p:sp>
      <p:sp>
        <p:nvSpPr>
          <p:cNvPr id="3" name="Content Placeholder 2"/>
          <p:cNvSpPr>
            <a:spLocks noGrp="1"/>
          </p:cNvSpPr>
          <p:nvPr>
            <p:ph sz="quarter" idx="1"/>
          </p:nvPr>
        </p:nvSpPr>
        <p:spPr/>
        <p:txBody>
          <a:bodyPr>
            <a:normAutofit/>
          </a:bodyPr>
          <a:lstStyle/>
          <a:p>
            <a:r>
              <a:rPr lang="en-US" sz="2400" u="sng" dirty="0" smtClean="0"/>
              <a:t>Some people think that a conflict exists only in serious issues with anger.  However, in human relations, a conflict exists whenever two or more parties are in disagreement</a:t>
            </a:r>
            <a:r>
              <a:rPr lang="en-US" sz="2400" dirty="0" smtClean="0"/>
              <a:t>.</a:t>
            </a:r>
          </a:p>
          <a:p>
            <a:endParaRPr lang="en-US" sz="800" dirty="0" smtClean="0"/>
          </a:p>
          <a:p>
            <a:pPr lvl="1"/>
            <a:r>
              <a:rPr lang="en-US" sz="2000" dirty="0" smtClean="0">
                <a:solidFill>
                  <a:srgbClr val="FF0000"/>
                </a:solidFill>
              </a:rPr>
              <a:t>Your ability to manage conflict is critical to your success.</a:t>
            </a:r>
            <a:endParaRPr lang="en-US" sz="2000" dirty="0">
              <a:solidFill>
                <a:srgbClr val="FF0000"/>
              </a:solidFill>
            </a:endParaRPr>
          </a:p>
        </p:txBody>
      </p:sp>
      <p:pic>
        <p:nvPicPr>
          <p:cNvPr id="16392" name="Picture 8" descr="C:\Users\Michaelm\AppData\Local\Microsoft\Windows\Temporary Internet Files\Content.IE5\KDB8FMSX\conflict_interpersonal[1].jpg"/>
          <p:cNvPicPr>
            <a:picLocks noChangeAspect="1" noChangeArrowheads="1"/>
          </p:cNvPicPr>
          <p:nvPr/>
        </p:nvPicPr>
        <p:blipFill>
          <a:blip r:embed="rId2" cstate="print"/>
          <a:srcRect/>
          <a:stretch>
            <a:fillRect/>
          </a:stretch>
        </p:blipFill>
        <p:spPr bwMode="auto">
          <a:xfrm>
            <a:off x="4953000" y="3886200"/>
            <a:ext cx="3886200" cy="2438400"/>
          </a:xfrm>
          <a:prstGeom prst="rect">
            <a:avLst/>
          </a:prstGeom>
          <a:noFill/>
        </p:spPr>
      </p:pic>
      <p:pic>
        <p:nvPicPr>
          <p:cNvPr id="6" name="Picture 2"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861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959230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Conflict Management</a:t>
            </a:r>
            <a:endParaRPr lang="en-US" dirty="0"/>
          </a:p>
        </p:txBody>
      </p:sp>
      <p:sp>
        <p:nvSpPr>
          <p:cNvPr id="5" name="Slide Number Placeholder 4"/>
          <p:cNvSpPr>
            <a:spLocks noGrp="1"/>
          </p:cNvSpPr>
          <p:nvPr>
            <p:ph type="sldNum" sz="quarter" idx="12"/>
          </p:nvPr>
        </p:nvSpPr>
        <p:spPr/>
        <p:txBody>
          <a:bodyPr/>
          <a:lstStyle/>
          <a:p>
            <a:fld id="{93CFC80C-3579-42AC-9FA1-3E34AC405E21}" type="slidenum">
              <a:rPr lang="en-US" smtClean="0"/>
              <a:pPr/>
              <a:t>23</a:t>
            </a:fld>
            <a:endParaRPr lang="en-US"/>
          </a:p>
        </p:txBody>
      </p:sp>
      <p:sp>
        <p:nvSpPr>
          <p:cNvPr id="3" name="Content Placeholder 2"/>
          <p:cNvSpPr>
            <a:spLocks noGrp="1"/>
          </p:cNvSpPr>
          <p:nvPr>
            <p:ph sz="quarter" idx="1"/>
          </p:nvPr>
        </p:nvSpPr>
        <p:spPr/>
        <p:txBody>
          <a:bodyPr>
            <a:normAutofit/>
          </a:bodyPr>
          <a:lstStyle/>
          <a:p>
            <a:r>
              <a:rPr lang="en-US" sz="2400" u="sng" dirty="0" smtClean="0"/>
              <a:t>Communication problems or conflict arise for three primary reasons</a:t>
            </a:r>
            <a:r>
              <a:rPr lang="en-US" sz="2000" dirty="0" smtClean="0"/>
              <a:t>:</a:t>
            </a:r>
          </a:p>
          <a:p>
            <a:pPr lvl="1"/>
            <a:endParaRPr lang="en-US" sz="800" dirty="0" smtClean="0"/>
          </a:p>
          <a:p>
            <a:pPr marL="937260" lvl="2" indent="-342900">
              <a:buFont typeface="+mj-lt"/>
              <a:buAutoNum type="arabicPeriod"/>
            </a:pPr>
            <a:r>
              <a:rPr lang="en-US" sz="1800" dirty="0" smtClean="0">
                <a:solidFill>
                  <a:srgbClr val="FF0000"/>
                </a:solidFill>
              </a:rPr>
              <a:t>We fail to make our expectations known to other parties.</a:t>
            </a:r>
          </a:p>
          <a:p>
            <a:pPr marL="937260" lvl="2" indent="-342900">
              <a:buFont typeface="+mj-lt"/>
              <a:buAutoNum type="arabicPeriod"/>
            </a:pPr>
            <a:r>
              <a:rPr lang="en-US" sz="1800" dirty="0" smtClean="0">
                <a:solidFill>
                  <a:srgbClr val="FF0000"/>
                </a:solidFill>
              </a:rPr>
              <a:t>We fail to find out the expectations of other parties.</a:t>
            </a:r>
          </a:p>
          <a:p>
            <a:pPr marL="937260" lvl="2" indent="-342900">
              <a:buFont typeface="+mj-lt"/>
              <a:buAutoNum type="arabicPeriod"/>
            </a:pPr>
            <a:r>
              <a:rPr lang="en-US" sz="1800" dirty="0" smtClean="0">
                <a:solidFill>
                  <a:srgbClr val="FF0000"/>
                </a:solidFill>
              </a:rPr>
              <a:t>We assume that other parties have the same expectations that we have.</a:t>
            </a:r>
          </a:p>
          <a:p>
            <a:pPr lvl="1">
              <a:buNone/>
            </a:pPr>
            <a:endParaRPr lang="en-US" sz="800" dirty="0" smtClean="0"/>
          </a:p>
          <a:p>
            <a:pPr lvl="2"/>
            <a:r>
              <a:rPr lang="en-US" sz="1800" dirty="0" smtClean="0">
                <a:solidFill>
                  <a:srgbClr val="0070C0"/>
                </a:solidFill>
              </a:rPr>
              <a:t>In any relationship, to avoid conflict, share information and assertively discuss expectations early, before the conflict escalates</a:t>
            </a:r>
            <a:endParaRPr lang="en-US" sz="1800" dirty="0">
              <a:solidFill>
                <a:srgbClr val="0070C0"/>
              </a:solidFill>
            </a:endParaRPr>
          </a:p>
        </p:txBody>
      </p:sp>
      <p:pic>
        <p:nvPicPr>
          <p:cNvPr id="17410" name="Picture 2" descr="C:\Users\Michaelm\AppData\Local\Microsoft\Windows\Temporary Internet Files\Content.IE5\VYJYNPGJ\4305366199_24617050de_z[1].jpg"/>
          <p:cNvPicPr>
            <a:picLocks noChangeAspect="1" noChangeArrowheads="1"/>
          </p:cNvPicPr>
          <p:nvPr/>
        </p:nvPicPr>
        <p:blipFill>
          <a:blip r:embed="rId2" cstate="print"/>
          <a:srcRect/>
          <a:stretch>
            <a:fillRect/>
          </a:stretch>
        </p:blipFill>
        <p:spPr bwMode="auto">
          <a:xfrm>
            <a:off x="1981200" y="4464903"/>
            <a:ext cx="5257800" cy="1718896"/>
          </a:xfrm>
          <a:prstGeom prst="rect">
            <a:avLst/>
          </a:prstGeom>
          <a:noFill/>
        </p:spPr>
      </p:pic>
      <p:pic>
        <p:nvPicPr>
          <p:cNvPr id="6" name="Picture 2"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861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627566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Conflict</a:t>
            </a:r>
            <a:endParaRPr lang="en-US" dirty="0"/>
          </a:p>
        </p:txBody>
      </p:sp>
      <p:sp>
        <p:nvSpPr>
          <p:cNvPr id="5" name="Slide Number Placeholder 4"/>
          <p:cNvSpPr>
            <a:spLocks noGrp="1"/>
          </p:cNvSpPr>
          <p:nvPr>
            <p:ph type="sldNum" sz="quarter" idx="12"/>
          </p:nvPr>
        </p:nvSpPr>
        <p:spPr/>
        <p:txBody>
          <a:bodyPr/>
          <a:lstStyle/>
          <a:p>
            <a:fld id="{93CFC80C-3579-42AC-9FA1-3E34AC405E21}" type="slidenum">
              <a:rPr lang="en-US" smtClean="0"/>
              <a:pPr/>
              <a:t>24</a:t>
            </a:fld>
            <a:endParaRPr lang="en-US"/>
          </a:p>
        </p:txBody>
      </p:sp>
      <p:sp>
        <p:nvSpPr>
          <p:cNvPr id="3" name="Content Placeholder 2"/>
          <p:cNvSpPr>
            <a:spLocks noGrp="1"/>
          </p:cNvSpPr>
          <p:nvPr>
            <p:ph sz="quarter" idx="1"/>
          </p:nvPr>
        </p:nvSpPr>
        <p:spPr/>
        <p:txBody>
          <a:bodyPr/>
          <a:lstStyle/>
          <a:p>
            <a:r>
              <a:rPr lang="en-US" sz="2400" u="sng" dirty="0" smtClean="0"/>
              <a:t>People often think of conflict as fighting and view it as disruptive - conflict, however, can be beneficial.</a:t>
            </a:r>
          </a:p>
          <a:p>
            <a:pPr>
              <a:buNone/>
            </a:pPr>
            <a:endParaRPr lang="en-US" dirty="0" smtClean="0"/>
          </a:p>
        </p:txBody>
      </p:sp>
      <p:pic>
        <p:nvPicPr>
          <p:cNvPr id="6149" name="Picture 5" descr="C:\Users\Michaelm\AppData\Local\Microsoft\Windows\Temporary Internet Files\Content.IE5\96G5M6R0\Justice3[1].png"/>
          <p:cNvPicPr>
            <a:picLocks noChangeAspect="1" noChangeArrowheads="1"/>
          </p:cNvPicPr>
          <p:nvPr/>
        </p:nvPicPr>
        <p:blipFill>
          <a:blip r:embed="rId2" cstate="print"/>
          <a:srcRect/>
          <a:stretch>
            <a:fillRect/>
          </a:stretch>
        </p:blipFill>
        <p:spPr bwMode="auto">
          <a:xfrm>
            <a:off x="5562600" y="3733800"/>
            <a:ext cx="3048000" cy="2336800"/>
          </a:xfrm>
          <a:prstGeom prst="rect">
            <a:avLst/>
          </a:prstGeom>
          <a:noFill/>
        </p:spPr>
      </p:pic>
      <p:pic>
        <p:nvPicPr>
          <p:cNvPr id="6" name="Picture 2"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861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566050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Conflict Management Styles</a:t>
            </a:r>
            <a:endParaRPr lang="en-US" dirty="0"/>
          </a:p>
        </p:txBody>
      </p:sp>
      <p:sp>
        <p:nvSpPr>
          <p:cNvPr id="7" name="Slide Number Placeholder 6"/>
          <p:cNvSpPr>
            <a:spLocks noGrp="1"/>
          </p:cNvSpPr>
          <p:nvPr>
            <p:ph type="sldNum" sz="quarter" idx="12"/>
          </p:nvPr>
        </p:nvSpPr>
        <p:spPr/>
        <p:txBody>
          <a:bodyPr/>
          <a:lstStyle/>
          <a:p>
            <a:fld id="{93CFC80C-3579-42AC-9FA1-3E34AC405E21}" type="slidenum">
              <a:rPr lang="en-US" smtClean="0"/>
              <a:pPr/>
              <a:t>25</a:t>
            </a:fld>
            <a:endParaRPr lang="en-US"/>
          </a:p>
        </p:txBody>
      </p:sp>
      <p:sp>
        <p:nvSpPr>
          <p:cNvPr id="3" name="Content Placeholder 2"/>
          <p:cNvSpPr>
            <a:spLocks noGrp="1"/>
          </p:cNvSpPr>
          <p:nvPr>
            <p:ph sz="quarter" idx="1"/>
          </p:nvPr>
        </p:nvSpPr>
        <p:spPr/>
        <p:txBody>
          <a:bodyPr/>
          <a:lstStyle/>
          <a:p>
            <a:r>
              <a:rPr lang="en-US" sz="2400" u="sng" dirty="0" smtClean="0"/>
              <a:t>The Five Conflict Management Styles</a:t>
            </a:r>
            <a:r>
              <a:rPr lang="en-US" sz="2400" dirty="0" smtClean="0"/>
              <a:t>:</a:t>
            </a:r>
          </a:p>
          <a:p>
            <a:endParaRPr lang="en-US" sz="800" dirty="0" smtClean="0"/>
          </a:p>
          <a:p>
            <a:pPr marL="731520" lvl="1" indent="-457200">
              <a:buFont typeface="+mj-lt"/>
              <a:buAutoNum type="arabicPeriod"/>
            </a:pPr>
            <a:r>
              <a:rPr lang="en-US" dirty="0" smtClean="0">
                <a:solidFill>
                  <a:srgbClr val="FF0000"/>
                </a:solidFill>
              </a:rPr>
              <a:t>Forcing</a:t>
            </a:r>
          </a:p>
          <a:p>
            <a:pPr marL="731520" lvl="1" indent="-457200">
              <a:buFont typeface="+mj-lt"/>
              <a:buAutoNum type="arabicPeriod"/>
            </a:pPr>
            <a:r>
              <a:rPr lang="en-US" dirty="0" smtClean="0">
                <a:solidFill>
                  <a:srgbClr val="FF0000"/>
                </a:solidFill>
              </a:rPr>
              <a:t>Avoiding</a:t>
            </a:r>
          </a:p>
          <a:p>
            <a:pPr marL="731520" lvl="1" indent="-457200">
              <a:buFont typeface="+mj-lt"/>
              <a:buAutoNum type="arabicPeriod"/>
            </a:pPr>
            <a:r>
              <a:rPr lang="en-US" dirty="0" smtClean="0">
                <a:solidFill>
                  <a:srgbClr val="FF0000"/>
                </a:solidFill>
              </a:rPr>
              <a:t>Accommodating</a:t>
            </a:r>
          </a:p>
          <a:p>
            <a:pPr marL="731520" lvl="1" indent="-457200">
              <a:buFont typeface="+mj-lt"/>
              <a:buAutoNum type="arabicPeriod"/>
            </a:pPr>
            <a:r>
              <a:rPr lang="en-US" dirty="0" smtClean="0">
                <a:solidFill>
                  <a:srgbClr val="FF0000"/>
                </a:solidFill>
              </a:rPr>
              <a:t>Compromising</a:t>
            </a:r>
          </a:p>
          <a:p>
            <a:pPr marL="731520" lvl="1" indent="-457200">
              <a:buFont typeface="+mj-lt"/>
              <a:buAutoNum type="arabicPeriod"/>
            </a:pPr>
            <a:r>
              <a:rPr lang="en-US" dirty="0" smtClean="0">
                <a:solidFill>
                  <a:srgbClr val="FF0000"/>
                </a:solidFill>
              </a:rPr>
              <a:t>Collaborating</a:t>
            </a:r>
            <a:endParaRPr lang="en-US" dirty="0">
              <a:solidFill>
                <a:srgbClr val="FF0000"/>
              </a:solidFill>
            </a:endParaRPr>
          </a:p>
        </p:txBody>
      </p:sp>
      <p:pic>
        <p:nvPicPr>
          <p:cNvPr id="19459" name="Picture 3" descr="C:\Users\Michaelm\AppData\Local\Microsoft\Windows\Temporary Internet Files\Content.IE5\52LYKE23\tkmodel1-1024x707[1].jpg"/>
          <p:cNvPicPr>
            <a:picLocks noChangeAspect="1" noChangeArrowheads="1"/>
          </p:cNvPicPr>
          <p:nvPr/>
        </p:nvPicPr>
        <p:blipFill>
          <a:blip r:embed="rId2" cstate="print"/>
          <a:srcRect/>
          <a:stretch>
            <a:fillRect/>
          </a:stretch>
        </p:blipFill>
        <p:spPr bwMode="auto">
          <a:xfrm>
            <a:off x="4117570" y="2743200"/>
            <a:ext cx="4721629" cy="3657600"/>
          </a:xfrm>
          <a:prstGeom prst="rect">
            <a:avLst/>
          </a:prstGeom>
          <a:noFill/>
        </p:spPr>
      </p:pic>
      <p:pic>
        <p:nvPicPr>
          <p:cNvPr id="6" name="Picture 2" descr="C:\Users\Michaelm\AppData\Local\Microsoft\Windows\Temporary Internet Files\Content.IE5\96G5M6R0\five[1].gif"/>
          <p:cNvPicPr>
            <a:picLocks noChangeAspect="1" noChangeArrowheads="1"/>
          </p:cNvPicPr>
          <p:nvPr/>
        </p:nvPicPr>
        <p:blipFill>
          <a:blip r:embed="rId3" cstate="print"/>
          <a:srcRect/>
          <a:stretch>
            <a:fillRect/>
          </a:stretch>
        </p:blipFill>
        <p:spPr bwMode="auto">
          <a:xfrm>
            <a:off x="2362200" y="4706117"/>
            <a:ext cx="1384852" cy="1447800"/>
          </a:xfrm>
          <a:prstGeom prst="rect">
            <a:avLst/>
          </a:prstGeom>
          <a:noFill/>
        </p:spPr>
      </p:pic>
      <p:pic>
        <p:nvPicPr>
          <p:cNvPr id="8" name="Picture 2" descr="Human Relations &amp; Motivation by Peter Frans l trimitra.com"/>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3861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438921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Conflict Management Styles</a:t>
            </a:r>
            <a:endParaRPr lang="en-US" dirty="0"/>
          </a:p>
        </p:txBody>
      </p:sp>
      <p:sp>
        <p:nvSpPr>
          <p:cNvPr id="21" name="Slide Number Placeholder 20"/>
          <p:cNvSpPr>
            <a:spLocks noGrp="1"/>
          </p:cNvSpPr>
          <p:nvPr>
            <p:ph type="sldNum" sz="quarter" idx="12"/>
          </p:nvPr>
        </p:nvSpPr>
        <p:spPr/>
        <p:txBody>
          <a:bodyPr/>
          <a:lstStyle/>
          <a:p>
            <a:fld id="{93CFC80C-3579-42AC-9FA1-3E34AC405E21}" type="slidenum">
              <a:rPr lang="en-US" smtClean="0"/>
              <a:pPr/>
              <a:t>26</a:t>
            </a:fld>
            <a:endParaRPr lang="en-US"/>
          </a:p>
        </p:txBody>
      </p:sp>
      <p:sp>
        <p:nvSpPr>
          <p:cNvPr id="3" name="Content Placeholder 2"/>
          <p:cNvSpPr>
            <a:spLocks noGrp="1"/>
          </p:cNvSpPr>
          <p:nvPr>
            <p:ph sz="quarter" idx="1"/>
          </p:nvPr>
        </p:nvSpPr>
        <p:spPr/>
        <p:txBody>
          <a:bodyPr/>
          <a:lstStyle/>
          <a:p>
            <a:r>
              <a:rPr lang="en-US" sz="2400" u="sng" dirty="0" smtClean="0"/>
              <a:t>1. The Forcing Conflict Style</a:t>
            </a:r>
          </a:p>
          <a:p>
            <a:pPr>
              <a:buNone/>
            </a:pPr>
            <a:endParaRPr lang="en-US" sz="800" dirty="0" smtClean="0"/>
          </a:p>
          <a:p>
            <a:pPr lvl="1"/>
            <a:r>
              <a:rPr lang="en-US" sz="2000" dirty="0" smtClean="0">
                <a:solidFill>
                  <a:srgbClr val="FF0000"/>
                </a:solidFill>
              </a:rPr>
              <a:t>User attempts to resolve the conflict by using aggressive behavior.</a:t>
            </a:r>
          </a:p>
          <a:p>
            <a:pPr lvl="1"/>
            <a:endParaRPr lang="en-US" sz="800" dirty="0" smtClean="0">
              <a:solidFill>
                <a:srgbClr val="FF0000"/>
              </a:solidFill>
            </a:endParaRPr>
          </a:p>
          <a:p>
            <a:pPr lvl="2"/>
            <a:r>
              <a:rPr lang="en-US" dirty="0" smtClean="0">
                <a:solidFill>
                  <a:srgbClr val="0070C0"/>
                </a:solidFill>
              </a:rPr>
              <a:t>The Forcing approach uses an uncooperative, autocratic attempt to satisfy one’s own needs at the expense of others, if necessary.</a:t>
            </a:r>
            <a:endParaRPr lang="en-US" dirty="0">
              <a:solidFill>
                <a:srgbClr val="0070C0"/>
              </a:solidFill>
            </a:endParaRPr>
          </a:p>
        </p:txBody>
      </p:sp>
      <p:pic>
        <p:nvPicPr>
          <p:cNvPr id="20498" name="Picture 18" descr="C:\Users\Michaelm\AppData\Local\Microsoft\Windows\Temporary Internet Files\Content.IE5\VYJYNPGJ\RaisedFist1[1].jpg"/>
          <p:cNvPicPr>
            <a:picLocks noChangeAspect="1" noChangeArrowheads="1"/>
          </p:cNvPicPr>
          <p:nvPr/>
        </p:nvPicPr>
        <p:blipFill>
          <a:blip r:embed="rId2" cstate="print"/>
          <a:srcRect/>
          <a:stretch>
            <a:fillRect/>
          </a:stretch>
        </p:blipFill>
        <p:spPr bwMode="auto">
          <a:xfrm>
            <a:off x="5486400" y="3733800"/>
            <a:ext cx="3090672" cy="2386584"/>
          </a:xfrm>
          <a:prstGeom prst="rect">
            <a:avLst/>
          </a:prstGeom>
          <a:noFill/>
        </p:spPr>
      </p:pic>
      <p:pic>
        <p:nvPicPr>
          <p:cNvPr id="6" name="Picture 2"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861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199960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Conflict Management Styles</a:t>
            </a:r>
            <a:endParaRPr lang="en-US" dirty="0"/>
          </a:p>
        </p:txBody>
      </p:sp>
      <p:sp>
        <p:nvSpPr>
          <p:cNvPr id="21" name="Slide Number Placeholder 20"/>
          <p:cNvSpPr>
            <a:spLocks noGrp="1"/>
          </p:cNvSpPr>
          <p:nvPr>
            <p:ph type="sldNum" sz="quarter" idx="12"/>
          </p:nvPr>
        </p:nvSpPr>
        <p:spPr/>
        <p:txBody>
          <a:bodyPr/>
          <a:lstStyle/>
          <a:p>
            <a:fld id="{93CFC80C-3579-42AC-9FA1-3E34AC405E21}" type="slidenum">
              <a:rPr lang="en-US" smtClean="0"/>
              <a:pPr/>
              <a:t>27</a:t>
            </a:fld>
            <a:endParaRPr lang="en-US"/>
          </a:p>
        </p:txBody>
      </p:sp>
      <p:sp>
        <p:nvSpPr>
          <p:cNvPr id="3" name="Content Placeholder 2"/>
          <p:cNvSpPr>
            <a:spLocks noGrp="1"/>
          </p:cNvSpPr>
          <p:nvPr>
            <p:ph sz="quarter" idx="1"/>
          </p:nvPr>
        </p:nvSpPr>
        <p:spPr/>
        <p:txBody>
          <a:bodyPr/>
          <a:lstStyle/>
          <a:p>
            <a:r>
              <a:rPr lang="en-US" sz="2400" u="sng" dirty="0" smtClean="0"/>
              <a:t>2. The Avoiding Conflict Style</a:t>
            </a:r>
          </a:p>
          <a:p>
            <a:pPr>
              <a:buNone/>
            </a:pPr>
            <a:endParaRPr lang="en-US" sz="800" dirty="0" smtClean="0"/>
          </a:p>
          <a:p>
            <a:pPr lvl="1"/>
            <a:r>
              <a:rPr lang="en-US" sz="2000" dirty="0" smtClean="0">
                <a:solidFill>
                  <a:srgbClr val="FF0000"/>
                </a:solidFill>
              </a:rPr>
              <a:t>User attempts to passively ignore rather than resolve the conflict.</a:t>
            </a:r>
          </a:p>
          <a:p>
            <a:pPr lvl="1"/>
            <a:endParaRPr lang="en-US" sz="800" dirty="0" smtClean="0">
              <a:solidFill>
                <a:srgbClr val="FF0000"/>
              </a:solidFill>
            </a:endParaRPr>
          </a:p>
          <a:p>
            <a:pPr lvl="2"/>
            <a:r>
              <a:rPr lang="en-US" dirty="0">
                <a:solidFill>
                  <a:srgbClr val="0070C0"/>
                </a:solidFill>
              </a:rPr>
              <a:t>U</a:t>
            </a:r>
            <a:r>
              <a:rPr lang="en-US" dirty="0" smtClean="0">
                <a:solidFill>
                  <a:srgbClr val="0070C0"/>
                </a:solidFill>
              </a:rPr>
              <a:t>ser is unassertive and uncooperative, and wants to avoid or postpone confrontation.  A  lose-lose situation is created because the conflict is not resolved.</a:t>
            </a:r>
            <a:endParaRPr lang="en-US" dirty="0">
              <a:solidFill>
                <a:srgbClr val="0070C0"/>
              </a:solidFill>
            </a:endParaRPr>
          </a:p>
        </p:txBody>
      </p:sp>
      <p:pic>
        <p:nvPicPr>
          <p:cNvPr id="21509" name="Picture 5" descr="C:\Users\Michaelm\AppData\Local\Microsoft\Windows\Temporary Internet Files\Content.IE5\3E7R16IG\8735766755_948b2647e3_z[1].jpg"/>
          <p:cNvPicPr>
            <a:picLocks noChangeAspect="1" noChangeArrowheads="1"/>
          </p:cNvPicPr>
          <p:nvPr/>
        </p:nvPicPr>
        <p:blipFill>
          <a:blip r:embed="rId2" cstate="print"/>
          <a:srcRect/>
          <a:stretch>
            <a:fillRect/>
          </a:stretch>
        </p:blipFill>
        <p:spPr bwMode="auto">
          <a:xfrm>
            <a:off x="1143000" y="4191000"/>
            <a:ext cx="3200400" cy="2057400"/>
          </a:xfrm>
          <a:prstGeom prst="rect">
            <a:avLst/>
          </a:prstGeom>
          <a:noFill/>
        </p:spPr>
      </p:pic>
      <p:pic>
        <p:nvPicPr>
          <p:cNvPr id="21522" name="Picture 18" descr="C:\Users\Michaelm\AppData\Local\Microsoft\Windows\Temporary Internet Files\Content.IE5\HWRYGRBG\stop_sign-300x300[1].png"/>
          <p:cNvPicPr>
            <a:picLocks noChangeAspect="1" noChangeArrowheads="1"/>
          </p:cNvPicPr>
          <p:nvPr/>
        </p:nvPicPr>
        <p:blipFill>
          <a:blip r:embed="rId3" cstate="print"/>
          <a:srcRect/>
          <a:stretch>
            <a:fillRect/>
          </a:stretch>
        </p:blipFill>
        <p:spPr bwMode="auto">
          <a:xfrm>
            <a:off x="5181600" y="4191000"/>
            <a:ext cx="2514600" cy="2057400"/>
          </a:xfrm>
          <a:prstGeom prst="rect">
            <a:avLst/>
          </a:prstGeom>
          <a:noFill/>
        </p:spPr>
      </p:pic>
      <p:pic>
        <p:nvPicPr>
          <p:cNvPr id="7" name="Picture 2" descr="Human Relations &amp; Motivation by Peter Frans l trimitra.com"/>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3861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556836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Conflict Management Styles</a:t>
            </a:r>
            <a:endParaRPr lang="en-US" dirty="0"/>
          </a:p>
        </p:txBody>
      </p:sp>
      <p:sp>
        <p:nvSpPr>
          <p:cNvPr id="13" name="Slide Number Placeholder 12"/>
          <p:cNvSpPr>
            <a:spLocks noGrp="1"/>
          </p:cNvSpPr>
          <p:nvPr>
            <p:ph type="sldNum" sz="quarter" idx="12"/>
          </p:nvPr>
        </p:nvSpPr>
        <p:spPr/>
        <p:txBody>
          <a:bodyPr/>
          <a:lstStyle/>
          <a:p>
            <a:fld id="{93CFC80C-3579-42AC-9FA1-3E34AC405E21}" type="slidenum">
              <a:rPr lang="en-US" smtClean="0"/>
              <a:pPr/>
              <a:t>28</a:t>
            </a:fld>
            <a:endParaRPr lang="en-US"/>
          </a:p>
        </p:txBody>
      </p:sp>
      <p:sp>
        <p:nvSpPr>
          <p:cNvPr id="3" name="Content Placeholder 2"/>
          <p:cNvSpPr>
            <a:spLocks noGrp="1"/>
          </p:cNvSpPr>
          <p:nvPr>
            <p:ph sz="quarter" idx="1"/>
          </p:nvPr>
        </p:nvSpPr>
        <p:spPr/>
        <p:txBody>
          <a:bodyPr/>
          <a:lstStyle/>
          <a:p>
            <a:r>
              <a:rPr lang="en-US" sz="2400" u="sng" dirty="0" smtClean="0"/>
              <a:t>3. The Accommodating Conflict Style</a:t>
            </a:r>
          </a:p>
          <a:p>
            <a:endParaRPr lang="en-US" sz="800" dirty="0" smtClean="0"/>
          </a:p>
          <a:p>
            <a:pPr lvl="1"/>
            <a:r>
              <a:rPr lang="en-US" sz="2000" dirty="0" smtClean="0">
                <a:solidFill>
                  <a:srgbClr val="FF0000"/>
                </a:solidFill>
              </a:rPr>
              <a:t>User attempts to resolve the conflict by passively giving-in to the other party.</a:t>
            </a:r>
          </a:p>
          <a:p>
            <a:pPr lvl="1"/>
            <a:endParaRPr lang="en-US" sz="800" dirty="0" smtClean="0">
              <a:solidFill>
                <a:srgbClr val="FF0000"/>
              </a:solidFill>
            </a:endParaRPr>
          </a:p>
          <a:p>
            <a:pPr lvl="2"/>
            <a:r>
              <a:rPr lang="en-US" dirty="0" smtClean="0">
                <a:solidFill>
                  <a:srgbClr val="0070C0"/>
                </a:solidFill>
              </a:rPr>
              <a:t>The Accommodating approach is unassertive and cooperative.</a:t>
            </a:r>
          </a:p>
          <a:p>
            <a:pPr lvl="2"/>
            <a:r>
              <a:rPr lang="en-US" dirty="0" smtClean="0">
                <a:solidFill>
                  <a:srgbClr val="0070C0"/>
                </a:solidFill>
              </a:rPr>
              <a:t>It attempts to satisfy other party while neglecting one’s own needs.</a:t>
            </a:r>
          </a:p>
          <a:p>
            <a:pPr lvl="2"/>
            <a:r>
              <a:rPr lang="en-US" dirty="0" smtClean="0">
                <a:solidFill>
                  <a:srgbClr val="0070C0"/>
                </a:solidFill>
              </a:rPr>
              <a:t>A win-lose situation is created, with other party being the winner.</a:t>
            </a:r>
            <a:endParaRPr lang="en-US" dirty="0">
              <a:solidFill>
                <a:srgbClr val="0070C0"/>
              </a:solidFill>
            </a:endParaRPr>
          </a:p>
        </p:txBody>
      </p:sp>
      <p:pic>
        <p:nvPicPr>
          <p:cNvPr id="22536" name="Picture 8" descr="C:\Users\Michaelm\AppData\Local\Microsoft\Windows\Temporary Internet Files\Content.IE5\HWRYGRBG\4327940466_86d52e5df2_z[1].jpg"/>
          <p:cNvPicPr>
            <a:picLocks noChangeAspect="1" noChangeArrowheads="1"/>
          </p:cNvPicPr>
          <p:nvPr/>
        </p:nvPicPr>
        <p:blipFill>
          <a:blip r:embed="rId2" cstate="print"/>
          <a:srcRect/>
          <a:stretch>
            <a:fillRect/>
          </a:stretch>
        </p:blipFill>
        <p:spPr bwMode="auto">
          <a:xfrm>
            <a:off x="6248400" y="4190999"/>
            <a:ext cx="2557272" cy="2098813"/>
          </a:xfrm>
          <a:prstGeom prst="rect">
            <a:avLst/>
          </a:prstGeom>
          <a:noFill/>
        </p:spPr>
      </p:pic>
      <p:pic>
        <p:nvPicPr>
          <p:cNvPr id="6" name="Picture 2"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861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501006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Conflict Management Styles</a:t>
            </a:r>
            <a:endParaRPr lang="en-US" dirty="0"/>
          </a:p>
        </p:txBody>
      </p:sp>
      <p:sp>
        <p:nvSpPr>
          <p:cNvPr id="5" name="Slide Number Placeholder 4"/>
          <p:cNvSpPr>
            <a:spLocks noGrp="1"/>
          </p:cNvSpPr>
          <p:nvPr>
            <p:ph type="sldNum" sz="quarter" idx="12"/>
          </p:nvPr>
        </p:nvSpPr>
        <p:spPr/>
        <p:txBody>
          <a:bodyPr/>
          <a:lstStyle/>
          <a:p>
            <a:fld id="{93CFC80C-3579-42AC-9FA1-3E34AC405E21}" type="slidenum">
              <a:rPr lang="en-US" smtClean="0"/>
              <a:pPr/>
              <a:t>29</a:t>
            </a:fld>
            <a:endParaRPr lang="en-US"/>
          </a:p>
        </p:txBody>
      </p:sp>
      <p:sp>
        <p:nvSpPr>
          <p:cNvPr id="3" name="Content Placeholder 2"/>
          <p:cNvSpPr>
            <a:spLocks noGrp="1"/>
          </p:cNvSpPr>
          <p:nvPr>
            <p:ph sz="quarter" idx="1"/>
          </p:nvPr>
        </p:nvSpPr>
        <p:spPr/>
        <p:txBody>
          <a:bodyPr>
            <a:normAutofit/>
          </a:bodyPr>
          <a:lstStyle/>
          <a:p>
            <a:r>
              <a:rPr lang="en-US" sz="2400" u="sng" dirty="0" smtClean="0"/>
              <a:t>4. The Compromising Conflict Style</a:t>
            </a:r>
          </a:p>
          <a:p>
            <a:endParaRPr lang="en-US" sz="800" u="sng" dirty="0" smtClean="0"/>
          </a:p>
          <a:p>
            <a:pPr lvl="1"/>
            <a:r>
              <a:rPr lang="en-US" sz="2000" dirty="0" smtClean="0">
                <a:solidFill>
                  <a:srgbClr val="FF0000"/>
                </a:solidFill>
              </a:rPr>
              <a:t>User attempts to resolve the conflict through assertive give-and-take concessions.  </a:t>
            </a:r>
          </a:p>
          <a:p>
            <a:pPr lvl="1"/>
            <a:endParaRPr lang="en-US" sz="800" dirty="0">
              <a:solidFill>
                <a:srgbClr val="FF0000"/>
              </a:solidFill>
            </a:endParaRPr>
          </a:p>
          <a:p>
            <a:pPr lvl="2"/>
            <a:r>
              <a:rPr lang="en-US" sz="1900" dirty="0" smtClean="0">
                <a:solidFill>
                  <a:srgbClr val="0070C0"/>
                </a:solidFill>
              </a:rPr>
              <a:t>This approach is to meet one’s need for harmonious relationships.</a:t>
            </a:r>
          </a:p>
          <a:p>
            <a:pPr lvl="2"/>
            <a:r>
              <a:rPr lang="en-US" sz="1900" dirty="0" smtClean="0">
                <a:solidFill>
                  <a:srgbClr val="0070C0"/>
                </a:solidFill>
              </a:rPr>
              <a:t>An I-win-part-I-lose-part situation is created through compromise, making the style intermediate in assertiveness and cooperation.  </a:t>
            </a:r>
          </a:p>
          <a:p>
            <a:pPr lvl="2"/>
            <a:r>
              <a:rPr lang="en-US" sz="1900" dirty="0" smtClean="0">
                <a:solidFill>
                  <a:srgbClr val="0070C0"/>
                </a:solidFill>
              </a:rPr>
              <a:t>This style is used in negotiations.</a:t>
            </a:r>
            <a:endParaRPr lang="en-US" sz="1900" dirty="0">
              <a:solidFill>
                <a:srgbClr val="0070C0"/>
              </a:solidFill>
            </a:endParaRPr>
          </a:p>
        </p:txBody>
      </p:sp>
      <p:pic>
        <p:nvPicPr>
          <p:cNvPr id="23554" name="Picture 2" descr="C:\Users\Michaelm\AppData\Local\Microsoft\Windows\Temporary Internet Files\Content.IE5\VYJYNPGJ\0511-0809-0703-4604_Signing_a_Contract_Clip_Art_clipart_image[1].jpg"/>
          <p:cNvPicPr>
            <a:picLocks noChangeAspect="1" noChangeArrowheads="1"/>
          </p:cNvPicPr>
          <p:nvPr/>
        </p:nvPicPr>
        <p:blipFill>
          <a:blip r:embed="rId2" cstate="print"/>
          <a:srcRect/>
          <a:stretch>
            <a:fillRect/>
          </a:stretch>
        </p:blipFill>
        <p:spPr bwMode="auto">
          <a:xfrm>
            <a:off x="5562600" y="4114800"/>
            <a:ext cx="3144715" cy="2209800"/>
          </a:xfrm>
          <a:prstGeom prst="rect">
            <a:avLst/>
          </a:prstGeom>
          <a:noFill/>
        </p:spPr>
      </p:pic>
      <p:pic>
        <p:nvPicPr>
          <p:cNvPr id="6" name="Picture 2"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861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68664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Transactional Analysis</a:t>
            </a:r>
            <a:endParaRPr lang="en-US" dirty="0"/>
          </a:p>
        </p:txBody>
      </p:sp>
      <p:sp>
        <p:nvSpPr>
          <p:cNvPr id="5" name="Slide Number Placeholder 4"/>
          <p:cNvSpPr>
            <a:spLocks noGrp="1"/>
          </p:cNvSpPr>
          <p:nvPr>
            <p:ph type="sldNum" sz="quarter" idx="12"/>
          </p:nvPr>
        </p:nvSpPr>
        <p:spPr/>
        <p:txBody>
          <a:bodyPr/>
          <a:lstStyle/>
          <a:p>
            <a:fld id="{93CFC80C-3579-42AC-9FA1-3E34AC405E21}" type="slidenum">
              <a:rPr lang="en-US" smtClean="0"/>
              <a:pPr/>
              <a:t>3</a:t>
            </a:fld>
            <a:endParaRPr lang="en-US"/>
          </a:p>
        </p:txBody>
      </p:sp>
      <p:sp>
        <p:nvSpPr>
          <p:cNvPr id="3" name="Content Placeholder 2"/>
          <p:cNvSpPr>
            <a:spLocks noGrp="1"/>
          </p:cNvSpPr>
          <p:nvPr>
            <p:ph sz="quarter" idx="1"/>
          </p:nvPr>
        </p:nvSpPr>
        <p:spPr/>
        <p:txBody>
          <a:bodyPr/>
          <a:lstStyle/>
          <a:p>
            <a:r>
              <a:rPr lang="en-US" sz="2400" u="sng" dirty="0" smtClean="0"/>
              <a:t>Transactional Analysis (TA) is a method of understanding behavior in interpersonal dynamics.</a:t>
            </a:r>
          </a:p>
          <a:p>
            <a:endParaRPr lang="en-US" sz="800" dirty="0" smtClean="0"/>
          </a:p>
          <a:p>
            <a:pPr lvl="1"/>
            <a:r>
              <a:rPr lang="en-US" dirty="0" smtClean="0">
                <a:solidFill>
                  <a:srgbClr val="FF0000"/>
                </a:solidFill>
              </a:rPr>
              <a:t>It is a method for determining how people interact.</a:t>
            </a:r>
          </a:p>
          <a:p>
            <a:pPr marL="0" indent="0">
              <a:buNone/>
            </a:pPr>
            <a:endParaRPr lang="en-US" dirty="0" smtClean="0"/>
          </a:p>
        </p:txBody>
      </p:sp>
      <p:pic>
        <p:nvPicPr>
          <p:cNvPr id="1026" name="Picture 2" descr="C:\Users\Michaelm\AppData\Local\Microsoft\Windows\Temporary Internet Files\Content.IE5\V2O6EV3C\CommunicationModel,jpg[1].jpg"/>
          <p:cNvPicPr>
            <a:picLocks noChangeAspect="1" noChangeArrowheads="1"/>
          </p:cNvPicPr>
          <p:nvPr/>
        </p:nvPicPr>
        <p:blipFill>
          <a:blip r:embed="rId2" cstate="print"/>
          <a:srcRect/>
          <a:stretch>
            <a:fillRect/>
          </a:stretch>
        </p:blipFill>
        <p:spPr bwMode="auto">
          <a:xfrm>
            <a:off x="5197521" y="3124200"/>
            <a:ext cx="3580442" cy="3149600"/>
          </a:xfrm>
          <a:prstGeom prst="rect">
            <a:avLst/>
          </a:prstGeom>
          <a:noFill/>
        </p:spPr>
      </p:pic>
      <p:pic>
        <p:nvPicPr>
          <p:cNvPr id="6" name="Picture 2"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861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717993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Conflict Management Styles</a:t>
            </a:r>
            <a:endParaRPr lang="en-US" dirty="0"/>
          </a:p>
        </p:txBody>
      </p:sp>
      <p:sp>
        <p:nvSpPr>
          <p:cNvPr id="16" name="Slide Number Placeholder 15"/>
          <p:cNvSpPr>
            <a:spLocks noGrp="1"/>
          </p:cNvSpPr>
          <p:nvPr>
            <p:ph type="sldNum" sz="quarter" idx="12"/>
          </p:nvPr>
        </p:nvSpPr>
        <p:spPr/>
        <p:txBody>
          <a:bodyPr/>
          <a:lstStyle/>
          <a:p>
            <a:fld id="{93CFC80C-3579-42AC-9FA1-3E34AC405E21}" type="slidenum">
              <a:rPr lang="en-US" smtClean="0"/>
              <a:pPr/>
              <a:t>30</a:t>
            </a:fld>
            <a:endParaRPr lang="en-US"/>
          </a:p>
        </p:txBody>
      </p:sp>
      <p:sp>
        <p:nvSpPr>
          <p:cNvPr id="3" name="Content Placeholder 2"/>
          <p:cNvSpPr>
            <a:spLocks noGrp="1"/>
          </p:cNvSpPr>
          <p:nvPr>
            <p:ph sz="quarter" idx="1"/>
          </p:nvPr>
        </p:nvSpPr>
        <p:spPr/>
        <p:txBody>
          <a:bodyPr>
            <a:normAutofit/>
          </a:bodyPr>
          <a:lstStyle/>
          <a:p>
            <a:r>
              <a:rPr lang="en-US" sz="2400" u="sng" dirty="0" smtClean="0"/>
              <a:t>5. The Collaborating Conflict Style</a:t>
            </a:r>
          </a:p>
          <a:p>
            <a:endParaRPr lang="en-US" sz="800" dirty="0" smtClean="0"/>
          </a:p>
          <a:p>
            <a:pPr lvl="1"/>
            <a:r>
              <a:rPr lang="en-US" sz="2000" dirty="0" smtClean="0">
                <a:solidFill>
                  <a:srgbClr val="FF0000"/>
                </a:solidFill>
              </a:rPr>
              <a:t>User assertively attempts to resolve the conflict with the best solution agreeable to all parties.  It is also called the problem-solving style</a:t>
            </a:r>
          </a:p>
          <a:p>
            <a:pPr lvl="1"/>
            <a:endParaRPr lang="en-US" sz="800" dirty="0" smtClean="0">
              <a:solidFill>
                <a:srgbClr val="FF0000"/>
              </a:solidFill>
            </a:endParaRPr>
          </a:p>
          <a:p>
            <a:pPr lvl="2"/>
            <a:r>
              <a:rPr lang="en-US" dirty="0" smtClean="0">
                <a:solidFill>
                  <a:srgbClr val="0070C0"/>
                </a:solidFill>
              </a:rPr>
              <a:t>The Collaborating approach is assertive and cooperative.</a:t>
            </a:r>
          </a:p>
          <a:p>
            <a:pPr lvl="2"/>
            <a:r>
              <a:rPr lang="en-US" dirty="0" smtClean="0">
                <a:solidFill>
                  <a:srgbClr val="0070C0"/>
                </a:solidFill>
              </a:rPr>
              <a:t>The focus is on finding the best solution to the problem that is satisfactory to all parties.</a:t>
            </a:r>
            <a:endParaRPr lang="en-US" dirty="0">
              <a:solidFill>
                <a:srgbClr val="0070C0"/>
              </a:solidFill>
            </a:endParaRPr>
          </a:p>
        </p:txBody>
      </p:sp>
      <p:pic>
        <p:nvPicPr>
          <p:cNvPr id="24578" name="Picture 2" descr="C:\Users\Michaelm\AppData\Local\Microsoft\Windows\Temporary Internet Files\Content.IE5\QTOHO7LC\collaboration-not-compromise-control-agile-blog-solutionsiq[1].jpg"/>
          <p:cNvPicPr>
            <a:picLocks noChangeAspect="1" noChangeArrowheads="1"/>
          </p:cNvPicPr>
          <p:nvPr/>
        </p:nvPicPr>
        <p:blipFill>
          <a:blip r:embed="rId2" cstate="print"/>
          <a:srcRect/>
          <a:stretch>
            <a:fillRect/>
          </a:stretch>
        </p:blipFill>
        <p:spPr bwMode="auto">
          <a:xfrm>
            <a:off x="4953000" y="3994727"/>
            <a:ext cx="3347328" cy="2163672"/>
          </a:xfrm>
          <a:prstGeom prst="rect">
            <a:avLst/>
          </a:prstGeom>
          <a:noFill/>
        </p:spPr>
      </p:pic>
      <p:pic>
        <p:nvPicPr>
          <p:cNvPr id="24579" name="Picture 3" descr="C:\Users\Michaelm\AppData\Local\Microsoft\Windows\Temporary Internet Files\Content.IE5\96G5M6R0\collaboration[1].jpg"/>
          <p:cNvPicPr>
            <a:picLocks noChangeAspect="1" noChangeArrowheads="1"/>
          </p:cNvPicPr>
          <p:nvPr/>
        </p:nvPicPr>
        <p:blipFill>
          <a:blip r:embed="rId3" cstate="print"/>
          <a:srcRect/>
          <a:stretch>
            <a:fillRect/>
          </a:stretch>
        </p:blipFill>
        <p:spPr bwMode="auto">
          <a:xfrm>
            <a:off x="1157585" y="4267200"/>
            <a:ext cx="3584051" cy="1831848"/>
          </a:xfrm>
          <a:prstGeom prst="rect">
            <a:avLst/>
          </a:prstGeom>
          <a:noFill/>
        </p:spPr>
      </p:pic>
      <p:pic>
        <p:nvPicPr>
          <p:cNvPr id="7" name="Picture 2" descr="Human Relations &amp; Motivation by Peter Frans l trimitra.com"/>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3861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825356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Situational Conflict Management</a:t>
            </a:r>
            <a:endParaRPr lang="en-US" sz="3200" dirty="0"/>
          </a:p>
        </p:txBody>
      </p:sp>
      <p:sp>
        <p:nvSpPr>
          <p:cNvPr id="6" name="Slide Number Placeholder 5"/>
          <p:cNvSpPr>
            <a:spLocks noGrp="1"/>
          </p:cNvSpPr>
          <p:nvPr>
            <p:ph type="sldNum" sz="quarter" idx="12"/>
          </p:nvPr>
        </p:nvSpPr>
        <p:spPr/>
        <p:txBody>
          <a:bodyPr/>
          <a:lstStyle/>
          <a:p>
            <a:fld id="{93CFC80C-3579-42AC-9FA1-3E34AC405E21}" type="slidenum">
              <a:rPr lang="en-US" smtClean="0"/>
              <a:pPr/>
              <a:t>31</a:t>
            </a:fld>
            <a:endParaRPr lang="en-US"/>
          </a:p>
        </p:txBody>
      </p:sp>
      <p:sp>
        <p:nvSpPr>
          <p:cNvPr id="3" name="Content Placeholder 2"/>
          <p:cNvSpPr>
            <a:spLocks noGrp="1"/>
          </p:cNvSpPr>
          <p:nvPr>
            <p:ph sz="quarter" idx="1"/>
          </p:nvPr>
        </p:nvSpPr>
        <p:spPr/>
        <p:txBody>
          <a:bodyPr>
            <a:normAutofit/>
          </a:bodyPr>
          <a:lstStyle/>
          <a:p>
            <a:r>
              <a:rPr lang="en-US" sz="2400" u="sng" dirty="0" smtClean="0"/>
              <a:t>The Situational </a:t>
            </a:r>
            <a:r>
              <a:rPr lang="en-US" sz="2400" u="sng" dirty="0"/>
              <a:t>C</a:t>
            </a:r>
            <a:r>
              <a:rPr lang="en-US" sz="2400" u="sng" dirty="0" smtClean="0"/>
              <a:t>onflict </a:t>
            </a:r>
            <a:r>
              <a:rPr lang="en-US" sz="2400" u="sng" dirty="0"/>
              <a:t>M</a:t>
            </a:r>
            <a:r>
              <a:rPr lang="en-US" sz="2400" u="sng" dirty="0" smtClean="0"/>
              <a:t>anagement perspective states that there is no one best style for resolving all conflicts</a:t>
            </a:r>
            <a:r>
              <a:rPr lang="en-US" sz="2200" dirty="0" smtClean="0"/>
              <a:t>.  </a:t>
            </a:r>
          </a:p>
          <a:p>
            <a:endParaRPr lang="en-US" sz="800" dirty="0" smtClean="0"/>
          </a:p>
          <a:p>
            <a:pPr lvl="1"/>
            <a:r>
              <a:rPr lang="en-US" dirty="0"/>
              <a:t>When a conflict exists, determine appropriate style to use</a:t>
            </a:r>
            <a:r>
              <a:rPr lang="en-US" dirty="0" smtClean="0"/>
              <a:t>.</a:t>
            </a:r>
          </a:p>
          <a:p>
            <a:pPr lvl="1"/>
            <a:endParaRPr lang="en-US" sz="800" dirty="0"/>
          </a:p>
          <a:p>
            <a:pPr lvl="2"/>
            <a:r>
              <a:rPr lang="en-US" dirty="0" smtClean="0">
                <a:solidFill>
                  <a:srgbClr val="FF0000"/>
                </a:solidFill>
              </a:rPr>
              <a:t>A person’s preferred style tends to meet their needs.</a:t>
            </a:r>
          </a:p>
          <a:p>
            <a:pPr lvl="2"/>
            <a:r>
              <a:rPr lang="en-US" dirty="0" smtClean="0">
                <a:solidFill>
                  <a:srgbClr val="FF0000"/>
                </a:solidFill>
              </a:rPr>
              <a:t>The most difficult style to implement successfully, and the most underutilized when appropriate, is the collaborative style.</a:t>
            </a:r>
          </a:p>
          <a:p>
            <a:pPr lvl="1"/>
            <a:endParaRPr lang="en-US" dirty="0">
              <a:solidFill>
                <a:srgbClr val="FF0000"/>
              </a:solidFill>
            </a:endParaRPr>
          </a:p>
        </p:txBody>
      </p:sp>
      <p:pic>
        <p:nvPicPr>
          <p:cNvPr id="7" name="Picture 13" descr="C:\Users\Michaelm\AppData\Local\Microsoft\Windows\Temporary Internet Files\Content.IE5\V2O6EV3C\icon_27657[1].png"/>
          <p:cNvPicPr>
            <a:picLocks noChangeAspect="1" noChangeArrowheads="1"/>
          </p:cNvPicPr>
          <p:nvPr/>
        </p:nvPicPr>
        <p:blipFill>
          <a:blip r:embed="rId2" cstate="print"/>
          <a:srcRect/>
          <a:stretch>
            <a:fillRect/>
          </a:stretch>
        </p:blipFill>
        <p:spPr bwMode="auto">
          <a:xfrm>
            <a:off x="6479955" y="4191000"/>
            <a:ext cx="2356197" cy="2101472"/>
          </a:xfrm>
          <a:prstGeom prst="rect">
            <a:avLst/>
          </a:prstGeom>
          <a:noFill/>
        </p:spPr>
      </p:pic>
      <p:pic>
        <p:nvPicPr>
          <p:cNvPr id="8" name="Picture 2"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861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133394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Initiating Conflict Resolution</a:t>
            </a:r>
            <a:endParaRPr lang="en-US" sz="2800" dirty="0"/>
          </a:p>
        </p:txBody>
      </p:sp>
      <p:sp>
        <p:nvSpPr>
          <p:cNvPr id="4" name="Slide Number Placeholder 3"/>
          <p:cNvSpPr>
            <a:spLocks noGrp="1"/>
          </p:cNvSpPr>
          <p:nvPr>
            <p:ph type="sldNum" sz="quarter" idx="12"/>
          </p:nvPr>
        </p:nvSpPr>
        <p:spPr/>
        <p:txBody>
          <a:bodyPr/>
          <a:lstStyle/>
          <a:p>
            <a:fld id="{93CFC80C-3579-42AC-9FA1-3E34AC405E21}" type="slidenum">
              <a:rPr lang="en-US" smtClean="0"/>
              <a:pPr/>
              <a:t>32</a:t>
            </a:fld>
            <a:endParaRPr lang="en-US"/>
          </a:p>
        </p:txBody>
      </p:sp>
      <p:sp>
        <p:nvSpPr>
          <p:cNvPr id="3" name="Content Placeholder 2"/>
          <p:cNvSpPr>
            <a:spLocks noGrp="1"/>
          </p:cNvSpPr>
          <p:nvPr>
            <p:ph sz="quarter" idx="1"/>
          </p:nvPr>
        </p:nvSpPr>
        <p:spPr/>
        <p:txBody>
          <a:bodyPr>
            <a:normAutofit/>
          </a:bodyPr>
          <a:lstStyle/>
          <a:p>
            <a:r>
              <a:rPr lang="en-US" sz="2400" u="sng" dirty="0" smtClean="0"/>
              <a:t>To resolve conflicts, you should develop a plan of action through initiating </a:t>
            </a:r>
            <a:r>
              <a:rPr lang="en-US" sz="2400" u="sng" dirty="0"/>
              <a:t>c</a:t>
            </a:r>
            <a:r>
              <a:rPr lang="en-US" sz="2400" u="sng" dirty="0" smtClean="0"/>
              <a:t>onflict </a:t>
            </a:r>
            <a:r>
              <a:rPr lang="en-US" sz="2400" u="sng" dirty="0"/>
              <a:t>r</a:t>
            </a:r>
            <a:r>
              <a:rPr lang="en-US" sz="2400" u="sng" dirty="0" smtClean="0"/>
              <a:t>esolution </a:t>
            </a:r>
            <a:r>
              <a:rPr lang="en-US" sz="2400" u="sng" dirty="0"/>
              <a:t>s</a:t>
            </a:r>
            <a:r>
              <a:rPr lang="en-US" sz="2400" u="sng" dirty="0" smtClean="0"/>
              <a:t>teps</a:t>
            </a:r>
            <a:r>
              <a:rPr lang="en-US" sz="2400" dirty="0" smtClean="0"/>
              <a:t>:</a:t>
            </a:r>
          </a:p>
          <a:p>
            <a:endParaRPr lang="en-US" sz="900" dirty="0" smtClean="0"/>
          </a:p>
          <a:p>
            <a:endParaRPr lang="en-US" sz="800" u="sng" dirty="0" smtClean="0"/>
          </a:p>
          <a:p>
            <a:pPr marL="925830" lvl="1" indent="-514350">
              <a:buFont typeface="+mj-lt"/>
              <a:buAutoNum type="arabicPeriod"/>
            </a:pPr>
            <a:r>
              <a:rPr lang="en-US" sz="2000" u="sng" dirty="0" smtClean="0"/>
              <a:t>Plan to maintain ownership of the problem using the XYZ Model</a:t>
            </a:r>
          </a:p>
          <a:p>
            <a:pPr marL="1200150" lvl="2" indent="-514350"/>
            <a:r>
              <a:rPr lang="en-US" sz="1800" dirty="0" smtClean="0">
                <a:solidFill>
                  <a:srgbClr val="FF0000"/>
                </a:solidFill>
              </a:rPr>
              <a:t>Open the confrontation with a request for the respondent to help you solve your problem.  This approach reduces defensiveness and establishes an atmosphere of problem-solving.</a:t>
            </a:r>
          </a:p>
          <a:p>
            <a:pPr marL="925830" lvl="1" indent="-514350">
              <a:buFont typeface="+mj-lt"/>
              <a:buAutoNum type="arabicPeriod"/>
            </a:pPr>
            <a:r>
              <a:rPr lang="en-US" sz="2000" u="sng" dirty="0" smtClean="0"/>
              <a:t>Implement your plan persistently</a:t>
            </a:r>
          </a:p>
          <a:p>
            <a:pPr marL="1200150" lvl="2" indent="-514350"/>
            <a:r>
              <a:rPr lang="en-US" sz="1800" dirty="0" smtClean="0">
                <a:solidFill>
                  <a:srgbClr val="FF0000"/>
                </a:solidFill>
              </a:rPr>
              <a:t>After making short, planned XYZ statement, let other party respond.</a:t>
            </a:r>
          </a:p>
          <a:p>
            <a:pPr marL="925830" lvl="1" indent="-514350">
              <a:buFont typeface="+mj-lt"/>
              <a:buAutoNum type="arabicPeriod"/>
            </a:pPr>
            <a:r>
              <a:rPr lang="en-US" sz="2000" u="sng" dirty="0" smtClean="0"/>
              <a:t>Make an agreement for change</a:t>
            </a:r>
          </a:p>
          <a:p>
            <a:pPr marL="1200150" lvl="2" indent="-514350"/>
            <a:r>
              <a:rPr lang="en-US" sz="1800" dirty="0" smtClean="0">
                <a:solidFill>
                  <a:srgbClr val="FF0000"/>
                </a:solidFill>
              </a:rPr>
              <a:t>Try to agree on a specific action you both will take to resolve conflict.</a:t>
            </a:r>
          </a:p>
          <a:p>
            <a:pPr marL="0" indent="0">
              <a:buNone/>
            </a:pPr>
            <a:endParaRPr lang="en-US" sz="2400" dirty="0"/>
          </a:p>
        </p:txBody>
      </p:sp>
      <p:pic>
        <p:nvPicPr>
          <p:cNvPr id="5" name="Picture 4" descr="Initiate Meaning - YouTube"/>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77000" y="5410201"/>
            <a:ext cx="2655455" cy="1447800"/>
          </a:xfrm>
          <a:prstGeom prst="rect">
            <a:avLst/>
          </a:prstGeom>
          <a:noFill/>
          <a:ln>
            <a:noFill/>
          </a:ln>
        </p:spPr>
      </p:pic>
      <p:pic>
        <p:nvPicPr>
          <p:cNvPr id="6" name="Picture 2"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861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20881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100" dirty="0" smtClean="0"/>
              <a:t>Initiating Conflict Resolution Steps</a:t>
            </a:r>
            <a:r>
              <a:rPr lang="en-US" sz="3600" dirty="0" smtClean="0"/>
              <a:t/>
            </a:r>
            <a:br>
              <a:rPr lang="en-US" sz="3600" dirty="0" smtClean="0"/>
            </a:br>
            <a:r>
              <a:rPr lang="en-US" sz="2000" dirty="0" smtClean="0"/>
              <a:t>XYZ Model</a:t>
            </a:r>
            <a:endParaRPr lang="en-US" sz="2000" dirty="0"/>
          </a:p>
        </p:txBody>
      </p:sp>
      <p:sp>
        <p:nvSpPr>
          <p:cNvPr id="4" name="Slide Number Placeholder 3"/>
          <p:cNvSpPr>
            <a:spLocks noGrp="1"/>
          </p:cNvSpPr>
          <p:nvPr>
            <p:ph type="sldNum" sz="quarter" idx="12"/>
          </p:nvPr>
        </p:nvSpPr>
        <p:spPr/>
        <p:txBody>
          <a:bodyPr/>
          <a:lstStyle/>
          <a:p>
            <a:fld id="{93CFC80C-3579-42AC-9FA1-3E34AC405E21}" type="slidenum">
              <a:rPr lang="en-US" smtClean="0"/>
              <a:pPr/>
              <a:t>33</a:t>
            </a:fld>
            <a:endParaRPr lang="en-US"/>
          </a:p>
        </p:txBody>
      </p:sp>
      <p:sp>
        <p:nvSpPr>
          <p:cNvPr id="3" name="Content Placeholder 2"/>
          <p:cNvSpPr>
            <a:spLocks noGrp="1"/>
          </p:cNvSpPr>
          <p:nvPr>
            <p:ph sz="quarter" idx="1"/>
          </p:nvPr>
        </p:nvSpPr>
        <p:spPr/>
        <p:txBody>
          <a:bodyPr>
            <a:normAutofit/>
          </a:bodyPr>
          <a:lstStyle/>
          <a:p>
            <a:r>
              <a:rPr lang="en-US" sz="2400" u="sng" dirty="0" smtClean="0"/>
              <a:t>The XYZ Model describes a problem in terms of behavior, consequences, and feelings</a:t>
            </a:r>
          </a:p>
          <a:p>
            <a:endParaRPr lang="en-US" sz="800" u="sng" dirty="0" smtClean="0"/>
          </a:p>
          <a:p>
            <a:pPr lvl="1"/>
            <a:r>
              <a:rPr lang="en-US" sz="2000" dirty="0" smtClean="0">
                <a:solidFill>
                  <a:srgbClr val="FF0000"/>
                </a:solidFill>
              </a:rPr>
              <a:t>Theory: when you do X (behavior), Y (consequences) happens,      and I feel Z (feelings)</a:t>
            </a:r>
          </a:p>
          <a:p>
            <a:pPr lvl="1"/>
            <a:endParaRPr lang="en-US" sz="800" dirty="0" smtClean="0"/>
          </a:p>
          <a:p>
            <a:pPr lvl="2"/>
            <a:r>
              <a:rPr lang="en-US" sz="1800" dirty="0" smtClean="0">
                <a:solidFill>
                  <a:srgbClr val="0070C0"/>
                </a:solidFill>
              </a:rPr>
              <a:t>For example: when you smoke in my room (X-behavior), I have trouble breathing and become nauseated (Y-consequence), and I feel uncomfortable and irritated (Z-feeling)</a:t>
            </a:r>
            <a:endParaRPr lang="en-US" sz="800" dirty="0" smtClean="0"/>
          </a:p>
          <a:p>
            <a:pPr lvl="2"/>
            <a:endParaRPr lang="en-US" sz="800" dirty="0" smtClean="0"/>
          </a:p>
        </p:txBody>
      </p:sp>
      <p:pic>
        <p:nvPicPr>
          <p:cNvPr id="5" name="Picture 4" descr="xyz - Wikipedia"/>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257800" y="4495800"/>
            <a:ext cx="3352800" cy="1662599"/>
          </a:xfrm>
          <a:prstGeom prst="rect">
            <a:avLst/>
          </a:prstGeom>
          <a:noFill/>
          <a:ln>
            <a:noFill/>
          </a:ln>
        </p:spPr>
      </p:pic>
      <p:pic>
        <p:nvPicPr>
          <p:cNvPr id="6" name="Picture 2"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861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326579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100" dirty="0" smtClean="0"/>
              <a:t>Initiating Conflict Resolution Steps</a:t>
            </a:r>
            <a:r>
              <a:rPr lang="en-US" sz="3600" dirty="0" smtClean="0"/>
              <a:t/>
            </a:r>
            <a:br>
              <a:rPr lang="en-US" sz="3600" dirty="0" smtClean="0"/>
            </a:br>
            <a:r>
              <a:rPr lang="en-US" sz="2000" dirty="0" smtClean="0"/>
              <a:t>XYZ Model</a:t>
            </a:r>
            <a:endParaRPr lang="en-US" sz="2000" dirty="0"/>
          </a:p>
        </p:txBody>
      </p:sp>
      <p:sp>
        <p:nvSpPr>
          <p:cNvPr id="4" name="Slide Number Placeholder 3"/>
          <p:cNvSpPr>
            <a:spLocks noGrp="1"/>
          </p:cNvSpPr>
          <p:nvPr>
            <p:ph type="sldNum" sz="quarter" idx="12"/>
          </p:nvPr>
        </p:nvSpPr>
        <p:spPr/>
        <p:txBody>
          <a:bodyPr/>
          <a:lstStyle/>
          <a:p>
            <a:fld id="{93CFC80C-3579-42AC-9FA1-3E34AC405E21}" type="slidenum">
              <a:rPr lang="en-US" smtClean="0"/>
              <a:pPr/>
              <a:t>34</a:t>
            </a:fld>
            <a:endParaRPr lang="en-US"/>
          </a:p>
        </p:txBody>
      </p:sp>
      <p:sp>
        <p:nvSpPr>
          <p:cNvPr id="3" name="Content Placeholder 2"/>
          <p:cNvSpPr>
            <a:spLocks noGrp="1"/>
          </p:cNvSpPr>
          <p:nvPr>
            <p:ph sz="quarter" idx="1"/>
          </p:nvPr>
        </p:nvSpPr>
        <p:spPr/>
        <p:txBody>
          <a:bodyPr>
            <a:normAutofit/>
          </a:bodyPr>
          <a:lstStyle/>
          <a:p>
            <a:r>
              <a:rPr lang="en-US" sz="2400" u="sng" dirty="0" smtClean="0"/>
              <a:t>There are four things we should not do during the XYZ statement</a:t>
            </a:r>
            <a:r>
              <a:rPr lang="en-US" sz="2000" dirty="0" smtClean="0"/>
              <a:t>:</a:t>
            </a:r>
          </a:p>
          <a:p>
            <a:pPr lvl="1"/>
            <a:endParaRPr lang="en-US" sz="800" dirty="0" smtClean="0"/>
          </a:p>
          <a:p>
            <a:pPr marL="937260" lvl="2" indent="-342900">
              <a:buFont typeface="+mj-lt"/>
              <a:buAutoNum type="arabicPeriod"/>
            </a:pPr>
            <a:r>
              <a:rPr lang="en-US" dirty="0" smtClean="0">
                <a:solidFill>
                  <a:srgbClr val="FF0000"/>
                </a:solidFill>
              </a:rPr>
              <a:t>Don’t give advice</a:t>
            </a:r>
          </a:p>
          <a:p>
            <a:pPr marL="937260" lvl="2" indent="-342900">
              <a:buFont typeface="+mj-lt"/>
              <a:buAutoNum type="arabicPeriod"/>
            </a:pPr>
            <a:r>
              <a:rPr lang="en-US" dirty="0" smtClean="0">
                <a:solidFill>
                  <a:srgbClr val="FF0000"/>
                </a:solidFill>
              </a:rPr>
              <a:t>Don’t make threats</a:t>
            </a:r>
          </a:p>
          <a:p>
            <a:pPr marL="937260" lvl="2" indent="-342900">
              <a:buFont typeface="+mj-lt"/>
              <a:buAutoNum type="arabicPeriod"/>
            </a:pPr>
            <a:r>
              <a:rPr lang="en-US" dirty="0" smtClean="0">
                <a:solidFill>
                  <a:srgbClr val="FF0000"/>
                </a:solidFill>
              </a:rPr>
              <a:t>Don’t judge the person’s behavior</a:t>
            </a:r>
          </a:p>
          <a:p>
            <a:pPr marL="937260" lvl="2" indent="-342900">
              <a:buFont typeface="+mj-lt"/>
              <a:buAutoNum type="arabicPeriod"/>
            </a:pPr>
            <a:r>
              <a:rPr lang="en-US" dirty="0" smtClean="0">
                <a:solidFill>
                  <a:srgbClr val="FF0000"/>
                </a:solidFill>
              </a:rPr>
              <a:t>Don’t try to determine who is to blame</a:t>
            </a:r>
          </a:p>
          <a:p>
            <a:pPr lvl="1"/>
            <a:endParaRPr lang="en-US" sz="800" dirty="0" smtClean="0"/>
          </a:p>
          <a:p>
            <a:pPr lvl="2"/>
            <a:endParaRPr lang="en-US" sz="800" dirty="0" smtClean="0"/>
          </a:p>
        </p:txBody>
      </p:sp>
      <p:pic>
        <p:nvPicPr>
          <p:cNvPr id="5" name="Picture 4" descr="Free clip art &quot;Denied&quot; by chovynz"/>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91072" y="3886200"/>
            <a:ext cx="2514600" cy="2362200"/>
          </a:xfrm>
          <a:prstGeom prst="rect">
            <a:avLst/>
          </a:prstGeom>
          <a:noFill/>
          <a:ln>
            <a:noFill/>
          </a:ln>
        </p:spPr>
      </p:pic>
      <p:pic>
        <p:nvPicPr>
          <p:cNvPr id="6" name="Picture 2"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861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030170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Responding to Conflict Resolution</a:t>
            </a:r>
            <a:endParaRPr lang="en-US" sz="3200" dirty="0"/>
          </a:p>
        </p:txBody>
      </p:sp>
      <p:sp>
        <p:nvSpPr>
          <p:cNvPr id="4" name="Slide Number Placeholder 3"/>
          <p:cNvSpPr>
            <a:spLocks noGrp="1"/>
          </p:cNvSpPr>
          <p:nvPr>
            <p:ph type="sldNum" sz="quarter" idx="12"/>
          </p:nvPr>
        </p:nvSpPr>
        <p:spPr/>
        <p:txBody>
          <a:bodyPr/>
          <a:lstStyle/>
          <a:p>
            <a:fld id="{93CFC80C-3579-42AC-9FA1-3E34AC405E21}" type="slidenum">
              <a:rPr lang="en-US" smtClean="0"/>
              <a:pPr/>
              <a:t>35</a:t>
            </a:fld>
            <a:endParaRPr lang="en-US"/>
          </a:p>
        </p:txBody>
      </p:sp>
      <p:sp>
        <p:nvSpPr>
          <p:cNvPr id="3" name="Content Placeholder 2"/>
          <p:cNvSpPr>
            <a:spLocks noGrp="1"/>
          </p:cNvSpPr>
          <p:nvPr>
            <p:ph sz="quarter" idx="1"/>
          </p:nvPr>
        </p:nvSpPr>
        <p:spPr/>
        <p:txBody>
          <a:bodyPr>
            <a:normAutofit/>
          </a:bodyPr>
          <a:lstStyle/>
          <a:p>
            <a:r>
              <a:rPr lang="en-US" sz="2400" u="sng" dirty="0" smtClean="0"/>
              <a:t>The Responding to Conflict Resolution Steps are as follows</a:t>
            </a:r>
            <a:r>
              <a:rPr lang="en-US" dirty="0" smtClean="0"/>
              <a:t>:</a:t>
            </a:r>
          </a:p>
          <a:p>
            <a:endParaRPr lang="en-US" sz="900" dirty="0" smtClean="0"/>
          </a:p>
          <a:p>
            <a:pPr marL="1143000" lvl="2" indent="-457200">
              <a:buFont typeface="+mj-lt"/>
              <a:buAutoNum type="arabicPeriod"/>
            </a:pPr>
            <a:r>
              <a:rPr lang="en-US" sz="2100" dirty="0" smtClean="0">
                <a:solidFill>
                  <a:srgbClr val="FF0000"/>
                </a:solidFill>
              </a:rPr>
              <a:t>Listen to and paraphrase the problem using the XYZ Model</a:t>
            </a:r>
          </a:p>
          <a:p>
            <a:pPr marL="1143000" lvl="2" indent="-457200">
              <a:buFont typeface="+mj-lt"/>
              <a:buAutoNum type="arabicPeriod"/>
            </a:pPr>
            <a:r>
              <a:rPr lang="en-US" sz="2100" dirty="0" smtClean="0">
                <a:solidFill>
                  <a:srgbClr val="FF0000"/>
                </a:solidFill>
              </a:rPr>
              <a:t>Agree with some aspect of the complaint</a:t>
            </a:r>
          </a:p>
          <a:p>
            <a:pPr marL="1143000" lvl="2" indent="-457200">
              <a:buFont typeface="+mj-lt"/>
              <a:buAutoNum type="arabicPeriod"/>
            </a:pPr>
            <a:r>
              <a:rPr lang="en-US" sz="2100" dirty="0" smtClean="0">
                <a:solidFill>
                  <a:srgbClr val="FF0000"/>
                </a:solidFill>
              </a:rPr>
              <a:t>Ask for – and/or give alternative solutions</a:t>
            </a:r>
          </a:p>
          <a:p>
            <a:pPr marL="1143000" lvl="2" indent="-457200">
              <a:buFont typeface="+mj-lt"/>
              <a:buAutoNum type="arabicPeriod"/>
            </a:pPr>
            <a:r>
              <a:rPr lang="en-US" sz="2100" dirty="0" smtClean="0">
                <a:solidFill>
                  <a:srgbClr val="FF0000"/>
                </a:solidFill>
              </a:rPr>
              <a:t>Make an agreement for change</a:t>
            </a:r>
          </a:p>
          <a:p>
            <a:pPr marL="0" indent="0">
              <a:buNone/>
            </a:pPr>
            <a:endParaRPr lang="en-US" dirty="0" smtClean="0"/>
          </a:p>
        </p:txBody>
      </p:sp>
      <p:pic>
        <p:nvPicPr>
          <p:cNvPr id="8195" name="Picture 3" descr="C:\Users\Michaelm\AppData\Local\Microsoft\Windows\Temporary Internet Files\Content.IE5\5GN3PWKG\512px-Return_arrow.svg[1].png"/>
          <p:cNvPicPr>
            <a:picLocks noChangeAspect="1" noChangeArrowheads="1"/>
          </p:cNvPicPr>
          <p:nvPr/>
        </p:nvPicPr>
        <p:blipFill>
          <a:blip r:embed="rId2" cstate="print"/>
          <a:srcRect/>
          <a:stretch>
            <a:fillRect/>
          </a:stretch>
        </p:blipFill>
        <p:spPr bwMode="auto">
          <a:xfrm>
            <a:off x="5181600" y="3886200"/>
            <a:ext cx="3251200" cy="2165350"/>
          </a:xfrm>
          <a:prstGeom prst="rect">
            <a:avLst/>
          </a:prstGeom>
          <a:noFill/>
        </p:spPr>
      </p:pic>
      <p:pic>
        <p:nvPicPr>
          <p:cNvPr id="6" name="Picture 5" descr="RESPOND"/>
          <p:cNvPicPr/>
          <p:nvPr/>
        </p:nvPicPr>
        <p:blipFill>
          <a:blip r:embed="rId3">
            <a:extLst>
              <a:ext uri="{28A0092B-C50C-407E-A947-70E740481C1C}">
                <a14:useLocalDpi xmlns:a14="http://schemas.microsoft.com/office/drawing/2010/main" val="0"/>
              </a:ext>
            </a:extLst>
          </a:blip>
          <a:srcRect/>
          <a:stretch>
            <a:fillRect/>
          </a:stretch>
        </p:blipFill>
        <p:spPr bwMode="auto">
          <a:xfrm>
            <a:off x="914400" y="4994275"/>
            <a:ext cx="4006273" cy="933767"/>
          </a:xfrm>
          <a:prstGeom prst="rect">
            <a:avLst/>
          </a:prstGeom>
          <a:noFill/>
          <a:ln>
            <a:noFill/>
          </a:ln>
        </p:spPr>
      </p:pic>
      <p:pic>
        <p:nvPicPr>
          <p:cNvPr id="7" name="Picture 2" descr="Human Relations &amp; Motivation by Peter Frans l trimitra.com"/>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3861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284106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Apologize</a:t>
            </a:r>
            <a:endParaRPr lang="en-US" sz="3600" dirty="0"/>
          </a:p>
        </p:txBody>
      </p:sp>
      <p:sp>
        <p:nvSpPr>
          <p:cNvPr id="6" name="Slide Number Placeholder 5"/>
          <p:cNvSpPr>
            <a:spLocks noGrp="1"/>
          </p:cNvSpPr>
          <p:nvPr>
            <p:ph type="sldNum" sz="quarter" idx="12"/>
          </p:nvPr>
        </p:nvSpPr>
        <p:spPr/>
        <p:txBody>
          <a:bodyPr/>
          <a:lstStyle/>
          <a:p>
            <a:fld id="{93CFC80C-3579-42AC-9FA1-3E34AC405E21}" type="slidenum">
              <a:rPr lang="en-US" smtClean="0"/>
              <a:pPr/>
              <a:t>36</a:t>
            </a:fld>
            <a:endParaRPr lang="en-US"/>
          </a:p>
        </p:txBody>
      </p:sp>
      <p:sp>
        <p:nvSpPr>
          <p:cNvPr id="3" name="Content Placeholder 2"/>
          <p:cNvSpPr>
            <a:spLocks noGrp="1"/>
          </p:cNvSpPr>
          <p:nvPr>
            <p:ph sz="quarter" idx="1"/>
          </p:nvPr>
        </p:nvSpPr>
        <p:spPr/>
        <p:txBody>
          <a:bodyPr>
            <a:normAutofit/>
          </a:bodyPr>
          <a:lstStyle/>
          <a:p>
            <a:r>
              <a:rPr lang="en-US" sz="2400" u="sng" dirty="0" smtClean="0"/>
              <a:t>It is important to restore relationships that have been hurt by conflict – apologizing helps.</a:t>
            </a:r>
          </a:p>
          <a:p>
            <a:endParaRPr lang="en-US" sz="800" dirty="0" smtClean="0"/>
          </a:p>
          <a:p>
            <a:pPr lvl="1"/>
            <a:r>
              <a:rPr lang="en-US" sz="2000" dirty="0" smtClean="0">
                <a:solidFill>
                  <a:srgbClr val="FF0000"/>
                </a:solidFill>
              </a:rPr>
              <a:t>Human relations can improve simply by telling people you are sorry for your behavior that bothers them.</a:t>
            </a:r>
            <a:endParaRPr lang="en-US" sz="2000" dirty="0">
              <a:solidFill>
                <a:srgbClr val="FF0000"/>
              </a:solidFill>
            </a:endParaRPr>
          </a:p>
        </p:txBody>
      </p:sp>
      <p:pic>
        <p:nvPicPr>
          <p:cNvPr id="27650" name="Picture 2" descr="C:\Users\Michaelm\AppData\Local\Microsoft\Windows\Temporary Internet Files\Content.IE5\7X2GC7W4\sorry[1].jpg"/>
          <p:cNvPicPr>
            <a:picLocks noChangeAspect="1" noChangeArrowheads="1"/>
          </p:cNvPicPr>
          <p:nvPr/>
        </p:nvPicPr>
        <p:blipFill>
          <a:blip r:embed="rId2" cstate="print"/>
          <a:srcRect/>
          <a:stretch>
            <a:fillRect/>
          </a:stretch>
        </p:blipFill>
        <p:spPr bwMode="auto">
          <a:xfrm>
            <a:off x="5271054" y="2971800"/>
            <a:ext cx="3429000" cy="3013363"/>
          </a:xfrm>
          <a:prstGeom prst="rect">
            <a:avLst/>
          </a:prstGeom>
          <a:noFill/>
        </p:spPr>
      </p:pic>
      <p:pic>
        <p:nvPicPr>
          <p:cNvPr id="27651" name="Picture 3" descr="C:\Users\Michaelm\AppData\Local\Microsoft\Windows\Temporary Internet Files\Content.IE5\KDB8FMSX\apologize_500[1].png"/>
          <p:cNvPicPr>
            <a:picLocks noChangeAspect="1" noChangeArrowheads="1"/>
          </p:cNvPicPr>
          <p:nvPr/>
        </p:nvPicPr>
        <p:blipFill>
          <a:blip r:embed="rId3" cstate="print"/>
          <a:srcRect/>
          <a:stretch>
            <a:fillRect/>
          </a:stretch>
        </p:blipFill>
        <p:spPr bwMode="auto">
          <a:xfrm>
            <a:off x="1219200" y="3505200"/>
            <a:ext cx="3886200" cy="2590800"/>
          </a:xfrm>
          <a:prstGeom prst="rect">
            <a:avLst/>
          </a:prstGeom>
          <a:noFill/>
        </p:spPr>
      </p:pic>
      <p:pic>
        <p:nvPicPr>
          <p:cNvPr id="7" name="Picture 2" descr="Human Relations &amp; Motivation by Peter Frans l trimitra.com"/>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3861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501062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Mediating Conflict Resolution</a:t>
            </a:r>
            <a:endParaRPr lang="en-US" dirty="0"/>
          </a:p>
        </p:txBody>
      </p:sp>
      <p:sp>
        <p:nvSpPr>
          <p:cNvPr id="14" name="Slide Number Placeholder 13"/>
          <p:cNvSpPr>
            <a:spLocks noGrp="1"/>
          </p:cNvSpPr>
          <p:nvPr>
            <p:ph type="sldNum" sz="quarter" idx="12"/>
          </p:nvPr>
        </p:nvSpPr>
        <p:spPr/>
        <p:txBody>
          <a:bodyPr/>
          <a:lstStyle/>
          <a:p>
            <a:fld id="{93CFC80C-3579-42AC-9FA1-3E34AC405E21}" type="slidenum">
              <a:rPr lang="en-US" smtClean="0"/>
              <a:pPr/>
              <a:t>37</a:t>
            </a:fld>
            <a:endParaRPr lang="en-US"/>
          </a:p>
        </p:txBody>
      </p:sp>
      <p:sp>
        <p:nvSpPr>
          <p:cNvPr id="3" name="Content Placeholder 2"/>
          <p:cNvSpPr>
            <a:spLocks noGrp="1"/>
          </p:cNvSpPr>
          <p:nvPr>
            <p:ph sz="quarter" idx="1"/>
          </p:nvPr>
        </p:nvSpPr>
        <p:spPr/>
        <p:txBody>
          <a:bodyPr>
            <a:normAutofit/>
          </a:bodyPr>
          <a:lstStyle/>
          <a:p>
            <a:r>
              <a:rPr lang="en-US" sz="2400" u="sng" dirty="0" smtClean="0"/>
              <a:t>Often, conflicting employees cannot resolve their dispute. In these cases, the manager or an outside 3</a:t>
            </a:r>
            <a:r>
              <a:rPr lang="en-US" sz="2400" u="sng" baseline="30000" dirty="0" smtClean="0"/>
              <a:t>rd</a:t>
            </a:r>
            <a:r>
              <a:rPr lang="en-US" sz="2400" u="sng" dirty="0" smtClean="0"/>
              <a:t> party should mediate to help them resolve their differences</a:t>
            </a:r>
            <a:r>
              <a:rPr lang="en-US" dirty="0" smtClean="0"/>
              <a:t>.</a:t>
            </a:r>
          </a:p>
          <a:p>
            <a:endParaRPr lang="en-US" sz="800" dirty="0">
              <a:solidFill>
                <a:srgbClr val="FF0000"/>
              </a:solidFill>
            </a:endParaRPr>
          </a:p>
        </p:txBody>
      </p:sp>
      <p:pic>
        <p:nvPicPr>
          <p:cNvPr id="7" name="Picture 6" descr="Mediate synonyms - 578 Words and Phrases for Mediate"/>
          <p:cNvPicPr/>
          <p:nvPr/>
        </p:nvPicPr>
        <p:blipFill>
          <a:blip r:embed="rId2">
            <a:extLst>
              <a:ext uri="{28A0092B-C50C-407E-A947-70E740481C1C}">
                <a14:useLocalDpi xmlns:a14="http://schemas.microsoft.com/office/drawing/2010/main" val="0"/>
              </a:ext>
            </a:extLst>
          </a:blip>
          <a:srcRect/>
          <a:stretch>
            <a:fillRect/>
          </a:stretch>
        </p:blipFill>
        <p:spPr bwMode="auto">
          <a:xfrm>
            <a:off x="4191000" y="3657600"/>
            <a:ext cx="4645152" cy="2638425"/>
          </a:xfrm>
          <a:prstGeom prst="rect">
            <a:avLst/>
          </a:prstGeom>
          <a:noFill/>
          <a:ln>
            <a:noFill/>
          </a:ln>
        </p:spPr>
      </p:pic>
      <p:pic>
        <p:nvPicPr>
          <p:cNvPr id="6" name="Picture 2"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861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904528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Mediating Conflict Resolution</a:t>
            </a:r>
            <a:endParaRPr lang="en-US" dirty="0"/>
          </a:p>
        </p:txBody>
      </p:sp>
      <p:sp>
        <p:nvSpPr>
          <p:cNvPr id="14" name="Slide Number Placeholder 13"/>
          <p:cNvSpPr>
            <a:spLocks noGrp="1"/>
          </p:cNvSpPr>
          <p:nvPr>
            <p:ph type="sldNum" sz="quarter" idx="12"/>
          </p:nvPr>
        </p:nvSpPr>
        <p:spPr/>
        <p:txBody>
          <a:bodyPr/>
          <a:lstStyle/>
          <a:p>
            <a:fld id="{93CFC80C-3579-42AC-9FA1-3E34AC405E21}" type="slidenum">
              <a:rPr lang="en-US" smtClean="0"/>
              <a:pPr/>
              <a:t>38</a:t>
            </a:fld>
            <a:endParaRPr lang="en-US"/>
          </a:p>
        </p:txBody>
      </p:sp>
      <p:sp>
        <p:nvSpPr>
          <p:cNvPr id="3" name="Content Placeholder 2"/>
          <p:cNvSpPr>
            <a:spLocks noGrp="1"/>
          </p:cNvSpPr>
          <p:nvPr>
            <p:ph sz="quarter" idx="1"/>
          </p:nvPr>
        </p:nvSpPr>
        <p:spPr/>
        <p:txBody>
          <a:bodyPr>
            <a:normAutofit/>
          </a:bodyPr>
          <a:lstStyle/>
          <a:p>
            <a:r>
              <a:rPr lang="en-US" sz="2400" u="sng" dirty="0" smtClean="0">
                <a:solidFill>
                  <a:schemeClr val="bg2">
                    <a:lumMod val="25000"/>
                  </a:schemeClr>
                </a:solidFill>
              </a:rPr>
              <a:t>When bringing conflicting parties together, follow the Mediating Conflict Model</a:t>
            </a:r>
            <a:r>
              <a:rPr lang="en-US" dirty="0" smtClean="0">
                <a:solidFill>
                  <a:schemeClr val="bg2">
                    <a:lumMod val="25000"/>
                  </a:schemeClr>
                </a:solidFill>
              </a:rPr>
              <a:t>:</a:t>
            </a:r>
          </a:p>
          <a:p>
            <a:pPr lvl="1"/>
            <a:endParaRPr lang="en-US" sz="800" dirty="0" smtClean="0">
              <a:solidFill>
                <a:schemeClr val="bg2">
                  <a:lumMod val="25000"/>
                </a:schemeClr>
              </a:solidFill>
            </a:endParaRPr>
          </a:p>
          <a:p>
            <a:pPr marL="868680" lvl="1" indent="-457200">
              <a:buFont typeface="+mj-lt"/>
              <a:buAutoNum type="arabicPeriod"/>
            </a:pPr>
            <a:r>
              <a:rPr lang="en-US" sz="2000" dirty="0">
                <a:solidFill>
                  <a:srgbClr val="FF0000"/>
                </a:solidFill>
              </a:rPr>
              <a:t>Have each party state </a:t>
            </a:r>
            <a:r>
              <a:rPr lang="en-US" sz="2000" dirty="0" smtClean="0">
                <a:solidFill>
                  <a:srgbClr val="FF0000"/>
                </a:solidFill>
              </a:rPr>
              <a:t>their </a:t>
            </a:r>
            <a:r>
              <a:rPr lang="en-US" sz="2000" dirty="0">
                <a:solidFill>
                  <a:srgbClr val="FF0000"/>
                </a:solidFill>
              </a:rPr>
              <a:t>complaint using the XYZ Model</a:t>
            </a:r>
          </a:p>
          <a:p>
            <a:pPr marL="868680" lvl="1" indent="-457200">
              <a:buFont typeface="+mj-lt"/>
              <a:buAutoNum type="arabicPeriod"/>
            </a:pPr>
            <a:r>
              <a:rPr lang="en-US" sz="2000" dirty="0">
                <a:solidFill>
                  <a:srgbClr val="FF0000"/>
                </a:solidFill>
              </a:rPr>
              <a:t>Agree on the problem(s)</a:t>
            </a:r>
          </a:p>
          <a:p>
            <a:pPr marL="868680" lvl="1" indent="-457200">
              <a:buFont typeface="+mj-lt"/>
              <a:buAutoNum type="arabicPeriod"/>
            </a:pPr>
            <a:r>
              <a:rPr lang="en-US" sz="2000" dirty="0">
                <a:solidFill>
                  <a:srgbClr val="FF0000"/>
                </a:solidFill>
              </a:rPr>
              <a:t>Develop alternative solutions</a:t>
            </a:r>
          </a:p>
          <a:p>
            <a:pPr marL="868680" lvl="1" indent="-457200">
              <a:buFont typeface="+mj-lt"/>
              <a:buAutoNum type="arabicPeriod"/>
            </a:pPr>
            <a:r>
              <a:rPr lang="en-US" sz="2000" dirty="0">
                <a:solidFill>
                  <a:srgbClr val="FF0000"/>
                </a:solidFill>
              </a:rPr>
              <a:t>Make an agreement for change, and follow-up</a:t>
            </a:r>
          </a:p>
          <a:p>
            <a:pPr lvl="1"/>
            <a:endParaRPr lang="en-US" dirty="0">
              <a:solidFill>
                <a:schemeClr val="bg2">
                  <a:lumMod val="25000"/>
                </a:schemeClr>
              </a:solidFill>
            </a:endParaRPr>
          </a:p>
        </p:txBody>
      </p:sp>
      <p:pic>
        <p:nvPicPr>
          <p:cNvPr id="8" name="Picture 7" descr="2,491 Mediation Illustrations &amp; Clip Art - iStock"/>
          <p:cNvPicPr/>
          <p:nvPr/>
        </p:nvPicPr>
        <p:blipFill>
          <a:blip r:embed="rId2">
            <a:extLst>
              <a:ext uri="{28A0092B-C50C-407E-A947-70E740481C1C}">
                <a14:useLocalDpi xmlns:a14="http://schemas.microsoft.com/office/drawing/2010/main" val="0"/>
              </a:ext>
            </a:extLst>
          </a:blip>
          <a:srcRect/>
          <a:stretch>
            <a:fillRect/>
          </a:stretch>
        </p:blipFill>
        <p:spPr bwMode="auto">
          <a:xfrm>
            <a:off x="4419600" y="4191000"/>
            <a:ext cx="4474464" cy="2114550"/>
          </a:xfrm>
          <a:prstGeom prst="rect">
            <a:avLst/>
          </a:prstGeom>
          <a:noFill/>
          <a:ln>
            <a:noFill/>
          </a:ln>
        </p:spPr>
      </p:pic>
      <p:pic>
        <p:nvPicPr>
          <p:cNvPr id="6" name="Picture 2"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861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308840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Negotiating</a:t>
            </a:r>
            <a:endParaRPr lang="en-US" sz="3600" dirty="0"/>
          </a:p>
        </p:txBody>
      </p:sp>
      <p:sp>
        <p:nvSpPr>
          <p:cNvPr id="3" name="Content Placeholder 2"/>
          <p:cNvSpPr>
            <a:spLocks noGrp="1"/>
          </p:cNvSpPr>
          <p:nvPr>
            <p:ph idx="1"/>
          </p:nvPr>
        </p:nvSpPr>
        <p:spPr/>
        <p:txBody>
          <a:bodyPr>
            <a:normAutofit/>
          </a:bodyPr>
          <a:lstStyle/>
          <a:p>
            <a:r>
              <a:rPr lang="en-US" sz="2400" u="sng" dirty="0" smtClean="0"/>
              <a:t>Negotiation is coming to an agreement to do something.</a:t>
            </a:r>
          </a:p>
          <a:p>
            <a:endParaRPr lang="en-US" sz="800" dirty="0" smtClean="0"/>
          </a:p>
          <a:p>
            <a:pPr lvl="1"/>
            <a:r>
              <a:rPr lang="en-US" dirty="0" smtClean="0"/>
              <a:t>Negotiation affects the process of work behavior and human relations.  It is critical in resolving conflict and increasing performance, and the advancement of careers.</a:t>
            </a:r>
          </a:p>
          <a:p>
            <a:endParaRPr lang="en-US" sz="800" dirty="0" smtClean="0"/>
          </a:p>
          <a:p>
            <a:pPr lvl="2"/>
            <a:r>
              <a:rPr lang="en-US" dirty="0" smtClean="0">
                <a:solidFill>
                  <a:srgbClr val="FF0000"/>
                </a:solidFill>
              </a:rPr>
              <a:t>A big part of day-to-day success is negotiation skills.</a:t>
            </a:r>
            <a:endParaRPr lang="en-US" dirty="0">
              <a:solidFill>
                <a:srgbClr val="FF0000"/>
              </a:solidFill>
            </a:endParaRPr>
          </a:p>
        </p:txBody>
      </p:sp>
      <p:pic>
        <p:nvPicPr>
          <p:cNvPr id="12296" name="Picture 8" descr="C:\Users\Michaelm\AppData\Local\Microsoft\Windows\Temporary Internet Files\Content.IE5\VYJYNPGJ\dreamstime_l_3291533[1].jpg"/>
          <p:cNvPicPr>
            <a:picLocks noChangeAspect="1" noChangeArrowheads="1"/>
          </p:cNvPicPr>
          <p:nvPr/>
        </p:nvPicPr>
        <p:blipFill>
          <a:blip r:embed="rId2" cstate="print"/>
          <a:srcRect/>
          <a:stretch>
            <a:fillRect/>
          </a:stretch>
        </p:blipFill>
        <p:spPr bwMode="auto">
          <a:xfrm>
            <a:off x="5943601" y="3813048"/>
            <a:ext cx="2892552" cy="2435352"/>
          </a:xfrm>
          <a:prstGeom prst="rect">
            <a:avLst/>
          </a:prstGeom>
          <a:noFill/>
        </p:spPr>
      </p:pic>
      <p:sp>
        <p:nvSpPr>
          <p:cNvPr id="4" name="Slide Number Placeholder 3"/>
          <p:cNvSpPr>
            <a:spLocks noGrp="1"/>
          </p:cNvSpPr>
          <p:nvPr>
            <p:ph type="sldNum" sz="quarter" idx="12"/>
          </p:nvPr>
        </p:nvSpPr>
        <p:spPr/>
        <p:txBody>
          <a:bodyPr/>
          <a:lstStyle/>
          <a:p>
            <a:fld id="{C3A32BE6-B8D9-470C-8CB6-F79B8D7622D3}" type="slidenum">
              <a:rPr lang="en-US" smtClean="0"/>
              <a:pPr/>
              <a:t>39</a:t>
            </a:fld>
            <a:endParaRPr lang="en-US"/>
          </a:p>
        </p:txBody>
      </p:sp>
      <p:pic>
        <p:nvPicPr>
          <p:cNvPr id="6" name="Picture 5"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0" y="7743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58562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Ego States</a:t>
            </a:r>
            <a:endParaRPr lang="en-US" sz="3600" dirty="0"/>
          </a:p>
        </p:txBody>
      </p:sp>
      <p:sp>
        <p:nvSpPr>
          <p:cNvPr id="5" name="Slide Number Placeholder 4"/>
          <p:cNvSpPr>
            <a:spLocks noGrp="1"/>
          </p:cNvSpPr>
          <p:nvPr>
            <p:ph type="sldNum" sz="quarter" idx="12"/>
          </p:nvPr>
        </p:nvSpPr>
        <p:spPr/>
        <p:txBody>
          <a:bodyPr/>
          <a:lstStyle/>
          <a:p>
            <a:fld id="{93CFC80C-3579-42AC-9FA1-3E34AC405E21}" type="slidenum">
              <a:rPr lang="en-US" smtClean="0"/>
              <a:pPr/>
              <a:t>4</a:t>
            </a:fld>
            <a:endParaRPr lang="en-US"/>
          </a:p>
        </p:txBody>
      </p:sp>
      <p:sp>
        <p:nvSpPr>
          <p:cNvPr id="3" name="Content Placeholder 2"/>
          <p:cNvSpPr>
            <a:spLocks noGrp="1"/>
          </p:cNvSpPr>
          <p:nvPr>
            <p:ph sz="quarter" idx="1"/>
          </p:nvPr>
        </p:nvSpPr>
        <p:spPr/>
        <p:txBody>
          <a:bodyPr>
            <a:normAutofit fontScale="92500"/>
          </a:bodyPr>
          <a:lstStyle/>
          <a:p>
            <a:r>
              <a:rPr lang="en-US" sz="2600" u="sng" dirty="0" smtClean="0"/>
              <a:t>We all have three major ego states that affect our behavior or the way we transact through communication</a:t>
            </a:r>
            <a:r>
              <a:rPr lang="en-US" dirty="0" smtClean="0"/>
              <a:t>.</a:t>
            </a:r>
          </a:p>
          <a:p>
            <a:pPr lvl="1">
              <a:buNone/>
            </a:pPr>
            <a:endParaRPr lang="en-US" sz="900" dirty="0" smtClean="0"/>
          </a:p>
          <a:p>
            <a:pPr lvl="1"/>
            <a:r>
              <a:rPr lang="en-US" sz="2400" dirty="0" smtClean="0"/>
              <a:t>The three ego states are:</a:t>
            </a:r>
          </a:p>
          <a:p>
            <a:endParaRPr lang="en-US" sz="900" dirty="0" smtClean="0"/>
          </a:p>
          <a:p>
            <a:pPr marL="731520" lvl="1" indent="-457200">
              <a:buFont typeface="+mj-lt"/>
              <a:buAutoNum type="arabicPeriod"/>
            </a:pPr>
            <a:r>
              <a:rPr lang="en-US" u="sng" dirty="0" smtClean="0"/>
              <a:t>Parent</a:t>
            </a:r>
          </a:p>
          <a:p>
            <a:pPr lvl="2"/>
            <a:r>
              <a:rPr lang="en-US" dirty="0" smtClean="0">
                <a:solidFill>
                  <a:srgbClr val="FF0000"/>
                </a:solidFill>
              </a:rPr>
              <a:t>The critical parent is evaluative</a:t>
            </a:r>
          </a:p>
          <a:p>
            <a:pPr lvl="2"/>
            <a:r>
              <a:rPr lang="en-US" dirty="0" smtClean="0">
                <a:solidFill>
                  <a:srgbClr val="FF0000"/>
                </a:solidFill>
              </a:rPr>
              <a:t>The sympathetic parent is supportive</a:t>
            </a:r>
          </a:p>
          <a:p>
            <a:pPr marL="731520" lvl="1" indent="-457200">
              <a:buFont typeface="+mj-lt"/>
              <a:buAutoNum type="arabicPeriod"/>
            </a:pPr>
            <a:r>
              <a:rPr lang="en-US" u="sng" dirty="0" smtClean="0"/>
              <a:t>Child</a:t>
            </a:r>
          </a:p>
          <a:p>
            <a:pPr lvl="2"/>
            <a:r>
              <a:rPr lang="en-US" dirty="0" smtClean="0">
                <a:solidFill>
                  <a:srgbClr val="FF0000"/>
                </a:solidFill>
              </a:rPr>
              <a:t>The natural child is curious</a:t>
            </a:r>
          </a:p>
          <a:p>
            <a:pPr lvl="2"/>
            <a:r>
              <a:rPr lang="en-US" dirty="0" smtClean="0">
                <a:solidFill>
                  <a:srgbClr val="FF0000"/>
                </a:solidFill>
              </a:rPr>
              <a:t>The adapted child is rebellious</a:t>
            </a:r>
          </a:p>
          <a:p>
            <a:pPr marL="731520" lvl="1" indent="-457200">
              <a:buFont typeface="+mj-lt"/>
              <a:buAutoNum type="arabicPeriod"/>
            </a:pPr>
            <a:r>
              <a:rPr lang="en-US" u="sng" dirty="0" smtClean="0"/>
              <a:t>Adult</a:t>
            </a:r>
          </a:p>
          <a:p>
            <a:pPr lvl="2"/>
            <a:r>
              <a:rPr lang="en-US" dirty="0" smtClean="0">
                <a:solidFill>
                  <a:srgbClr val="FF0000"/>
                </a:solidFill>
              </a:rPr>
              <a:t>The adult is a thinking, unemotional state of ego</a:t>
            </a:r>
          </a:p>
        </p:txBody>
      </p:sp>
      <p:pic>
        <p:nvPicPr>
          <p:cNvPr id="1032" name="Picture 8" descr="C:\Users\Michaelm\AppData\Local\Microsoft\Windows\Temporary Internet Files\Content.IE5\QTOHO7LC\Ego[1].jpg"/>
          <p:cNvPicPr>
            <a:picLocks noChangeAspect="1" noChangeArrowheads="1"/>
          </p:cNvPicPr>
          <p:nvPr/>
        </p:nvPicPr>
        <p:blipFill>
          <a:blip r:embed="rId2" cstate="print"/>
          <a:srcRect/>
          <a:stretch>
            <a:fillRect/>
          </a:stretch>
        </p:blipFill>
        <p:spPr bwMode="auto">
          <a:xfrm>
            <a:off x="6096000" y="2895600"/>
            <a:ext cx="2438400" cy="2590800"/>
          </a:xfrm>
          <a:prstGeom prst="rect">
            <a:avLst/>
          </a:prstGeom>
          <a:noFill/>
        </p:spPr>
      </p:pic>
      <p:pic>
        <p:nvPicPr>
          <p:cNvPr id="6" name="Picture 2"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861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911199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Negotiating</a:t>
            </a:r>
            <a:endParaRPr lang="en-US" sz="3600" dirty="0"/>
          </a:p>
        </p:txBody>
      </p:sp>
      <p:sp>
        <p:nvSpPr>
          <p:cNvPr id="3" name="Content Placeholder 2"/>
          <p:cNvSpPr>
            <a:spLocks noGrp="1"/>
          </p:cNvSpPr>
          <p:nvPr>
            <p:ph idx="1"/>
          </p:nvPr>
        </p:nvSpPr>
        <p:spPr/>
        <p:txBody>
          <a:bodyPr>
            <a:normAutofit/>
          </a:bodyPr>
          <a:lstStyle/>
          <a:p>
            <a:r>
              <a:rPr lang="en-US" sz="2400" u="sng" dirty="0" smtClean="0"/>
              <a:t>Negotiating is a process in which two or more parties have something the other wants and attempt to come to an exchange agreement.</a:t>
            </a:r>
          </a:p>
          <a:p>
            <a:endParaRPr lang="en-US" sz="800" dirty="0" smtClean="0"/>
          </a:p>
          <a:p>
            <a:pPr lvl="1"/>
            <a:r>
              <a:rPr lang="en-US" dirty="0" smtClean="0"/>
              <a:t>When negotiating, you focus on building relationships.</a:t>
            </a:r>
          </a:p>
          <a:p>
            <a:endParaRPr lang="en-US" sz="800" dirty="0" smtClean="0"/>
          </a:p>
          <a:p>
            <a:pPr lvl="2"/>
            <a:r>
              <a:rPr lang="en-US" dirty="0" smtClean="0">
                <a:solidFill>
                  <a:srgbClr val="FF0000"/>
                </a:solidFill>
              </a:rPr>
              <a:t>Power, influence tactics, and politics can all be used during the negotiation process.</a:t>
            </a:r>
            <a:endParaRPr lang="en-US" dirty="0">
              <a:solidFill>
                <a:srgbClr val="FF0000"/>
              </a:solidFill>
            </a:endParaRPr>
          </a:p>
        </p:txBody>
      </p:sp>
      <p:pic>
        <p:nvPicPr>
          <p:cNvPr id="13316" name="Picture 4" descr="C:\Users\Michaelm\AppData\Local\Microsoft\Windows\Temporary Internet Files\Content.IE5\WX0DVOOP\Nuvola_apps_important.svg[1].png"/>
          <p:cNvPicPr>
            <a:picLocks noChangeAspect="1" noChangeArrowheads="1"/>
          </p:cNvPicPr>
          <p:nvPr/>
        </p:nvPicPr>
        <p:blipFill>
          <a:blip r:embed="rId2" cstate="print"/>
          <a:srcRect/>
          <a:stretch>
            <a:fillRect/>
          </a:stretch>
        </p:blipFill>
        <p:spPr bwMode="auto">
          <a:xfrm>
            <a:off x="6506225" y="4610493"/>
            <a:ext cx="2286000" cy="1574800"/>
          </a:xfrm>
          <a:prstGeom prst="rect">
            <a:avLst/>
          </a:prstGeom>
          <a:noFill/>
        </p:spPr>
      </p:pic>
      <p:sp>
        <p:nvSpPr>
          <p:cNvPr id="4" name="Slide Number Placeholder 3"/>
          <p:cNvSpPr>
            <a:spLocks noGrp="1"/>
          </p:cNvSpPr>
          <p:nvPr>
            <p:ph type="sldNum" sz="quarter" idx="12"/>
          </p:nvPr>
        </p:nvSpPr>
        <p:spPr/>
        <p:txBody>
          <a:bodyPr/>
          <a:lstStyle/>
          <a:p>
            <a:fld id="{C3A32BE6-B8D9-470C-8CB6-F79B8D7622D3}" type="slidenum">
              <a:rPr lang="en-US" smtClean="0"/>
              <a:pPr/>
              <a:t>40</a:t>
            </a:fld>
            <a:endParaRPr lang="en-US"/>
          </a:p>
        </p:txBody>
      </p:sp>
      <p:pic>
        <p:nvPicPr>
          <p:cNvPr id="6" name="Picture 5"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0" y="7743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114475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Negotiating Strategies</a:t>
            </a:r>
            <a:endParaRPr lang="en-US" sz="3600" dirty="0"/>
          </a:p>
        </p:txBody>
      </p:sp>
      <p:sp>
        <p:nvSpPr>
          <p:cNvPr id="3" name="Content Placeholder 2"/>
          <p:cNvSpPr>
            <a:spLocks noGrp="1"/>
          </p:cNvSpPr>
          <p:nvPr>
            <p:ph idx="1"/>
          </p:nvPr>
        </p:nvSpPr>
        <p:spPr/>
        <p:txBody>
          <a:bodyPr/>
          <a:lstStyle/>
          <a:p>
            <a:pPr marL="457200" indent="-457200">
              <a:buFont typeface="+mj-lt"/>
              <a:buAutoNum type="arabicPeriod"/>
            </a:pPr>
            <a:r>
              <a:rPr lang="en-US" sz="2400" u="sng" dirty="0" smtClean="0"/>
              <a:t>Distributive Bargaining</a:t>
            </a:r>
          </a:p>
          <a:p>
            <a:pPr lvl="1"/>
            <a:r>
              <a:rPr lang="en-US" sz="2400" dirty="0" smtClean="0">
                <a:solidFill>
                  <a:srgbClr val="FF0000"/>
                </a:solidFill>
              </a:rPr>
              <a:t>Negotiating over shares of a fixed pie.</a:t>
            </a:r>
          </a:p>
          <a:p>
            <a:pPr lvl="2"/>
            <a:r>
              <a:rPr lang="en-US" sz="2400" dirty="0" smtClean="0">
                <a:solidFill>
                  <a:srgbClr val="0070C0"/>
                </a:solidFill>
              </a:rPr>
              <a:t>Creates a win-lose situation</a:t>
            </a:r>
          </a:p>
          <a:p>
            <a:pPr lvl="2"/>
            <a:endParaRPr lang="en-US" sz="800" dirty="0" smtClean="0"/>
          </a:p>
          <a:p>
            <a:pPr marL="457200" indent="-457200">
              <a:buFont typeface="+mj-lt"/>
              <a:buAutoNum type="arabicPeriod"/>
            </a:pPr>
            <a:r>
              <a:rPr lang="en-US" sz="2400" u="sng" dirty="0" smtClean="0"/>
              <a:t>Integrative Bargaining</a:t>
            </a:r>
          </a:p>
          <a:p>
            <a:pPr lvl="1"/>
            <a:r>
              <a:rPr lang="en-US" sz="2400" dirty="0" smtClean="0">
                <a:solidFill>
                  <a:srgbClr val="FF0000"/>
                </a:solidFill>
              </a:rPr>
              <a:t>Negotiating to give everyone a good deal.</a:t>
            </a:r>
          </a:p>
          <a:p>
            <a:pPr lvl="2"/>
            <a:r>
              <a:rPr lang="en-US" sz="2400" dirty="0" smtClean="0">
                <a:solidFill>
                  <a:srgbClr val="0070C0"/>
                </a:solidFill>
              </a:rPr>
              <a:t>Creates a win-win situation</a:t>
            </a:r>
            <a:endParaRPr lang="en-US" sz="2400" dirty="0">
              <a:solidFill>
                <a:srgbClr val="0070C0"/>
              </a:solidFill>
            </a:endParaRPr>
          </a:p>
        </p:txBody>
      </p:sp>
      <p:sp>
        <p:nvSpPr>
          <p:cNvPr id="12292" name="PubPieSlice"/>
          <p:cNvSpPr>
            <a:spLocks noEditPoints="1" noChangeArrowheads="1"/>
          </p:cNvSpPr>
          <p:nvPr/>
        </p:nvSpPr>
        <p:spPr bwMode="auto">
          <a:xfrm>
            <a:off x="6096000" y="1828800"/>
            <a:ext cx="1676400" cy="1447800"/>
          </a:xfrm>
          <a:custGeom>
            <a:avLst/>
            <a:gdLst>
              <a:gd name="G0" fmla="+- 0 0 0"/>
              <a:gd name="G1" fmla="sin 10800 17694720"/>
              <a:gd name="G2" fmla="cos 10800 17694720"/>
              <a:gd name="G3" fmla="sin 10800 0"/>
              <a:gd name="G4" fmla="cos 10800 0"/>
              <a:gd name="G5" fmla="+- G1 10800 0"/>
              <a:gd name="G6" fmla="+- G2 10800 0"/>
              <a:gd name="G7" fmla="+- G3 10800 0"/>
              <a:gd name="G8" fmla="+- G4 10800 0"/>
              <a:gd name="G9" fmla="+- 10800 0 0"/>
              <a:gd name="T0" fmla="*/ 10799 w 21600"/>
              <a:gd name="T1" fmla="*/ 0 h 21600"/>
              <a:gd name="T2" fmla="*/ 10800 w 21600"/>
              <a:gd name="T3" fmla="*/ 10800 h 21600"/>
              <a:gd name="T4" fmla="*/ 21600 w 21600"/>
              <a:gd name="T5" fmla="*/ 10800 h 21600"/>
              <a:gd name="T6" fmla="*/ 3163 w 21600"/>
              <a:gd name="T7" fmla="*/ 3163 h 21600"/>
              <a:gd name="T8" fmla="*/ 18437 w 21600"/>
              <a:gd name="T9" fmla="*/ 18437 h 21600"/>
            </a:gdLst>
            <a:ahLst/>
            <a:cxnLst>
              <a:cxn ang="0">
                <a:pos x="T0" y="T1"/>
              </a:cxn>
              <a:cxn ang="0">
                <a:pos x="T2" y="T3"/>
              </a:cxn>
              <a:cxn ang="0">
                <a:pos x="T4" y="T5"/>
              </a:cxn>
            </a:cxnLst>
            <a:rect l="T6" t="T7" r="T8" b="T9"/>
            <a:pathLst>
              <a:path w="21600" h="21600">
                <a:moveTo>
                  <a:pt x="10799" y="0"/>
                </a:moveTo>
                <a:cubicBezTo>
                  <a:pt x="4834" y="0"/>
                  <a:pt x="0" y="4835"/>
                  <a:pt x="0" y="10799"/>
                </a:cubicBezTo>
                <a:cubicBezTo>
                  <a:pt x="0" y="16764"/>
                  <a:pt x="4835" y="21600"/>
                  <a:pt x="10800" y="21600"/>
                </a:cubicBezTo>
                <a:cubicBezTo>
                  <a:pt x="16764" y="21600"/>
                  <a:pt x="21600" y="16764"/>
                  <a:pt x="21600" y="10800"/>
                </a:cubicBezTo>
                <a:lnTo>
                  <a:pt x="10800" y="10800"/>
                </a:lnTo>
                <a:close/>
              </a:path>
            </a:pathLst>
          </a:custGeom>
          <a:solidFill>
            <a:srgbClr val="FFFFCC"/>
          </a:solidFill>
          <a:ln w="9525">
            <a:solidFill>
              <a:srgbClr val="000000"/>
            </a:solidFill>
            <a:miter lim="800000"/>
            <a:headEnd/>
            <a:tailEnd/>
          </a:ln>
          <a:effectLst>
            <a:outerShdw dist="107763" dir="2700000" algn="ctr" rotWithShape="0">
              <a:srgbClr val="808080"/>
            </a:outerShdw>
          </a:effectLst>
        </p:spPr>
        <p:txBody>
          <a:bodyPr vert="horz" wrap="square" lIns="91440" tIns="45720" rIns="91440" bIns="45720" numCol="1" anchor="t" anchorCtr="0" compatLnSpc="1">
            <a:prstTxWarp prst="textNoShape">
              <a:avLst/>
            </a:prstTxWarp>
          </a:bodyPr>
          <a:lstStyle/>
          <a:p>
            <a:endParaRPr lang="en-US"/>
          </a:p>
        </p:txBody>
      </p:sp>
      <p:sp>
        <p:nvSpPr>
          <p:cNvPr id="4" name="Slide Number Placeholder 3"/>
          <p:cNvSpPr>
            <a:spLocks noGrp="1"/>
          </p:cNvSpPr>
          <p:nvPr>
            <p:ph type="sldNum" sz="quarter" idx="12"/>
          </p:nvPr>
        </p:nvSpPr>
        <p:spPr/>
        <p:txBody>
          <a:bodyPr/>
          <a:lstStyle/>
          <a:p>
            <a:fld id="{C3A32BE6-B8D9-470C-8CB6-F79B8D7622D3}" type="slidenum">
              <a:rPr lang="en-US" smtClean="0"/>
              <a:pPr/>
              <a:t>41</a:t>
            </a:fld>
            <a:endParaRPr lang="en-US"/>
          </a:p>
        </p:txBody>
      </p:sp>
      <p:pic>
        <p:nvPicPr>
          <p:cNvPr id="7" name="Picture 6" descr="Human Relations &amp; Motivation by Peter Frans l trimitra.com"/>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200" y="77439"/>
            <a:ext cx="685800" cy="30232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4,683 Win Win Situation Images, Stock Photos, 3D objects ..."/>
          <p:cNvPicPr/>
          <p:nvPr/>
        </p:nvPicPr>
        <p:blipFill>
          <a:blip r:embed="rId3">
            <a:extLst>
              <a:ext uri="{28A0092B-C50C-407E-A947-70E740481C1C}">
                <a14:useLocalDpi xmlns:a14="http://schemas.microsoft.com/office/drawing/2010/main" val="0"/>
              </a:ext>
            </a:extLst>
          </a:blip>
          <a:srcRect/>
          <a:stretch>
            <a:fillRect/>
          </a:stretch>
        </p:blipFill>
        <p:spPr bwMode="auto">
          <a:xfrm>
            <a:off x="3733800" y="4419600"/>
            <a:ext cx="5175596" cy="1837690"/>
          </a:xfrm>
          <a:prstGeom prst="rect">
            <a:avLst/>
          </a:prstGeom>
          <a:noFill/>
          <a:ln>
            <a:noFill/>
          </a:ln>
        </p:spPr>
      </p:pic>
    </p:spTree>
    <p:extLst>
      <p:ext uri="{BB962C8B-B14F-4D97-AF65-F5344CB8AC3E}">
        <p14:creationId xmlns:p14="http://schemas.microsoft.com/office/powerpoint/2010/main" val="11719689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The Negotiating Process</a:t>
            </a:r>
            <a:endParaRPr lang="en-US" sz="3600" dirty="0"/>
          </a:p>
        </p:txBody>
      </p:sp>
      <p:sp>
        <p:nvSpPr>
          <p:cNvPr id="3" name="Content Placeholder 2"/>
          <p:cNvSpPr>
            <a:spLocks noGrp="1"/>
          </p:cNvSpPr>
          <p:nvPr>
            <p:ph idx="1"/>
          </p:nvPr>
        </p:nvSpPr>
        <p:spPr/>
        <p:txBody>
          <a:bodyPr>
            <a:normAutofit/>
          </a:bodyPr>
          <a:lstStyle/>
          <a:p>
            <a:r>
              <a:rPr lang="en-US" sz="2400" u="sng" dirty="0" smtClean="0"/>
              <a:t>The negotiating process includes the following steps</a:t>
            </a:r>
            <a:r>
              <a:rPr lang="en-US" sz="2800" dirty="0" smtClean="0"/>
              <a:t>:</a:t>
            </a:r>
          </a:p>
          <a:p>
            <a:endParaRPr lang="en-US" sz="800" dirty="0" smtClean="0"/>
          </a:p>
          <a:p>
            <a:pPr marL="731520" lvl="1" indent="-457200">
              <a:buFont typeface="+mj-lt"/>
              <a:buAutoNum type="arabicPeriod"/>
            </a:pPr>
            <a:r>
              <a:rPr lang="en-US" sz="2300" dirty="0" smtClean="0">
                <a:solidFill>
                  <a:srgbClr val="FF0000"/>
                </a:solidFill>
              </a:rPr>
              <a:t>Plan</a:t>
            </a:r>
          </a:p>
          <a:p>
            <a:pPr marL="731520" lvl="1" indent="-457200">
              <a:buFont typeface="+mj-lt"/>
              <a:buAutoNum type="arabicPeriod"/>
            </a:pPr>
            <a:r>
              <a:rPr lang="en-US" sz="2300" dirty="0" smtClean="0">
                <a:solidFill>
                  <a:srgbClr val="FF0000"/>
                </a:solidFill>
              </a:rPr>
              <a:t>Bargain</a:t>
            </a:r>
          </a:p>
          <a:p>
            <a:pPr marL="731520" lvl="1" indent="-457200">
              <a:buFont typeface="+mj-lt"/>
              <a:buAutoNum type="arabicPeriod"/>
            </a:pPr>
            <a:r>
              <a:rPr lang="en-US" sz="2300" dirty="0" smtClean="0">
                <a:solidFill>
                  <a:srgbClr val="FF0000"/>
                </a:solidFill>
              </a:rPr>
              <a:t>Postponement</a:t>
            </a:r>
          </a:p>
          <a:p>
            <a:pPr marL="731520" lvl="1" indent="-457200">
              <a:buFont typeface="+mj-lt"/>
              <a:buAutoNum type="arabicPeriod"/>
            </a:pPr>
            <a:r>
              <a:rPr lang="en-US" sz="2300" dirty="0" smtClean="0">
                <a:solidFill>
                  <a:srgbClr val="FF0000"/>
                </a:solidFill>
              </a:rPr>
              <a:t>Agreement or No Agreement</a:t>
            </a:r>
            <a:endParaRPr lang="en-US" sz="2300" dirty="0">
              <a:solidFill>
                <a:srgbClr val="FF0000"/>
              </a:solidFill>
            </a:endParaRPr>
          </a:p>
        </p:txBody>
      </p:sp>
      <p:pic>
        <p:nvPicPr>
          <p:cNvPr id="13315" name="Picture 3" descr="C:\Users\Michaelm\AppData\Local\Microsoft\Windows\Temporary Internet Files\Content.IE5\JQUOH281\Adaptistration-People-136[1].jpg"/>
          <p:cNvPicPr>
            <a:picLocks noChangeAspect="1" noChangeArrowheads="1"/>
          </p:cNvPicPr>
          <p:nvPr/>
        </p:nvPicPr>
        <p:blipFill>
          <a:blip r:embed="rId2" cstate="print"/>
          <a:srcRect/>
          <a:stretch>
            <a:fillRect/>
          </a:stretch>
        </p:blipFill>
        <p:spPr bwMode="auto">
          <a:xfrm>
            <a:off x="5275170" y="3124200"/>
            <a:ext cx="3521537" cy="3070058"/>
          </a:xfrm>
          <a:prstGeom prst="rect">
            <a:avLst/>
          </a:prstGeom>
          <a:noFill/>
        </p:spPr>
      </p:pic>
      <p:sp>
        <p:nvSpPr>
          <p:cNvPr id="4" name="Slide Number Placeholder 3"/>
          <p:cNvSpPr>
            <a:spLocks noGrp="1"/>
          </p:cNvSpPr>
          <p:nvPr>
            <p:ph type="sldNum" sz="quarter" idx="12"/>
          </p:nvPr>
        </p:nvSpPr>
        <p:spPr/>
        <p:txBody>
          <a:bodyPr/>
          <a:lstStyle/>
          <a:p>
            <a:fld id="{C3A32BE6-B8D9-470C-8CB6-F79B8D7622D3}" type="slidenum">
              <a:rPr lang="en-US" smtClean="0"/>
              <a:pPr/>
              <a:t>42</a:t>
            </a:fld>
            <a:endParaRPr lang="en-US"/>
          </a:p>
        </p:txBody>
      </p:sp>
      <p:pic>
        <p:nvPicPr>
          <p:cNvPr id="6" name="Picture 5"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0" y="7743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665446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Negotiating Plan</a:t>
            </a:r>
            <a:endParaRPr lang="en-US" sz="3600" dirty="0"/>
          </a:p>
        </p:txBody>
      </p:sp>
      <p:sp>
        <p:nvSpPr>
          <p:cNvPr id="3" name="Content Placeholder 2"/>
          <p:cNvSpPr>
            <a:spLocks noGrp="1"/>
          </p:cNvSpPr>
          <p:nvPr>
            <p:ph idx="1"/>
          </p:nvPr>
        </p:nvSpPr>
        <p:spPr/>
        <p:txBody>
          <a:bodyPr>
            <a:noAutofit/>
          </a:bodyPr>
          <a:lstStyle/>
          <a:p>
            <a:pPr marL="514350" indent="-514350"/>
            <a:r>
              <a:rPr lang="en-US" sz="2400" u="sng" dirty="0" smtClean="0"/>
              <a:t>The Negotiating Plan includes:</a:t>
            </a:r>
          </a:p>
          <a:p>
            <a:pPr marL="514350" indent="-514350"/>
            <a:endParaRPr lang="en-US" sz="800" u="sng" dirty="0" smtClean="0"/>
          </a:p>
          <a:p>
            <a:pPr marL="788670" lvl="1" indent="-514350">
              <a:buFont typeface="+mj-lt"/>
              <a:buAutoNum type="arabicPeriod"/>
            </a:pPr>
            <a:r>
              <a:rPr lang="en-US" dirty="0" smtClean="0"/>
              <a:t>Researching the other parties</a:t>
            </a:r>
          </a:p>
          <a:p>
            <a:pPr marL="1136650" lvl="2" indent="-514350"/>
            <a:r>
              <a:rPr lang="en-US" dirty="0" smtClean="0">
                <a:solidFill>
                  <a:srgbClr val="FF0000"/>
                </a:solidFill>
              </a:rPr>
              <a:t>Know the key power players</a:t>
            </a:r>
          </a:p>
          <a:p>
            <a:pPr marL="788670" lvl="1" indent="-514350">
              <a:buFont typeface="+mj-lt"/>
              <a:buAutoNum type="arabicPeriod"/>
            </a:pPr>
            <a:r>
              <a:rPr lang="en-US" dirty="0" smtClean="0"/>
              <a:t>Setting objectives</a:t>
            </a:r>
          </a:p>
          <a:p>
            <a:pPr marL="1136650" lvl="2" indent="-514350"/>
            <a:r>
              <a:rPr lang="en-US" dirty="0" smtClean="0">
                <a:solidFill>
                  <a:srgbClr val="FF0000"/>
                </a:solidFill>
              </a:rPr>
              <a:t>Based on your research, what can you expect?</a:t>
            </a:r>
          </a:p>
          <a:p>
            <a:pPr marL="788670" lvl="1" indent="-514350">
              <a:buFont typeface="+mj-lt"/>
              <a:buAutoNum type="arabicPeriod"/>
            </a:pPr>
            <a:r>
              <a:rPr lang="en-US" dirty="0" smtClean="0"/>
              <a:t>Anticipating questions, objections, and preparing answers</a:t>
            </a:r>
          </a:p>
          <a:p>
            <a:pPr marL="1136650" lvl="2" indent="-514350"/>
            <a:r>
              <a:rPr lang="en-US" dirty="0" smtClean="0">
                <a:solidFill>
                  <a:srgbClr val="FF0000"/>
                </a:solidFill>
              </a:rPr>
              <a:t>Understand “What’s in it for me (them)”</a:t>
            </a:r>
          </a:p>
          <a:p>
            <a:pPr marL="1136650" lvl="2" indent="-514350"/>
            <a:r>
              <a:rPr lang="en-US" dirty="0" smtClean="0">
                <a:solidFill>
                  <a:srgbClr val="FF0000"/>
                </a:solidFill>
              </a:rPr>
              <a:t>Develop trust</a:t>
            </a:r>
          </a:p>
          <a:p>
            <a:pPr marL="788670" lvl="1" indent="-514350">
              <a:buFont typeface="+mj-lt"/>
              <a:buAutoNum type="arabicPeriod"/>
            </a:pPr>
            <a:r>
              <a:rPr lang="en-US" dirty="0" smtClean="0"/>
              <a:t>Developing options and trade-offs</a:t>
            </a:r>
          </a:p>
          <a:p>
            <a:pPr marL="1136650" lvl="2" indent="-514350"/>
            <a:r>
              <a:rPr lang="en-US" dirty="0" smtClean="0">
                <a:solidFill>
                  <a:srgbClr val="FF0000"/>
                </a:solidFill>
              </a:rPr>
              <a:t>If you have other options you are in a stronger position</a:t>
            </a:r>
          </a:p>
          <a:p>
            <a:pPr marL="1136650" lvl="2" indent="-514350"/>
            <a:r>
              <a:rPr lang="en-US" dirty="0" smtClean="0">
                <a:solidFill>
                  <a:srgbClr val="FF0000"/>
                </a:solidFill>
              </a:rPr>
              <a:t>Let other parties know what they have to lose</a:t>
            </a:r>
            <a:endParaRPr lang="en-US" dirty="0">
              <a:solidFill>
                <a:srgbClr val="FF0000"/>
              </a:solidFill>
            </a:endParaRPr>
          </a:p>
        </p:txBody>
      </p:sp>
      <p:pic>
        <p:nvPicPr>
          <p:cNvPr id="14340" name="Picture 4" descr="C:\Users\Michaelm\AppData\Local\Microsoft\Windows\Temporary Internet Files\Content.IE5\JQUOH281\entrevista_guion[1].gif"/>
          <p:cNvPicPr>
            <a:picLocks noChangeAspect="1" noChangeArrowheads="1"/>
          </p:cNvPicPr>
          <p:nvPr/>
        </p:nvPicPr>
        <p:blipFill>
          <a:blip r:embed="rId2" cstate="print"/>
          <a:srcRect/>
          <a:stretch>
            <a:fillRect/>
          </a:stretch>
        </p:blipFill>
        <p:spPr bwMode="auto">
          <a:xfrm>
            <a:off x="7162800" y="1371600"/>
            <a:ext cx="1492624" cy="1601724"/>
          </a:xfrm>
          <a:prstGeom prst="rect">
            <a:avLst/>
          </a:prstGeom>
          <a:noFill/>
        </p:spPr>
      </p:pic>
      <p:sp>
        <p:nvSpPr>
          <p:cNvPr id="4" name="Slide Number Placeholder 3"/>
          <p:cNvSpPr>
            <a:spLocks noGrp="1"/>
          </p:cNvSpPr>
          <p:nvPr>
            <p:ph type="sldNum" sz="quarter" idx="12"/>
          </p:nvPr>
        </p:nvSpPr>
        <p:spPr/>
        <p:txBody>
          <a:bodyPr/>
          <a:lstStyle/>
          <a:p>
            <a:fld id="{C3A32BE6-B8D9-470C-8CB6-F79B8D7622D3}" type="slidenum">
              <a:rPr lang="en-US" smtClean="0"/>
              <a:pPr/>
              <a:t>43</a:t>
            </a:fld>
            <a:endParaRPr lang="en-US"/>
          </a:p>
        </p:txBody>
      </p:sp>
      <p:pic>
        <p:nvPicPr>
          <p:cNvPr id="6" name="Picture 5"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0" y="7743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999953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Negotiating Planning</a:t>
            </a:r>
            <a:endParaRPr lang="en-US" sz="3600" dirty="0"/>
          </a:p>
        </p:txBody>
      </p:sp>
      <p:sp>
        <p:nvSpPr>
          <p:cNvPr id="3" name="Content Placeholder 2"/>
          <p:cNvSpPr>
            <a:spLocks noGrp="1"/>
          </p:cNvSpPr>
          <p:nvPr>
            <p:ph idx="1"/>
          </p:nvPr>
        </p:nvSpPr>
        <p:spPr/>
        <p:txBody>
          <a:bodyPr>
            <a:normAutofit/>
          </a:bodyPr>
          <a:lstStyle/>
          <a:p>
            <a:r>
              <a:rPr lang="en-US" sz="2400" u="sng" dirty="0" smtClean="0"/>
              <a:t>Success or failure in negotiating is often based on preparation.</a:t>
            </a:r>
            <a:endParaRPr lang="en-US" sz="2400" u="sng" dirty="0"/>
          </a:p>
        </p:txBody>
      </p:sp>
      <p:pic>
        <p:nvPicPr>
          <p:cNvPr id="15365" name="Picture 5" descr="C:\Users\Michaelm\AppData\Local\Microsoft\Windows\Temporary Internet Files\Content.IE5\WX0DVOOP\success-and-failure[1].png"/>
          <p:cNvPicPr>
            <a:picLocks noChangeAspect="1" noChangeArrowheads="1"/>
          </p:cNvPicPr>
          <p:nvPr/>
        </p:nvPicPr>
        <p:blipFill>
          <a:blip r:embed="rId2" cstate="print"/>
          <a:srcRect/>
          <a:stretch>
            <a:fillRect/>
          </a:stretch>
        </p:blipFill>
        <p:spPr bwMode="auto">
          <a:xfrm>
            <a:off x="2133600" y="3429000"/>
            <a:ext cx="4912907" cy="2362200"/>
          </a:xfrm>
          <a:prstGeom prst="rect">
            <a:avLst/>
          </a:prstGeom>
          <a:noFill/>
        </p:spPr>
      </p:pic>
      <p:sp>
        <p:nvSpPr>
          <p:cNvPr id="4" name="Slide Number Placeholder 3"/>
          <p:cNvSpPr>
            <a:spLocks noGrp="1"/>
          </p:cNvSpPr>
          <p:nvPr>
            <p:ph type="sldNum" sz="quarter" idx="12"/>
          </p:nvPr>
        </p:nvSpPr>
        <p:spPr/>
        <p:txBody>
          <a:bodyPr/>
          <a:lstStyle/>
          <a:p>
            <a:fld id="{C3A32BE6-B8D9-470C-8CB6-F79B8D7622D3}" type="slidenum">
              <a:rPr lang="en-US" smtClean="0"/>
              <a:pPr/>
              <a:t>44</a:t>
            </a:fld>
            <a:endParaRPr lang="en-US"/>
          </a:p>
        </p:txBody>
      </p:sp>
      <p:pic>
        <p:nvPicPr>
          <p:cNvPr id="6" name="Picture 5"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0" y="7743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949919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Bargain</a:t>
            </a:r>
            <a:endParaRPr lang="en-US" sz="3600" dirty="0"/>
          </a:p>
        </p:txBody>
      </p:sp>
      <p:sp>
        <p:nvSpPr>
          <p:cNvPr id="3" name="Content Placeholder 2"/>
          <p:cNvSpPr>
            <a:spLocks noGrp="1"/>
          </p:cNvSpPr>
          <p:nvPr>
            <p:ph idx="1"/>
          </p:nvPr>
        </p:nvSpPr>
        <p:spPr/>
        <p:txBody>
          <a:bodyPr>
            <a:normAutofit/>
          </a:bodyPr>
          <a:lstStyle/>
          <a:p>
            <a:r>
              <a:rPr lang="en-US" sz="2400" u="sng" dirty="0" smtClean="0"/>
              <a:t>After you have planned, you are ready to bargain/negotiate.</a:t>
            </a:r>
          </a:p>
          <a:p>
            <a:endParaRPr lang="en-US" sz="800" u="sng" dirty="0" smtClean="0"/>
          </a:p>
          <a:p>
            <a:pPr lvl="1"/>
            <a:r>
              <a:rPr lang="en-US" dirty="0" smtClean="0">
                <a:solidFill>
                  <a:srgbClr val="0070C0"/>
                </a:solidFill>
              </a:rPr>
              <a:t>Face to face negotiations are generally preferred because you can see (read) the other person’s nonverbal cues.</a:t>
            </a:r>
          </a:p>
          <a:p>
            <a:endParaRPr lang="en-US" sz="900" u="sng" dirty="0" smtClean="0"/>
          </a:p>
          <a:p>
            <a:pPr lvl="1"/>
            <a:r>
              <a:rPr lang="en-US" u="sng" dirty="0" smtClean="0"/>
              <a:t>Bargaining includes</a:t>
            </a:r>
            <a:r>
              <a:rPr lang="en-US" dirty="0" smtClean="0"/>
              <a:t>:</a:t>
            </a:r>
          </a:p>
          <a:p>
            <a:pPr>
              <a:buNone/>
            </a:pPr>
            <a:endParaRPr lang="en-US" sz="900" dirty="0" smtClean="0"/>
          </a:p>
          <a:p>
            <a:pPr marL="1051560" lvl="2" indent="-457200">
              <a:buFont typeface="+mj-lt"/>
              <a:buAutoNum type="arabicPeriod"/>
            </a:pPr>
            <a:r>
              <a:rPr lang="en-US" dirty="0" smtClean="0">
                <a:solidFill>
                  <a:srgbClr val="FF0000"/>
                </a:solidFill>
              </a:rPr>
              <a:t>Developing rapport and focusing on obstacles, not the person.</a:t>
            </a:r>
          </a:p>
          <a:p>
            <a:pPr marL="1051560" lvl="2" indent="-457200">
              <a:buFont typeface="+mj-lt"/>
              <a:buAutoNum type="arabicPeriod"/>
            </a:pPr>
            <a:r>
              <a:rPr lang="en-US" dirty="0" smtClean="0">
                <a:solidFill>
                  <a:srgbClr val="FF0000"/>
                </a:solidFill>
              </a:rPr>
              <a:t>Letting the other party make the first offer.</a:t>
            </a:r>
          </a:p>
          <a:p>
            <a:pPr marL="1051560" lvl="2" indent="-457200">
              <a:buFont typeface="+mj-lt"/>
              <a:buAutoNum type="arabicPeriod"/>
            </a:pPr>
            <a:r>
              <a:rPr lang="en-US" dirty="0" smtClean="0">
                <a:solidFill>
                  <a:srgbClr val="FF0000"/>
                </a:solidFill>
              </a:rPr>
              <a:t>Listening </a:t>
            </a:r>
            <a:r>
              <a:rPr lang="en-US" dirty="0">
                <a:solidFill>
                  <a:srgbClr val="FF0000"/>
                </a:solidFill>
              </a:rPr>
              <a:t>&amp;</a:t>
            </a:r>
            <a:r>
              <a:rPr lang="en-US" dirty="0" smtClean="0">
                <a:solidFill>
                  <a:srgbClr val="FF0000"/>
                </a:solidFill>
              </a:rPr>
              <a:t> asking questions to focus on meeting other’s needs.</a:t>
            </a:r>
          </a:p>
          <a:p>
            <a:pPr marL="1051560" lvl="2" indent="-457200">
              <a:buFont typeface="+mj-lt"/>
              <a:buAutoNum type="arabicPeriod"/>
            </a:pPr>
            <a:r>
              <a:rPr lang="en-US" dirty="0" smtClean="0">
                <a:solidFill>
                  <a:srgbClr val="FF0000"/>
                </a:solidFill>
              </a:rPr>
              <a:t>Not being too quick to give in.</a:t>
            </a:r>
          </a:p>
          <a:p>
            <a:pPr marL="1051560" lvl="2" indent="-457200">
              <a:buFont typeface="+mj-lt"/>
              <a:buAutoNum type="arabicPeriod"/>
            </a:pPr>
            <a:r>
              <a:rPr lang="en-US" dirty="0" smtClean="0">
                <a:solidFill>
                  <a:srgbClr val="FF0000"/>
                </a:solidFill>
              </a:rPr>
              <a:t>Asking for something in return.</a:t>
            </a:r>
            <a:endParaRPr lang="en-US" dirty="0">
              <a:solidFill>
                <a:srgbClr val="FF0000"/>
              </a:solidFill>
            </a:endParaRPr>
          </a:p>
        </p:txBody>
      </p:sp>
      <p:pic>
        <p:nvPicPr>
          <p:cNvPr id="16386" name="Picture 2" descr="C:\Users\Michaelm\AppData\Local\Microsoft\Windows\Temporary Internet Files\Content.IE5\8S4BQSVH\shaking-hands[1].gif"/>
          <p:cNvPicPr>
            <a:picLocks noChangeAspect="1" noChangeArrowheads="1"/>
          </p:cNvPicPr>
          <p:nvPr/>
        </p:nvPicPr>
        <p:blipFill>
          <a:blip r:embed="rId3" cstate="print"/>
          <a:srcRect/>
          <a:stretch>
            <a:fillRect/>
          </a:stretch>
        </p:blipFill>
        <p:spPr bwMode="auto">
          <a:xfrm>
            <a:off x="6473952" y="4800600"/>
            <a:ext cx="2362200" cy="1524000"/>
          </a:xfrm>
          <a:prstGeom prst="rect">
            <a:avLst/>
          </a:prstGeom>
          <a:noFill/>
        </p:spPr>
      </p:pic>
      <p:sp>
        <p:nvSpPr>
          <p:cNvPr id="4" name="Slide Number Placeholder 3"/>
          <p:cNvSpPr>
            <a:spLocks noGrp="1"/>
          </p:cNvSpPr>
          <p:nvPr>
            <p:ph type="sldNum" sz="quarter" idx="12"/>
          </p:nvPr>
        </p:nvSpPr>
        <p:spPr/>
        <p:txBody>
          <a:bodyPr/>
          <a:lstStyle/>
          <a:p>
            <a:fld id="{C3A32BE6-B8D9-470C-8CB6-F79B8D7622D3}" type="slidenum">
              <a:rPr lang="en-US" smtClean="0"/>
              <a:pPr/>
              <a:t>45</a:t>
            </a:fld>
            <a:endParaRPr lang="en-US"/>
          </a:p>
        </p:txBody>
      </p:sp>
      <p:pic>
        <p:nvPicPr>
          <p:cNvPr id="6" name="Picture 5" descr="Human Relations &amp; Motivation by Peter Frans l trimitra.com"/>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200" y="7743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810033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Bargaining</a:t>
            </a:r>
            <a:endParaRPr lang="en-US" sz="3600" dirty="0"/>
          </a:p>
        </p:txBody>
      </p:sp>
      <p:sp>
        <p:nvSpPr>
          <p:cNvPr id="3" name="Content Placeholder 2"/>
          <p:cNvSpPr>
            <a:spLocks noGrp="1"/>
          </p:cNvSpPr>
          <p:nvPr>
            <p:ph idx="1"/>
          </p:nvPr>
        </p:nvSpPr>
        <p:spPr/>
        <p:txBody>
          <a:bodyPr>
            <a:normAutofit/>
          </a:bodyPr>
          <a:lstStyle/>
          <a:p>
            <a:r>
              <a:rPr lang="en-US" sz="2400" u="sng" dirty="0" smtClean="0"/>
              <a:t>Avoid desperation and being intimidated.</a:t>
            </a:r>
          </a:p>
          <a:p>
            <a:endParaRPr lang="en-US" sz="800" u="sng" dirty="0" smtClean="0"/>
          </a:p>
          <a:p>
            <a:pPr lvl="1"/>
            <a:r>
              <a:rPr lang="en-US" sz="2000" dirty="0" smtClean="0">
                <a:solidFill>
                  <a:srgbClr val="FF0000"/>
                </a:solidFill>
              </a:rPr>
              <a:t>If others know you are desperate, or weak, and will accept a low agreement, they will likely take advantage of you.</a:t>
            </a:r>
          </a:p>
          <a:p>
            <a:pPr lvl="1"/>
            <a:endParaRPr lang="en-US" sz="800" dirty="0" smtClean="0"/>
          </a:p>
          <a:p>
            <a:r>
              <a:rPr lang="en-US" sz="2400" u="sng" dirty="0" smtClean="0"/>
              <a:t>Make the first concession.</a:t>
            </a:r>
          </a:p>
          <a:p>
            <a:endParaRPr lang="en-US" sz="800" u="sng" dirty="0" smtClean="0"/>
          </a:p>
          <a:p>
            <a:pPr lvl="1"/>
            <a:r>
              <a:rPr lang="en-US" sz="2000" dirty="0" smtClean="0">
                <a:solidFill>
                  <a:srgbClr val="FF0000"/>
                </a:solidFill>
              </a:rPr>
              <a:t>When you are involved with a complex deal, with trade-offs,             be willing to be the first to make a concession – they tend to be reciprocated and lead to agreements.</a:t>
            </a:r>
          </a:p>
          <a:p>
            <a:pPr>
              <a:buNone/>
            </a:pPr>
            <a:endParaRPr lang="en-US" dirty="0" smtClean="0"/>
          </a:p>
        </p:txBody>
      </p:sp>
      <p:pic>
        <p:nvPicPr>
          <p:cNvPr id="1026" name="Picture 2" descr="C:\Users\Michaelm\AppData\Local\Microsoft\Windows\Temporary Internet Files\Content.IE5\3X0ZDPIB\cancel-148744_640[1].png"/>
          <p:cNvPicPr>
            <a:picLocks noChangeAspect="1" noChangeArrowheads="1"/>
          </p:cNvPicPr>
          <p:nvPr/>
        </p:nvPicPr>
        <p:blipFill>
          <a:blip r:embed="rId2" cstate="print"/>
          <a:srcRect/>
          <a:stretch>
            <a:fillRect/>
          </a:stretch>
        </p:blipFill>
        <p:spPr bwMode="auto">
          <a:xfrm>
            <a:off x="6934200" y="2500648"/>
            <a:ext cx="1143000" cy="933717"/>
          </a:xfrm>
          <a:prstGeom prst="rect">
            <a:avLst/>
          </a:prstGeom>
          <a:noFill/>
        </p:spPr>
      </p:pic>
      <p:pic>
        <p:nvPicPr>
          <p:cNvPr id="1027" name="Picture 3" descr="C:\Users\Michaelm\AppData\Local\Microsoft\Windows\Temporary Internet Files\Content.IE5\WX0DVOOP\exprimer-la-concession-grammaire-b2[1].jpg"/>
          <p:cNvPicPr>
            <a:picLocks noChangeAspect="1" noChangeArrowheads="1"/>
          </p:cNvPicPr>
          <p:nvPr/>
        </p:nvPicPr>
        <p:blipFill>
          <a:blip r:embed="rId3" cstate="print"/>
          <a:srcRect/>
          <a:stretch>
            <a:fillRect/>
          </a:stretch>
        </p:blipFill>
        <p:spPr bwMode="auto">
          <a:xfrm>
            <a:off x="6510596" y="4603173"/>
            <a:ext cx="2325556" cy="1615040"/>
          </a:xfrm>
          <a:prstGeom prst="rect">
            <a:avLst/>
          </a:prstGeom>
          <a:noFill/>
        </p:spPr>
      </p:pic>
      <p:sp>
        <p:nvSpPr>
          <p:cNvPr id="4" name="Slide Number Placeholder 3"/>
          <p:cNvSpPr>
            <a:spLocks noGrp="1"/>
          </p:cNvSpPr>
          <p:nvPr>
            <p:ph type="sldNum" sz="quarter" idx="12"/>
          </p:nvPr>
        </p:nvSpPr>
        <p:spPr/>
        <p:txBody>
          <a:bodyPr/>
          <a:lstStyle/>
          <a:p>
            <a:fld id="{C3A32BE6-B8D9-470C-8CB6-F79B8D7622D3}" type="slidenum">
              <a:rPr lang="en-US" smtClean="0"/>
              <a:pPr/>
              <a:t>46</a:t>
            </a:fld>
            <a:endParaRPr lang="en-US"/>
          </a:p>
        </p:txBody>
      </p:sp>
      <p:pic>
        <p:nvPicPr>
          <p:cNvPr id="7" name="Picture 6" descr="Human Relations &amp; Motivation by Peter Frans l trimitra.com"/>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200" y="7743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244401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Postponement</a:t>
            </a:r>
            <a:endParaRPr lang="en-US" sz="3600" dirty="0"/>
          </a:p>
        </p:txBody>
      </p:sp>
      <p:sp>
        <p:nvSpPr>
          <p:cNvPr id="3" name="Content Placeholder 2"/>
          <p:cNvSpPr>
            <a:spLocks noGrp="1"/>
          </p:cNvSpPr>
          <p:nvPr>
            <p:ph idx="1"/>
          </p:nvPr>
        </p:nvSpPr>
        <p:spPr/>
        <p:txBody>
          <a:bodyPr>
            <a:normAutofit/>
          </a:bodyPr>
          <a:lstStyle/>
          <a:p>
            <a:r>
              <a:rPr lang="en-US" sz="2400" u="sng" dirty="0" smtClean="0"/>
              <a:t>When there doesn’t seem to be any progress, it may be wise to postpone the negotiations</a:t>
            </a:r>
            <a:r>
              <a:rPr lang="en-US" sz="2400" dirty="0"/>
              <a:t>.</a:t>
            </a:r>
            <a:endParaRPr lang="en-US" sz="2400" dirty="0" smtClean="0"/>
          </a:p>
          <a:p>
            <a:endParaRPr lang="en-US" sz="800" dirty="0" smtClean="0"/>
          </a:p>
          <a:p>
            <a:pPr lvl="1"/>
            <a:r>
              <a:rPr lang="en-US" dirty="0" smtClean="0"/>
              <a:t>When the other party is postponing… </a:t>
            </a:r>
          </a:p>
          <a:p>
            <a:pPr lvl="2"/>
            <a:r>
              <a:rPr lang="en-US" dirty="0" smtClean="0">
                <a:solidFill>
                  <a:srgbClr val="FF0000"/>
                </a:solidFill>
              </a:rPr>
              <a:t>You may create urgency</a:t>
            </a:r>
          </a:p>
          <a:p>
            <a:pPr lvl="3">
              <a:buNone/>
            </a:pPr>
            <a:endParaRPr lang="en-US" sz="800" dirty="0" smtClean="0"/>
          </a:p>
          <a:p>
            <a:pPr lvl="1"/>
            <a:r>
              <a:rPr lang="en-US" dirty="0" smtClean="0"/>
              <a:t>When you postpone… </a:t>
            </a:r>
          </a:p>
          <a:p>
            <a:pPr lvl="2"/>
            <a:r>
              <a:rPr lang="en-US" dirty="0" smtClean="0">
                <a:solidFill>
                  <a:srgbClr val="FF0000"/>
                </a:solidFill>
              </a:rPr>
              <a:t>The other party may create urgency</a:t>
            </a:r>
            <a:endParaRPr lang="en-US" dirty="0">
              <a:solidFill>
                <a:srgbClr val="FF0000"/>
              </a:solidFill>
            </a:endParaRPr>
          </a:p>
        </p:txBody>
      </p:sp>
      <p:pic>
        <p:nvPicPr>
          <p:cNvPr id="21506" name="Picture 2" descr="C:\Users\Michaelm\AppData\Local\Microsoft\Windows\Temporary Internet Files\Content.IE5\7X2GC7W4\9NXis[1].png"/>
          <p:cNvPicPr>
            <a:picLocks noChangeAspect="1" noChangeArrowheads="1"/>
          </p:cNvPicPr>
          <p:nvPr/>
        </p:nvPicPr>
        <p:blipFill>
          <a:blip r:embed="rId2" cstate="print"/>
          <a:srcRect/>
          <a:stretch>
            <a:fillRect/>
          </a:stretch>
        </p:blipFill>
        <p:spPr bwMode="auto">
          <a:xfrm>
            <a:off x="4278352" y="4681159"/>
            <a:ext cx="1189580" cy="1477240"/>
          </a:xfrm>
          <a:prstGeom prst="rect">
            <a:avLst/>
          </a:prstGeom>
          <a:noFill/>
        </p:spPr>
      </p:pic>
      <p:pic>
        <p:nvPicPr>
          <p:cNvPr id="2050" name="Picture 2" descr="C:\Users\Michaelm\AppData\Local\Microsoft\Windows\Temporary Internet Files\Content.IE5\KDB8FMSX\time_out_logo-779720[1].jpg"/>
          <p:cNvPicPr>
            <a:picLocks noChangeAspect="1" noChangeArrowheads="1"/>
          </p:cNvPicPr>
          <p:nvPr/>
        </p:nvPicPr>
        <p:blipFill>
          <a:blip r:embed="rId3" cstate="print"/>
          <a:srcRect/>
          <a:stretch>
            <a:fillRect/>
          </a:stretch>
        </p:blipFill>
        <p:spPr bwMode="auto">
          <a:xfrm>
            <a:off x="5467931" y="4681158"/>
            <a:ext cx="3368221" cy="1504950"/>
          </a:xfrm>
          <a:prstGeom prst="rect">
            <a:avLst/>
          </a:prstGeom>
          <a:noFill/>
        </p:spPr>
      </p:pic>
      <p:sp>
        <p:nvSpPr>
          <p:cNvPr id="4" name="Slide Number Placeholder 3"/>
          <p:cNvSpPr>
            <a:spLocks noGrp="1"/>
          </p:cNvSpPr>
          <p:nvPr>
            <p:ph type="sldNum" sz="quarter" idx="12"/>
          </p:nvPr>
        </p:nvSpPr>
        <p:spPr/>
        <p:txBody>
          <a:bodyPr/>
          <a:lstStyle/>
          <a:p>
            <a:fld id="{C3A32BE6-B8D9-470C-8CB6-F79B8D7622D3}" type="slidenum">
              <a:rPr lang="en-US" smtClean="0"/>
              <a:pPr/>
              <a:t>47</a:t>
            </a:fld>
            <a:endParaRPr lang="en-US"/>
          </a:p>
        </p:txBody>
      </p:sp>
      <p:pic>
        <p:nvPicPr>
          <p:cNvPr id="7" name="Picture 6" descr="Human Relations &amp; Motivation by Peter Frans l trimitra.com"/>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200" y="7743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115351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Agreement or No Agreement</a:t>
            </a:r>
            <a:endParaRPr lang="en-US" sz="3600" dirty="0"/>
          </a:p>
        </p:txBody>
      </p:sp>
      <p:sp>
        <p:nvSpPr>
          <p:cNvPr id="3" name="Content Placeholder 2"/>
          <p:cNvSpPr>
            <a:spLocks noGrp="1"/>
          </p:cNvSpPr>
          <p:nvPr>
            <p:ph idx="1"/>
          </p:nvPr>
        </p:nvSpPr>
        <p:spPr>
          <a:xfrm>
            <a:off x="457200" y="1600200"/>
            <a:ext cx="8229600" cy="4572317"/>
          </a:xfrm>
        </p:spPr>
        <p:txBody>
          <a:bodyPr>
            <a:noAutofit/>
          </a:bodyPr>
          <a:lstStyle/>
          <a:p>
            <a:r>
              <a:rPr lang="en-US" sz="2400" u="sng" dirty="0" smtClean="0"/>
              <a:t>Once the agreement has been made, restate it and/or put it in writing</a:t>
            </a:r>
            <a:r>
              <a:rPr lang="en-US" dirty="0" smtClean="0"/>
              <a:t>.</a:t>
            </a:r>
          </a:p>
          <a:p>
            <a:endParaRPr lang="en-US" sz="800" dirty="0" smtClean="0"/>
          </a:p>
          <a:p>
            <a:pPr lvl="1"/>
            <a:r>
              <a:rPr lang="en-US" dirty="0" smtClean="0">
                <a:solidFill>
                  <a:schemeClr val="tx1">
                    <a:lumMod val="65000"/>
                    <a:lumOff val="35000"/>
                  </a:schemeClr>
                </a:solidFill>
              </a:rPr>
              <a:t>After the deal is made, stop selling it.</a:t>
            </a:r>
          </a:p>
          <a:p>
            <a:pPr lvl="1"/>
            <a:r>
              <a:rPr lang="en-US" dirty="0" smtClean="0">
                <a:solidFill>
                  <a:schemeClr val="tx1">
                    <a:lumMod val="65000"/>
                    <a:lumOff val="35000"/>
                  </a:schemeClr>
                </a:solidFill>
              </a:rPr>
              <a:t>Avoid the so-called “winner’s curse.”</a:t>
            </a:r>
          </a:p>
          <a:p>
            <a:pPr lvl="1"/>
            <a:endParaRPr lang="en-US" sz="800" dirty="0" smtClean="0"/>
          </a:p>
          <a:p>
            <a:pPr lvl="2"/>
            <a:r>
              <a:rPr lang="en-US" dirty="0" smtClean="0">
                <a:solidFill>
                  <a:srgbClr val="FF0000"/>
                </a:solidFill>
              </a:rPr>
              <a:t>If you cannot come to an agreement, analyze the situation and try to determine where you went wrong so you can improve.</a:t>
            </a:r>
            <a:endParaRPr lang="en-US" dirty="0">
              <a:solidFill>
                <a:srgbClr val="FF0000"/>
              </a:solidFill>
            </a:endParaRPr>
          </a:p>
        </p:txBody>
      </p:sp>
      <p:pic>
        <p:nvPicPr>
          <p:cNvPr id="3077" name="Picture 5" descr="C:\Users\Michaelm\AppData\Local\Microsoft\Windows\Temporary Internet Files\Content.IE5\QTOHO7LC\signing_contract[1].gif"/>
          <p:cNvPicPr>
            <a:picLocks noChangeAspect="1" noChangeArrowheads="1"/>
          </p:cNvPicPr>
          <p:nvPr/>
        </p:nvPicPr>
        <p:blipFill>
          <a:blip r:embed="rId2" cstate="print"/>
          <a:srcRect/>
          <a:stretch>
            <a:fillRect/>
          </a:stretch>
        </p:blipFill>
        <p:spPr bwMode="auto">
          <a:xfrm>
            <a:off x="5410200" y="4403551"/>
            <a:ext cx="3425953" cy="1878378"/>
          </a:xfrm>
          <a:prstGeom prst="rect">
            <a:avLst/>
          </a:prstGeom>
          <a:noFill/>
        </p:spPr>
      </p:pic>
      <p:sp>
        <p:nvSpPr>
          <p:cNvPr id="4" name="Slide Number Placeholder 3"/>
          <p:cNvSpPr>
            <a:spLocks noGrp="1"/>
          </p:cNvSpPr>
          <p:nvPr>
            <p:ph type="sldNum" sz="quarter" idx="12"/>
          </p:nvPr>
        </p:nvSpPr>
        <p:spPr/>
        <p:txBody>
          <a:bodyPr/>
          <a:lstStyle/>
          <a:p>
            <a:fld id="{C3A32BE6-B8D9-470C-8CB6-F79B8D7622D3}" type="slidenum">
              <a:rPr lang="en-US" smtClean="0"/>
              <a:pPr/>
              <a:t>48</a:t>
            </a:fld>
            <a:endParaRPr lang="en-US"/>
          </a:p>
        </p:txBody>
      </p:sp>
      <p:pic>
        <p:nvPicPr>
          <p:cNvPr id="6" name="Picture 5"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0" y="7743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738587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Negotiating Globally</a:t>
            </a:r>
            <a:endParaRPr lang="en-US" sz="3600" dirty="0"/>
          </a:p>
        </p:txBody>
      </p:sp>
      <p:sp>
        <p:nvSpPr>
          <p:cNvPr id="3" name="Content Placeholder 2"/>
          <p:cNvSpPr>
            <a:spLocks noGrp="1"/>
          </p:cNvSpPr>
          <p:nvPr>
            <p:ph idx="1"/>
          </p:nvPr>
        </p:nvSpPr>
        <p:spPr/>
        <p:txBody>
          <a:bodyPr>
            <a:normAutofit/>
          </a:bodyPr>
          <a:lstStyle/>
          <a:p>
            <a:r>
              <a:rPr lang="en-US" sz="2400" u="sng" dirty="0" smtClean="0"/>
              <a:t>There are cultural differences in negotiating, and you need to appreciate and embrace the host culture.</a:t>
            </a:r>
          </a:p>
          <a:p>
            <a:pPr>
              <a:buNone/>
            </a:pPr>
            <a:endParaRPr lang="en-US" sz="1000" dirty="0" smtClean="0"/>
          </a:p>
          <a:p>
            <a:pPr lvl="1"/>
            <a:r>
              <a:rPr lang="en-US" dirty="0" smtClean="0"/>
              <a:t>There are many implications for negotiating globally:</a:t>
            </a:r>
          </a:p>
          <a:p>
            <a:pPr>
              <a:buNone/>
            </a:pPr>
            <a:endParaRPr lang="en-US" sz="900" dirty="0" smtClean="0"/>
          </a:p>
          <a:p>
            <a:pPr lvl="2"/>
            <a:r>
              <a:rPr lang="en-US" dirty="0" smtClean="0">
                <a:solidFill>
                  <a:srgbClr val="FF0000"/>
                </a:solidFill>
              </a:rPr>
              <a:t>Time to reach an agreement and deadlines</a:t>
            </a:r>
          </a:p>
          <a:p>
            <a:pPr lvl="2"/>
            <a:r>
              <a:rPr lang="en-US" dirty="0" smtClean="0">
                <a:solidFill>
                  <a:srgbClr val="FF0000"/>
                </a:solidFill>
              </a:rPr>
              <a:t>The focus on task vs. relationship</a:t>
            </a:r>
          </a:p>
          <a:p>
            <a:pPr lvl="2"/>
            <a:r>
              <a:rPr lang="en-US" dirty="0" smtClean="0">
                <a:solidFill>
                  <a:srgbClr val="FF0000"/>
                </a:solidFill>
              </a:rPr>
              <a:t>The use of power/influencing tactics –concessions with reciprocity</a:t>
            </a:r>
          </a:p>
          <a:p>
            <a:pPr lvl="2"/>
            <a:r>
              <a:rPr lang="en-US" dirty="0" smtClean="0">
                <a:solidFill>
                  <a:srgbClr val="FF0000"/>
                </a:solidFill>
              </a:rPr>
              <a:t>Communications:  both verbal and nonverbal</a:t>
            </a:r>
          </a:p>
          <a:p>
            <a:pPr lvl="2"/>
            <a:r>
              <a:rPr lang="en-US" dirty="0" smtClean="0">
                <a:solidFill>
                  <a:srgbClr val="FF0000"/>
                </a:solidFill>
              </a:rPr>
              <a:t>Where the negotiations should take place and use of alcohol</a:t>
            </a:r>
          </a:p>
          <a:p>
            <a:pPr lvl="2"/>
            <a:r>
              <a:rPr lang="en-US" dirty="0" smtClean="0">
                <a:solidFill>
                  <a:srgbClr val="FF0000"/>
                </a:solidFill>
              </a:rPr>
              <a:t>Name, rank or title, dress, greetings, and rituals</a:t>
            </a:r>
            <a:endParaRPr lang="en-US" dirty="0">
              <a:solidFill>
                <a:srgbClr val="FF0000"/>
              </a:solidFill>
            </a:endParaRPr>
          </a:p>
        </p:txBody>
      </p:sp>
      <p:pic>
        <p:nvPicPr>
          <p:cNvPr id="4098" name="Picture 2" descr="C:\Program Files (x86)\Microsoft Office\MEDIA\CAGCAT10\j0335112.wmf"/>
          <p:cNvPicPr>
            <a:picLocks noChangeAspect="1" noChangeArrowheads="1"/>
          </p:cNvPicPr>
          <p:nvPr/>
        </p:nvPicPr>
        <p:blipFill>
          <a:blip r:embed="rId2" cstate="print"/>
          <a:srcRect/>
          <a:stretch>
            <a:fillRect/>
          </a:stretch>
        </p:blipFill>
        <p:spPr bwMode="auto">
          <a:xfrm>
            <a:off x="7138237" y="4953000"/>
            <a:ext cx="1676400" cy="1428598"/>
          </a:xfrm>
          <a:prstGeom prst="rect">
            <a:avLst/>
          </a:prstGeom>
          <a:noFill/>
        </p:spPr>
      </p:pic>
      <p:sp>
        <p:nvSpPr>
          <p:cNvPr id="4" name="Slide Number Placeholder 3"/>
          <p:cNvSpPr>
            <a:spLocks noGrp="1"/>
          </p:cNvSpPr>
          <p:nvPr>
            <p:ph type="sldNum" sz="quarter" idx="12"/>
          </p:nvPr>
        </p:nvSpPr>
        <p:spPr/>
        <p:txBody>
          <a:bodyPr/>
          <a:lstStyle/>
          <a:p>
            <a:fld id="{C3A32BE6-B8D9-470C-8CB6-F79B8D7622D3}" type="slidenum">
              <a:rPr lang="en-US" smtClean="0"/>
              <a:pPr/>
              <a:t>49</a:t>
            </a:fld>
            <a:endParaRPr lang="en-US"/>
          </a:p>
        </p:txBody>
      </p:sp>
      <p:pic>
        <p:nvPicPr>
          <p:cNvPr id="6" name="Picture 5"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0" y="7743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375825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Ego States</a:t>
            </a:r>
            <a:endParaRPr lang="en-US" sz="3600" dirty="0"/>
          </a:p>
        </p:txBody>
      </p:sp>
      <p:sp>
        <p:nvSpPr>
          <p:cNvPr id="4" name="Slide Number Placeholder 3"/>
          <p:cNvSpPr>
            <a:spLocks noGrp="1"/>
          </p:cNvSpPr>
          <p:nvPr>
            <p:ph type="sldNum" sz="quarter" idx="12"/>
          </p:nvPr>
        </p:nvSpPr>
        <p:spPr/>
        <p:txBody>
          <a:bodyPr/>
          <a:lstStyle/>
          <a:p>
            <a:fld id="{93CFC80C-3579-42AC-9FA1-3E34AC405E21}" type="slidenum">
              <a:rPr lang="en-US" smtClean="0"/>
              <a:pPr/>
              <a:t>5</a:t>
            </a:fld>
            <a:endParaRPr lang="en-US"/>
          </a:p>
        </p:txBody>
      </p:sp>
      <p:sp>
        <p:nvSpPr>
          <p:cNvPr id="3" name="Content Placeholder 2"/>
          <p:cNvSpPr>
            <a:spLocks noGrp="1"/>
          </p:cNvSpPr>
          <p:nvPr>
            <p:ph sz="quarter" idx="1"/>
          </p:nvPr>
        </p:nvSpPr>
        <p:spPr/>
        <p:txBody>
          <a:bodyPr>
            <a:normAutofit/>
          </a:bodyPr>
          <a:lstStyle/>
          <a:p>
            <a:r>
              <a:rPr lang="en-US" sz="2200" u="sng" dirty="0" smtClean="0"/>
              <a:t>Understanding the ego state of the person you are interacting with can help you understand their behavior and how to interact in an effective way.</a:t>
            </a:r>
          </a:p>
          <a:p>
            <a:pPr>
              <a:buNone/>
            </a:pPr>
            <a:endParaRPr lang="en-US" dirty="0"/>
          </a:p>
        </p:txBody>
      </p:sp>
      <p:pic>
        <p:nvPicPr>
          <p:cNvPr id="5" name="Picture 7" descr="C:\Users\Michaelm\AppData\Local\Microsoft\Windows\Temporary Internet Files\Content.IE5\WX0DVOOP\adult[1].jpg"/>
          <p:cNvPicPr>
            <a:picLocks noChangeAspect="1" noChangeArrowheads="1"/>
          </p:cNvPicPr>
          <p:nvPr/>
        </p:nvPicPr>
        <p:blipFill>
          <a:blip r:embed="rId2" cstate="print"/>
          <a:srcRect/>
          <a:stretch>
            <a:fillRect/>
          </a:stretch>
        </p:blipFill>
        <p:spPr bwMode="auto">
          <a:xfrm>
            <a:off x="1815846" y="2998605"/>
            <a:ext cx="5506212" cy="3091207"/>
          </a:xfrm>
          <a:prstGeom prst="rect">
            <a:avLst/>
          </a:prstGeom>
          <a:noFill/>
        </p:spPr>
      </p:pic>
      <p:pic>
        <p:nvPicPr>
          <p:cNvPr id="6" name="Picture 2"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861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363042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a:t>
            </a:r>
            <a:endParaRPr lang="en-US" dirty="0"/>
          </a:p>
        </p:txBody>
      </p:sp>
      <p:sp>
        <p:nvSpPr>
          <p:cNvPr id="4" name="Slide Number Placeholder 3"/>
          <p:cNvSpPr>
            <a:spLocks noGrp="1"/>
          </p:cNvSpPr>
          <p:nvPr>
            <p:ph type="sldNum" sz="quarter" idx="12"/>
          </p:nvPr>
        </p:nvSpPr>
        <p:spPr/>
        <p:txBody>
          <a:bodyPr/>
          <a:lstStyle/>
          <a:p>
            <a:fld id="{C3A32BE6-B8D9-470C-8CB6-F79B8D7622D3}" type="slidenum">
              <a:rPr lang="en-US" smtClean="0"/>
              <a:pPr/>
              <a:t>50</a:t>
            </a:fld>
            <a:endParaRPr lang="en-US"/>
          </a:p>
        </p:txBody>
      </p:sp>
      <p:pic>
        <p:nvPicPr>
          <p:cNvPr id="1026" name="Picture 2" descr="C:\Users\Michaelm\AppData\Local\Microsoft\Windows\Temporary Internet Files\Content.IE5\QTOHO7LC\the-end1[1].jpg"/>
          <p:cNvPicPr>
            <a:picLocks noGrp="1" noChangeAspect="1" noChangeArrowheads="1"/>
          </p:cNvPicPr>
          <p:nvPr>
            <p:ph sz="quarter" idx="1"/>
          </p:nvPr>
        </p:nvPicPr>
        <p:blipFill>
          <a:blip r:embed="rId2" cstate="print"/>
          <a:stretch>
            <a:fillRect/>
          </a:stretch>
        </p:blipFill>
        <p:spPr bwMode="auto">
          <a:xfrm>
            <a:off x="0" y="0"/>
            <a:ext cx="9144000" cy="6858000"/>
          </a:xfrm>
          <a:prstGeom prst="rect">
            <a:avLst/>
          </a:prstGeom>
          <a:noFill/>
        </p:spPr>
      </p:pic>
    </p:spTree>
    <p:extLst>
      <p:ext uri="{BB962C8B-B14F-4D97-AF65-F5344CB8AC3E}">
        <p14:creationId xmlns:p14="http://schemas.microsoft.com/office/powerpoint/2010/main" val="39125349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dirty="0" smtClean="0"/>
              <a:t/>
            </a:r>
            <a:br>
              <a:rPr lang="en-US" sz="3600" dirty="0" smtClean="0"/>
            </a:br>
            <a:r>
              <a:rPr lang="en-US" sz="4000" dirty="0" smtClean="0"/>
              <a:t>Types of Transactions</a:t>
            </a:r>
            <a:endParaRPr lang="en-US" sz="4000" dirty="0"/>
          </a:p>
        </p:txBody>
      </p:sp>
      <p:sp>
        <p:nvSpPr>
          <p:cNvPr id="5" name="Slide Number Placeholder 4"/>
          <p:cNvSpPr>
            <a:spLocks noGrp="1"/>
          </p:cNvSpPr>
          <p:nvPr>
            <p:ph type="sldNum" sz="quarter" idx="12"/>
          </p:nvPr>
        </p:nvSpPr>
        <p:spPr/>
        <p:txBody>
          <a:bodyPr/>
          <a:lstStyle/>
          <a:p>
            <a:fld id="{93CFC80C-3579-42AC-9FA1-3E34AC405E21}" type="slidenum">
              <a:rPr lang="en-US" smtClean="0"/>
              <a:pPr/>
              <a:t>6</a:t>
            </a:fld>
            <a:endParaRPr lang="en-US"/>
          </a:p>
        </p:txBody>
      </p:sp>
      <p:sp>
        <p:nvSpPr>
          <p:cNvPr id="3" name="Content Placeholder 2"/>
          <p:cNvSpPr>
            <a:spLocks noGrp="1"/>
          </p:cNvSpPr>
          <p:nvPr>
            <p:ph sz="quarter" idx="1"/>
          </p:nvPr>
        </p:nvSpPr>
        <p:spPr/>
        <p:txBody>
          <a:bodyPr>
            <a:normAutofit fontScale="92500" lnSpcReduction="10000"/>
          </a:bodyPr>
          <a:lstStyle/>
          <a:p>
            <a:r>
              <a:rPr lang="en-US" sz="2600" u="sng" dirty="0" smtClean="0"/>
              <a:t>3 Types of Transactions</a:t>
            </a:r>
          </a:p>
          <a:p>
            <a:endParaRPr lang="en-US" sz="900" u="sng" dirty="0" smtClean="0"/>
          </a:p>
          <a:p>
            <a:pPr marL="731520" lvl="1" indent="-457200">
              <a:buFont typeface="+mj-lt"/>
              <a:buAutoNum type="arabicPeriod"/>
            </a:pPr>
            <a:r>
              <a:rPr lang="en-US" u="sng" dirty="0" smtClean="0"/>
              <a:t>Complementary</a:t>
            </a:r>
          </a:p>
          <a:p>
            <a:pPr lvl="2"/>
            <a:r>
              <a:rPr lang="en-US" dirty="0" smtClean="0"/>
              <a:t>The sender of the message gets the intended response of the receiver.</a:t>
            </a:r>
          </a:p>
          <a:p>
            <a:pPr lvl="3"/>
            <a:r>
              <a:rPr lang="en-US" dirty="0" smtClean="0">
                <a:solidFill>
                  <a:srgbClr val="FF0000"/>
                </a:solidFill>
              </a:rPr>
              <a:t>Results in more effective communication with fewer hurt feelings.</a:t>
            </a:r>
          </a:p>
          <a:p>
            <a:pPr marL="731520" lvl="1" indent="-457200">
              <a:buFont typeface="+mj-lt"/>
              <a:buAutoNum type="arabicPeriod"/>
            </a:pPr>
            <a:r>
              <a:rPr lang="en-US" u="sng" dirty="0" smtClean="0"/>
              <a:t>Crossed</a:t>
            </a:r>
          </a:p>
          <a:p>
            <a:pPr lvl="2"/>
            <a:r>
              <a:rPr lang="en-US" dirty="0" smtClean="0"/>
              <a:t>The sender does not get the expected response.</a:t>
            </a:r>
          </a:p>
          <a:p>
            <a:pPr lvl="3"/>
            <a:r>
              <a:rPr lang="en-US" dirty="0" smtClean="0">
                <a:solidFill>
                  <a:srgbClr val="FF0000"/>
                </a:solidFill>
              </a:rPr>
              <a:t>Results in surprise, disappointment, and hurt feelings for the sender of the message.</a:t>
            </a:r>
          </a:p>
          <a:p>
            <a:pPr marL="731520" lvl="1" indent="-457200">
              <a:buFont typeface="+mj-lt"/>
              <a:buAutoNum type="arabicPeriod"/>
            </a:pPr>
            <a:r>
              <a:rPr lang="en-US" u="sng" dirty="0" smtClean="0"/>
              <a:t>Ulterior</a:t>
            </a:r>
          </a:p>
          <a:p>
            <a:pPr lvl="2"/>
            <a:r>
              <a:rPr lang="en-US" dirty="0" smtClean="0"/>
              <a:t>The person appears to be in one ego state, but their behavior comes from a different ego state.</a:t>
            </a:r>
          </a:p>
          <a:p>
            <a:pPr lvl="3"/>
            <a:r>
              <a:rPr lang="en-US" dirty="0" smtClean="0">
                <a:solidFill>
                  <a:srgbClr val="FF0000"/>
                </a:solidFill>
              </a:rPr>
              <a:t>Sometimes people don’t know what they want or how to ask for it in a direct way, so they use ulterior transactions.</a:t>
            </a:r>
          </a:p>
          <a:p>
            <a:pPr lvl="3"/>
            <a:endParaRPr lang="en-US" dirty="0" smtClean="0"/>
          </a:p>
          <a:p>
            <a:endParaRPr lang="en-US" dirty="0"/>
          </a:p>
        </p:txBody>
      </p:sp>
      <p:pic>
        <p:nvPicPr>
          <p:cNvPr id="4098" name="Picture 2" descr="C:\Users\Michaelm\AppData\Local\Microsoft\Windows\Temporary Internet Files\Content.IE5\8S4BQSVH\220px-TransactionalAnalysis[1].gif"/>
          <p:cNvPicPr>
            <a:picLocks noChangeAspect="1" noChangeArrowheads="1" noCrop="1"/>
          </p:cNvPicPr>
          <p:nvPr/>
        </p:nvPicPr>
        <p:blipFill>
          <a:blip r:embed="rId2" cstate="print"/>
          <a:srcRect/>
          <a:stretch>
            <a:fillRect/>
          </a:stretch>
        </p:blipFill>
        <p:spPr bwMode="auto">
          <a:xfrm rot="16200000">
            <a:off x="5969000" y="355600"/>
            <a:ext cx="1397000" cy="2514600"/>
          </a:xfrm>
          <a:prstGeom prst="rect">
            <a:avLst/>
          </a:prstGeom>
          <a:noFill/>
        </p:spPr>
      </p:pic>
      <p:pic>
        <p:nvPicPr>
          <p:cNvPr id="6" name="Picture 2"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861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22219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Life Positions and Stroking</a:t>
            </a:r>
            <a:endParaRPr lang="en-US" dirty="0"/>
          </a:p>
        </p:txBody>
      </p:sp>
      <p:sp>
        <p:nvSpPr>
          <p:cNvPr id="14" name="Slide Number Placeholder 13"/>
          <p:cNvSpPr>
            <a:spLocks noGrp="1"/>
          </p:cNvSpPr>
          <p:nvPr>
            <p:ph type="sldNum" sz="quarter" idx="12"/>
          </p:nvPr>
        </p:nvSpPr>
        <p:spPr/>
        <p:txBody>
          <a:bodyPr/>
          <a:lstStyle/>
          <a:p>
            <a:fld id="{93CFC80C-3579-42AC-9FA1-3E34AC405E21}" type="slidenum">
              <a:rPr lang="en-US" smtClean="0"/>
              <a:pPr/>
              <a:t>7</a:t>
            </a:fld>
            <a:endParaRPr lang="en-US"/>
          </a:p>
        </p:txBody>
      </p:sp>
      <p:sp>
        <p:nvSpPr>
          <p:cNvPr id="3" name="Content Placeholder 2"/>
          <p:cNvSpPr>
            <a:spLocks noGrp="1"/>
          </p:cNvSpPr>
          <p:nvPr>
            <p:ph sz="quarter" idx="1"/>
          </p:nvPr>
        </p:nvSpPr>
        <p:spPr/>
        <p:txBody>
          <a:bodyPr>
            <a:normAutofit/>
          </a:bodyPr>
          <a:lstStyle/>
          <a:p>
            <a:r>
              <a:rPr lang="en-US" sz="2200" u="sng" dirty="0" smtClean="0"/>
              <a:t>Life Positions suggest that within the transactional analysis framework, you have attitudes toward yourself and others</a:t>
            </a:r>
            <a:r>
              <a:rPr lang="en-US" sz="2200" dirty="0" smtClean="0"/>
              <a:t>.</a:t>
            </a:r>
          </a:p>
          <a:p>
            <a:endParaRPr lang="en-US" sz="800" dirty="0" smtClean="0"/>
          </a:p>
          <a:p>
            <a:pPr lvl="1"/>
            <a:r>
              <a:rPr lang="en-US" sz="1800" dirty="0" smtClean="0">
                <a:solidFill>
                  <a:srgbClr val="FF0000"/>
                </a:solidFill>
              </a:rPr>
              <a:t>With a positive attitude toward yourself and others, you have a greater chance for having adult-to-adult ego state communication.</a:t>
            </a:r>
          </a:p>
          <a:p>
            <a:r>
              <a:rPr lang="en-US" sz="2200" u="sng" dirty="0" smtClean="0"/>
              <a:t>Stroking is any behavior that implies recognition of another’s presence.</a:t>
            </a:r>
          </a:p>
          <a:p>
            <a:endParaRPr lang="en-US" sz="800" dirty="0" smtClean="0"/>
          </a:p>
          <a:p>
            <a:pPr lvl="1"/>
            <a:r>
              <a:rPr lang="en-US" sz="1800" dirty="0" smtClean="0">
                <a:solidFill>
                  <a:srgbClr val="FF0000"/>
                </a:solidFill>
              </a:rPr>
              <a:t>We all want praise and recognition – so giving praise (positive strokes) is a powerful motivation technique that is easy to use and costs nothing.</a:t>
            </a:r>
            <a:endParaRPr lang="en-US" sz="1800" dirty="0">
              <a:solidFill>
                <a:srgbClr val="FF0000"/>
              </a:solidFill>
            </a:endParaRPr>
          </a:p>
        </p:txBody>
      </p:sp>
      <p:pic>
        <p:nvPicPr>
          <p:cNvPr id="2056" name="Picture 8" descr="C:\Users\Michaelm\AppData\Local\Microsoft\Windows\Temporary Internet Files\Content.IE5\8S4BQSVH\us_sept_2009[1].jpg"/>
          <p:cNvPicPr>
            <a:picLocks noChangeAspect="1" noChangeArrowheads="1"/>
          </p:cNvPicPr>
          <p:nvPr/>
        </p:nvPicPr>
        <p:blipFill>
          <a:blip r:embed="rId2" cstate="print"/>
          <a:srcRect/>
          <a:stretch>
            <a:fillRect/>
          </a:stretch>
        </p:blipFill>
        <p:spPr bwMode="auto">
          <a:xfrm>
            <a:off x="6824167" y="4572000"/>
            <a:ext cx="2011985" cy="1752600"/>
          </a:xfrm>
          <a:prstGeom prst="rect">
            <a:avLst/>
          </a:prstGeom>
          <a:noFill/>
        </p:spPr>
      </p:pic>
      <p:pic>
        <p:nvPicPr>
          <p:cNvPr id="6" name="Picture 2"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861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128849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Assertiveness</a:t>
            </a:r>
            <a:endParaRPr lang="en-US" dirty="0"/>
          </a:p>
        </p:txBody>
      </p:sp>
      <p:sp>
        <p:nvSpPr>
          <p:cNvPr id="13" name="Slide Number Placeholder 12"/>
          <p:cNvSpPr>
            <a:spLocks noGrp="1"/>
          </p:cNvSpPr>
          <p:nvPr>
            <p:ph type="sldNum" sz="quarter" idx="12"/>
          </p:nvPr>
        </p:nvSpPr>
        <p:spPr/>
        <p:txBody>
          <a:bodyPr/>
          <a:lstStyle/>
          <a:p>
            <a:fld id="{93CFC80C-3579-42AC-9FA1-3E34AC405E21}" type="slidenum">
              <a:rPr lang="en-US" smtClean="0"/>
              <a:pPr/>
              <a:t>8</a:t>
            </a:fld>
            <a:endParaRPr lang="en-US"/>
          </a:p>
        </p:txBody>
      </p:sp>
      <p:sp>
        <p:nvSpPr>
          <p:cNvPr id="3" name="Content Placeholder 2"/>
          <p:cNvSpPr>
            <a:spLocks noGrp="1"/>
          </p:cNvSpPr>
          <p:nvPr>
            <p:ph sz="quarter" idx="1"/>
          </p:nvPr>
        </p:nvSpPr>
        <p:spPr/>
        <p:txBody>
          <a:bodyPr>
            <a:normAutofit/>
          </a:bodyPr>
          <a:lstStyle/>
          <a:p>
            <a:r>
              <a:rPr lang="en-US" sz="2200" u="sng" dirty="0" smtClean="0"/>
              <a:t>Assertiveness is the process of expressing thoughts and feelings while asking for what one wants in an appropriate way.</a:t>
            </a:r>
          </a:p>
          <a:p>
            <a:endParaRPr lang="en-US" sz="800" dirty="0" smtClean="0"/>
          </a:p>
          <a:p>
            <a:pPr lvl="1"/>
            <a:r>
              <a:rPr lang="en-US" sz="1800" dirty="0" smtClean="0">
                <a:solidFill>
                  <a:srgbClr val="FF0000"/>
                </a:solidFill>
              </a:rPr>
              <a:t>You need to present your message without falling into stereotypical “too pushy” (aggressive) or “not tough enough” (non-assertive – passive) traps.</a:t>
            </a:r>
          </a:p>
          <a:p>
            <a:pPr>
              <a:buNone/>
            </a:pPr>
            <a:endParaRPr lang="en-US" sz="2400" dirty="0" smtClean="0"/>
          </a:p>
        </p:txBody>
      </p:sp>
      <p:pic>
        <p:nvPicPr>
          <p:cNvPr id="5129" name="Picture 9" descr="C:\Users\Michaelm\AppData\Local\Microsoft\Windows\Temporary Internet Files\Content.IE5\8S4BQSVH\pih7[1].jpg"/>
          <p:cNvPicPr>
            <a:picLocks noChangeAspect="1" noChangeArrowheads="1"/>
          </p:cNvPicPr>
          <p:nvPr/>
        </p:nvPicPr>
        <p:blipFill>
          <a:blip r:embed="rId2" cstate="print"/>
          <a:srcRect/>
          <a:stretch>
            <a:fillRect/>
          </a:stretch>
        </p:blipFill>
        <p:spPr bwMode="auto">
          <a:xfrm>
            <a:off x="1920906" y="3048000"/>
            <a:ext cx="5800021" cy="3145774"/>
          </a:xfrm>
          <a:prstGeom prst="rect">
            <a:avLst/>
          </a:prstGeom>
          <a:noFill/>
        </p:spPr>
      </p:pic>
      <p:pic>
        <p:nvPicPr>
          <p:cNvPr id="6" name="Picture 2"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861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656583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Passive Behavior</a:t>
            </a:r>
            <a:endParaRPr lang="en-US" dirty="0"/>
          </a:p>
        </p:txBody>
      </p:sp>
      <p:sp>
        <p:nvSpPr>
          <p:cNvPr id="30" name="Slide Number Placeholder 29"/>
          <p:cNvSpPr>
            <a:spLocks noGrp="1"/>
          </p:cNvSpPr>
          <p:nvPr>
            <p:ph type="sldNum" sz="quarter" idx="12"/>
          </p:nvPr>
        </p:nvSpPr>
        <p:spPr/>
        <p:txBody>
          <a:bodyPr/>
          <a:lstStyle/>
          <a:p>
            <a:fld id="{93CFC80C-3579-42AC-9FA1-3E34AC405E21}" type="slidenum">
              <a:rPr lang="en-US" smtClean="0"/>
              <a:pPr/>
              <a:t>9</a:t>
            </a:fld>
            <a:endParaRPr lang="en-US"/>
          </a:p>
        </p:txBody>
      </p:sp>
      <p:sp>
        <p:nvSpPr>
          <p:cNvPr id="3" name="Content Placeholder 2"/>
          <p:cNvSpPr>
            <a:spLocks noGrp="1"/>
          </p:cNvSpPr>
          <p:nvPr>
            <p:ph sz="quarter" idx="1"/>
          </p:nvPr>
        </p:nvSpPr>
        <p:spPr/>
        <p:txBody>
          <a:bodyPr>
            <a:normAutofit/>
          </a:bodyPr>
          <a:lstStyle/>
          <a:p>
            <a:r>
              <a:rPr lang="en-US" sz="2200" u="sng" dirty="0" smtClean="0"/>
              <a:t>Passive behavior is avoidance of behavior or an accommodation of the other party’s wishes without standing up for one’s rights - It involves self-denial and sacrifice.</a:t>
            </a:r>
          </a:p>
          <a:p>
            <a:endParaRPr lang="en-US" sz="800" dirty="0" smtClean="0"/>
          </a:p>
          <a:p>
            <a:pPr lvl="1"/>
            <a:r>
              <a:rPr lang="en-US" sz="2000" dirty="0" smtClean="0"/>
              <a:t>Passive people tend to deny the importance of things – they rationalize things – “It doesn’t matter to me.”</a:t>
            </a:r>
          </a:p>
          <a:p>
            <a:pPr lvl="1"/>
            <a:endParaRPr lang="en-US" sz="800" dirty="0" smtClean="0"/>
          </a:p>
          <a:p>
            <a:pPr lvl="2"/>
            <a:r>
              <a:rPr lang="en-US" dirty="0" smtClean="0">
                <a:solidFill>
                  <a:srgbClr val="FF0000"/>
                </a:solidFill>
              </a:rPr>
              <a:t>When people know someone is passive, they tend to take advantage of the person.</a:t>
            </a:r>
            <a:endParaRPr lang="en-US" dirty="0">
              <a:solidFill>
                <a:srgbClr val="FF0000"/>
              </a:solidFill>
            </a:endParaRPr>
          </a:p>
        </p:txBody>
      </p:sp>
      <p:pic>
        <p:nvPicPr>
          <p:cNvPr id="6166" name="Picture 22" descr="C:\Users\Michaelm\AppData\Local\Microsoft\Windows\Temporary Internet Files\Content.IE5\WX0DVOOP\parent_child[1].jpg"/>
          <p:cNvPicPr>
            <a:picLocks noChangeAspect="1" noChangeArrowheads="1"/>
          </p:cNvPicPr>
          <p:nvPr/>
        </p:nvPicPr>
        <p:blipFill>
          <a:blip r:embed="rId2" cstate="print"/>
          <a:srcRect/>
          <a:stretch>
            <a:fillRect/>
          </a:stretch>
        </p:blipFill>
        <p:spPr bwMode="auto">
          <a:xfrm>
            <a:off x="5334001" y="4116721"/>
            <a:ext cx="3502152" cy="2207879"/>
          </a:xfrm>
          <a:prstGeom prst="rect">
            <a:avLst/>
          </a:prstGeom>
          <a:noFill/>
        </p:spPr>
      </p:pic>
      <p:pic>
        <p:nvPicPr>
          <p:cNvPr id="6" name="Picture 2"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861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719498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1019</TotalTime>
  <Words>2739</Words>
  <Application>Microsoft Office PowerPoint</Application>
  <PresentationFormat>On-screen Show (4:3)</PresentationFormat>
  <Paragraphs>407</Paragraphs>
  <Slides>50</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50</vt:i4>
      </vt:variant>
    </vt:vector>
  </HeadingPairs>
  <TitlesOfParts>
    <vt:vector size="55" baseType="lpstr">
      <vt:lpstr>Calibri</vt:lpstr>
      <vt:lpstr>Georgia</vt:lpstr>
      <vt:lpstr>Wingdings</vt:lpstr>
      <vt:lpstr>Wingdings 2</vt:lpstr>
      <vt:lpstr>Civic</vt:lpstr>
      <vt:lpstr>Human Relations in Organizations Session Seven</vt:lpstr>
      <vt:lpstr>Conflict Resolution</vt:lpstr>
      <vt:lpstr>Transactional Analysis</vt:lpstr>
      <vt:lpstr>Ego States</vt:lpstr>
      <vt:lpstr>Ego States</vt:lpstr>
      <vt:lpstr> Types of Transactions</vt:lpstr>
      <vt:lpstr>Life Positions and Stroking</vt:lpstr>
      <vt:lpstr>Assertiveness</vt:lpstr>
      <vt:lpstr>Passive Behavior</vt:lpstr>
      <vt:lpstr>Aggressive Behavior</vt:lpstr>
      <vt:lpstr>Passive-Aggressive Behavior</vt:lpstr>
      <vt:lpstr>Assertive Behavior</vt:lpstr>
      <vt:lpstr>Putting It All Together</vt:lpstr>
      <vt:lpstr>Passive, Aggressive, and Assertive Phrases</vt:lpstr>
      <vt:lpstr>Anger and Violence in the Workplace</vt:lpstr>
      <vt:lpstr>Anger and Violence</vt:lpstr>
      <vt:lpstr>Anger and Violence</vt:lpstr>
      <vt:lpstr>Anger and Violence</vt:lpstr>
      <vt:lpstr>Anger and Violence</vt:lpstr>
      <vt:lpstr>Anger and Violence</vt:lpstr>
      <vt:lpstr>Anger and Violence</vt:lpstr>
      <vt:lpstr>Conflict Management</vt:lpstr>
      <vt:lpstr>Conflict Management</vt:lpstr>
      <vt:lpstr>Conflict</vt:lpstr>
      <vt:lpstr>Conflict Management Styles</vt:lpstr>
      <vt:lpstr>Conflict Management Styles</vt:lpstr>
      <vt:lpstr>Conflict Management Styles</vt:lpstr>
      <vt:lpstr>Conflict Management Styles</vt:lpstr>
      <vt:lpstr>Conflict Management Styles</vt:lpstr>
      <vt:lpstr>Conflict Management Styles</vt:lpstr>
      <vt:lpstr>Situational Conflict Management</vt:lpstr>
      <vt:lpstr>Initiating Conflict Resolution</vt:lpstr>
      <vt:lpstr>Initiating Conflict Resolution Steps XYZ Model</vt:lpstr>
      <vt:lpstr>Initiating Conflict Resolution Steps XYZ Model</vt:lpstr>
      <vt:lpstr>Responding to Conflict Resolution</vt:lpstr>
      <vt:lpstr>Apologize</vt:lpstr>
      <vt:lpstr>Mediating Conflict Resolution</vt:lpstr>
      <vt:lpstr>Mediating Conflict Resolution</vt:lpstr>
      <vt:lpstr>Negotiating</vt:lpstr>
      <vt:lpstr>Negotiating</vt:lpstr>
      <vt:lpstr>Negotiating Strategies</vt:lpstr>
      <vt:lpstr>The Negotiating Process</vt:lpstr>
      <vt:lpstr>Negotiating Plan</vt:lpstr>
      <vt:lpstr>Negotiating Planning</vt:lpstr>
      <vt:lpstr>Bargain</vt:lpstr>
      <vt:lpstr>Bargaining</vt:lpstr>
      <vt:lpstr>Postponement</vt:lpstr>
      <vt:lpstr>Agreement or No Agreement</vt:lpstr>
      <vt:lpstr>Negotiating Globally</vt:lpstr>
      <vt:lpstr>…</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One</dc:title>
  <dc:creator>MichaelM</dc:creator>
  <cp:lastModifiedBy>Michael Morrissey</cp:lastModifiedBy>
  <cp:revision>90</cp:revision>
  <cp:lastPrinted>2024-10-18T18:26:55Z</cp:lastPrinted>
  <dcterms:created xsi:type="dcterms:W3CDTF">2015-01-20T02:31:23Z</dcterms:created>
  <dcterms:modified xsi:type="dcterms:W3CDTF">2026-03-04T16:06:12Z</dcterms:modified>
</cp:coreProperties>
</file>